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wdp" ContentType="image/vnd.ms-photo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656" r:id="rId2"/>
    <p:sldId id="625" r:id="rId3"/>
    <p:sldId id="626" r:id="rId4"/>
    <p:sldId id="633" r:id="rId5"/>
    <p:sldId id="559" r:id="rId6"/>
    <p:sldId id="583" r:id="rId7"/>
    <p:sldId id="638" r:id="rId8"/>
    <p:sldId id="664" r:id="rId9"/>
    <p:sldId id="665" r:id="rId10"/>
    <p:sldId id="666" r:id="rId11"/>
    <p:sldId id="675" r:id="rId12"/>
    <p:sldId id="634" r:id="rId13"/>
    <p:sldId id="637" r:id="rId14"/>
    <p:sldId id="635" r:id="rId15"/>
    <p:sldId id="676" r:id="rId16"/>
    <p:sldId id="677" r:id="rId17"/>
    <p:sldId id="678" r:id="rId18"/>
    <p:sldId id="680" r:id="rId1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FF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26" autoAdjust="0"/>
    <p:restoredTop sz="99614" autoAdjust="0"/>
  </p:normalViewPr>
  <p:slideViewPr>
    <p:cSldViewPr snapToGrid="0">
      <p:cViewPr varScale="1">
        <p:scale>
          <a:sx n="152" d="100"/>
          <a:sy n="152" d="100"/>
        </p:scale>
        <p:origin x="-21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5" d="100"/>
        <a:sy n="115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notesMaster" Target="notesMasters/notesMaster1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7009FC-82A8-5140-B820-CDD5D8A7D10E}" type="datetimeFigureOut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6C9B0-57BF-E44C-AB8A-4A3D4F8E84C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861361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152712-CCBC-2B42-BFDB-CE6A9DF64385}" type="datetimeFigureOut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A2D1A0-705A-6242-8692-1A88BBE7725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45372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124C88-B1A4-464E-9F5E-9439DD2FA36E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506BF1-8547-8F4C-8CA5-2E0E1A114B6C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7A12D2-31BF-A44A-9602-5F00B6E7AB12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30DC3D-9BC4-4046-A4ED-4183154764FD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B3A461-A3A3-084D-A87C-78C71AADB676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F6174F-3477-1D45-85DC-54780ADAC9C8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FD5853-3B17-1B4B-8B7F-E58CC79CE0D6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85DEF-641E-E142-8AF2-47F6E6F8C67C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B350AC-CA11-7A4A-871B-456CBABEFC88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DEAFCE-E3E9-3848-A561-7D751938EF18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8AC97-145E-B448-A433-195D2577B05C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1404" y="274638"/>
            <a:ext cx="72153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4DB28-EDDE-9A4E-984F-77CE50B4489A}" type="datetime1">
              <a:rPr lang="en-US" smtClean="0"/>
              <a:pPr/>
              <a:t>4/16/13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993399-7544-EB4E-935E-B8814C8A2A8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928" y="386399"/>
            <a:ext cx="1301031" cy="909555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4" Type="http://schemas.openxmlformats.org/officeDocument/2006/relationships/image" Target="../media/image4.jpeg"/><Relationship Id="rId5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eg"/><Relationship Id="rId3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299439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Wireless Health </a:t>
            </a:r>
            <a:r>
              <a:rPr lang="en-US" dirty="0" smtClean="0"/>
              <a:t>Overview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600" dirty="0" smtClean="0"/>
              <a:t>UCLA </a:t>
            </a:r>
            <a:r>
              <a:rPr lang="en-US" sz="3600" dirty="0" smtClean="0"/>
              <a:t>Wireless Health Institute (WHI)</a:t>
            </a:r>
            <a:br>
              <a:rPr lang="en-US" sz="3600" dirty="0" smtClean="0"/>
            </a:br>
            <a:r>
              <a:rPr lang="en-US" sz="2700" dirty="0" smtClean="0"/>
              <a:t>Dr</a:t>
            </a:r>
            <a:r>
              <a:rPr lang="en-US" sz="2700" dirty="0" smtClean="0"/>
              <a:t>. Bruce Dobkin (Neurology)</a:t>
            </a:r>
            <a:br>
              <a:rPr lang="en-US" sz="2700" dirty="0" smtClean="0"/>
            </a:br>
            <a:r>
              <a:rPr lang="en-US" sz="2700" dirty="0" smtClean="0"/>
              <a:t>William </a:t>
            </a:r>
            <a:r>
              <a:rPr lang="en-US" sz="2700" dirty="0" smtClean="0"/>
              <a:t>Kaiser (Electrical Engineering</a:t>
            </a:r>
            <a:r>
              <a:rPr lang="en-US" sz="2700" dirty="0" smtClean="0"/>
              <a:t>)</a:t>
            </a:r>
            <a:br>
              <a:rPr lang="en-US" sz="2700" dirty="0" smtClean="0"/>
            </a:br>
            <a:r>
              <a:rPr lang="en-US" sz="2700" dirty="0" smtClean="0"/>
              <a:t>Majid Sarrafzadeh (Computer Science)</a:t>
            </a:r>
            <a:endParaRPr lang="en-US" sz="2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10288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 Wireless </a:t>
            </a:r>
            <a:r>
              <a:rPr lang="en-US" dirty="0" smtClean="0"/>
              <a:t>Orthopaedics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20" y="1600200"/>
            <a:ext cx="5392384" cy="46482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Wireless Health Solution:</a:t>
            </a:r>
          </a:p>
          <a:p>
            <a:pPr lvl="1"/>
            <a:r>
              <a:rPr lang="en-US" dirty="0" smtClean="0"/>
              <a:t>Acoustic emission monitoring</a:t>
            </a:r>
          </a:p>
          <a:p>
            <a:pPr lvl="1"/>
            <a:r>
              <a:rPr lang="en-US" dirty="0" smtClean="0"/>
              <a:t>Joint angle monitoring</a:t>
            </a:r>
          </a:p>
          <a:p>
            <a:pPr lvl="1"/>
            <a:r>
              <a:rPr lang="en-US" dirty="0" smtClean="0"/>
              <a:t>Combined diagnostics</a:t>
            </a:r>
          </a:p>
          <a:p>
            <a:r>
              <a:rPr lang="en-US" dirty="0" smtClean="0"/>
              <a:t>Wearable Joint Monitor</a:t>
            </a:r>
          </a:p>
          <a:p>
            <a:pPr lvl="1"/>
            <a:r>
              <a:rPr lang="en-US" dirty="0" smtClean="0"/>
              <a:t>Wearable sensors at joints</a:t>
            </a:r>
          </a:p>
          <a:p>
            <a:pPr lvl="1"/>
            <a:r>
              <a:rPr lang="en-US" dirty="0" smtClean="0"/>
              <a:t>Wireless broadband acoustic sensing</a:t>
            </a:r>
          </a:p>
          <a:p>
            <a:pPr lvl="1"/>
            <a:r>
              <a:rPr lang="en-US" dirty="0" smtClean="0"/>
              <a:t>Signal processing for event detection and classification</a:t>
            </a:r>
          </a:p>
          <a:p>
            <a:pPr lvl="1"/>
            <a:r>
              <a:rPr lang="en-US" dirty="0" smtClean="0"/>
              <a:t>Clinical trials for ACL and knee and hip replacement underway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4955" y="3772655"/>
            <a:ext cx="4035891" cy="184376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9421" y="1545954"/>
            <a:ext cx="3855277" cy="1830447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70607" y="5696769"/>
            <a:ext cx="3613377" cy="292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a typeface="Arial" pitchFamily="-65" charset="0"/>
              </a:rPr>
              <a:t>Joint Monitoring Spectrogram</a:t>
            </a:r>
            <a:endParaRPr lang="en-US" sz="2000" dirty="0">
              <a:solidFill>
                <a:schemeClr val="tx1"/>
              </a:solidFill>
              <a:ea typeface="Arial" pitchFamily="-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232295" y="3256395"/>
            <a:ext cx="3613377" cy="292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a typeface="Arial" pitchFamily="-65" charset="0"/>
              </a:rPr>
              <a:t>Joint Monitoring Signal</a:t>
            </a:r>
            <a:endParaRPr lang="en-US" sz="2000" dirty="0">
              <a:solidFill>
                <a:schemeClr val="tx1"/>
              </a:solidFill>
              <a:ea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04784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/>
              <a:t>Joint Monitoring Signal Survey: Spatially Resolved, Event Resolved, Joint Load Resolved</a:t>
            </a:r>
            <a:endParaRPr lang="en-US" sz="3200" dirty="0"/>
          </a:p>
        </p:txBody>
      </p:sp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443" y="1628379"/>
            <a:ext cx="4141470" cy="2381885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01" y="1640444"/>
            <a:ext cx="4120515" cy="2369820"/>
          </a:xfrm>
          <a:prstGeom prst="rect">
            <a:avLst/>
          </a:prstGeom>
        </p:spPr>
      </p:pic>
      <p:pic>
        <p:nvPicPr>
          <p:cNvPr id="7" name="Picture 6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6097" y="4127355"/>
            <a:ext cx="5943600" cy="2674620"/>
          </a:xfrm>
          <a:prstGeom prst="rect">
            <a:avLst/>
          </a:prstGeom>
        </p:spPr>
      </p:pic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385500" y="1411447"/>
            <a:ext cx="2007861" cy="40302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cs typeface="Arial" charset="0"/>
              </a:rPr>
              <a:t>Tibia Plateau</a:t>
            </a:r>
            <a:endParaRPr lang="en-US" b="1" dirty="0">
              <a:cs typeface="Arial" charset="0"/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5284665" y="1410728"/>
            <a:ext cx="2007861" cy="40302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cs typeface="Arial" charset="0"/>
              </a:rPr>
              <a:t>Patella</a:t>
            </a:r>
            <a:endParaRPr lang="en-US" b="1" dirty="0">
              <a:cs typeface="Arial" charset="0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3393361" y="3916835"/>
            <a:ext cx="2007861" cy="403026"/>
          </a:xfrm>
          <a:prstGeom prst="flowChartAlternateProcess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en-US" b="1" dirty="0" smtClean="0">
                <a:cs typeface="Arial" charset="0"/>
              </a:rPr>
              <a:t>Tibia Plateau Event</a:t>
            </a:r>
            <a:endParaRPr lang="en-US" b="1" dirty="0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3156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 Digestive Diagnostics</a:t>
            </a:r>
            <a:br>
              <a:rPr lang="en-US" dirty="0" smtClean="0"/>
            </a:br>
            <a:r>
              <a:rPr lang="en-US" dirty="0" smtClean="0"/>
              <a:t>Mission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Mission</a:t>
            </a:r>
          </a:p>
          <a:p>
            <a:pPr lvl="1"/>
            <a:r>
              <a:rPr lang="en-US" dirty="0" smtClean="0"/>
              <a:t>Defined by Dr. Brennan Spiegel (</a:t>
            </a:r>
            <a:r>
              <a:rPr lang="en-US" dirty="0"/>
              <a:t>Section Chief for Outcomes Research at the UCLA Divisions of Digestive </a:t>
            </a:r>
            <a:r>
              <a:rPr lang="en-US" dirty="0" smtClean="0"/>
              <a:t>Diseases)</a:t>
            </a:r>
          </a:p>
          <a:p>
            <a:pPr lvl="1"/>
            <a:r>
              <a:rPr lang="en-US" dirty="0" smtClean="0"/>
              <a:t>Defined vision and objective for constantly vigilant, wearable, low cost, digestive disease diagnostic system 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/>
              <a:t>N</a:t>
            </a:r>
            <a:r>
              <a:rPr lang="en-US" dirty="0" smtClean="0"/>
              <a:t>ew sensor systems and software for direct analysis of abdominal acoustic signals</a:t>
            </a:r>
          </a:p>
          <a:p>
            <a:pPr lvl="1"/>
            <a:r>
              <a:rPr lang="en-US" dirty="0" smtClean="0"/>
              <a:t>International diagnostic service capability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5110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 Digestive Diagnostics: </a:t>
            </a:r>
            <a:br>
              <a:rPr lang="en-US" dirty="0" smtClean="0"/>
            </a:br>
            <a:r>
              <a:rPr lang="en-US" dirty="0" smtClean="0"/>
              <a:t>Acute Need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Population Impact: 70 </a:t>
            </a:r>
            <a:r>
              <a:rPr lang="en-US" dirty="0"/>
              <a:t>million </a:t>
            </a:r>
            <a:r>
              <a:rPr lang="en-US" dirty="0" smtClean="0"/>
              <a:t>Americans</a:t>
            </a:r>
          </a:p>
          <a:p>
            <a:r>
              <a:rPr lang="en-US" dirty="0" smtClean="0"/>
              <a:t>Mortality: 9.8 </a:t>
            </a:r>
            <a:r>
              <a:rPr lang="en-US" dirty="0"/>
              <a:t>percent of all </a:t>
            </a:r>
            <a:r>
              <a:rPr lang="en-US" dirty="0" smtClean="0"/>
              <a:t>deaths, 236,000</a:t>
            </a:r>
          </a:p>
          <a:p>
            <a:r>
              <a:rPr lang="en-US" dirty="0" smtClean="0"/>
              <a:t>Hospitalization: 9 </a:t>
            </a:r>
            <a:r>
              <a:rPr lang="en-US" dirty="0"/>
              <a:t>percent of all </a:t>
            </a:r>
            <a:r>
              <a:rPr lang="en-US" dirty="0" smtClean="0"/>
              <a:t>admissions</a:t>
            </a:r>
            <a:endParaRPr lang="en-US" dirty="0"/>
          </a:p>
          <a:p>
            <a:r>
              <a:rPr lang="en-US" dirty="0" smtClean="0"/>
              <a:t>Diseases include inflammatory bowel disease, irritable bowel syndrome, diverticular disease, </a:t>
            </a:r>
            <a:endParaRPr lang="en-US" dirty="0"/>
          </a:p>
          <a:p>
            <a:r>
              <a:rPr lang="en-US" dirty="0" smtClean="0"/>
              <a:t>Monitoring requires constantly vigilant expert or invasive and high risk imaging procedures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6472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bStat_Sensor_Side.JPG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7955" b="99174" l="6250" r="99537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61940" y="4060155"/>
            <a:ext cx="3471410" cy="25928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 Digestive Diagnostics</a:t>
            </a:r>
            <a:br>
              <a:rPr lang="en-US" dirty="0" smtClean="0"/>
            </a:br>
            <a:r>
              <a:rPr lang="en-US" dirty="0" smtClean="0"/>
              <a:t>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600200"/>
            <a:ext cx="4030992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New </a:t>
            </a:r>
            <a:r>
              <a:rPr lang="en-US" i="1" dirty="0" smtClean="0"/>
              <a:t>wireless</a:t>
            </a:r>
            <a:r>
              <a:rPr lang="en-US" dirty="0" smtClean="0"/>
              <a:t> </a:t>
            </a:r>
            <a:r>
              <a:rPr lang="en-US" i="1" dirty="0" smtClean="0"/>
              <a:t>system</a:t>
            </a:r>
            <a:endParaRPr lang="en-US" dirty="0" smtClean="0"/>
          </a:p>
          <a:p>
            <a:pPr lvl="1"/>
            <a:r>
              <a:rPr lang="en-US" dirty="0"/>
              <a:t>Wearable abdominal signal </a:t>
            </a:r>
            <a:r>
              <a:rPr lang="en-US" i="1" dirty="0"/>
              <a:t>imaging </a:t>
            </a:r>
            <a:r>
              <a:rPr lang="en-US" i="1" dirty="0" smtClean="0"/>
              <a:t>belt</a:t>
            </a:r>
            <a:endParaRPr lang="en-US" dirty="0" smtClean="0"/>
          </a:p>
          <a:p>
            <a:pPr lvl="1"/>
            <a:r>
              <a:rPr lang="en-US" dirty="0" smtClean="0"/>
              <a:t>Operation </a:t>
            </a:r>
            <a:r>
              <a:rPr lang="en-US" i="1" dirty="0" smtClean="0"/>
              <a:t>successful</a:t>
            </a:r>
          </a:p>
          <a:p>
            <a:pPr lvl="1"/>
            <a:r>
              <a:rPr lang="en-US" dirty="0" smtClean="0"/>
              <a:t>Stomach, small and large intestine</a:t>
            </a:r>
          </a:p>
          <a:p>
            <a:r>
              <a:rPr lang="en-US" dirty="0" smtClean="0"/>
              <a:t>Product</a:t>
            </a:r>
          </a:p>
          <a:p>
            <a:pPr lvl="1"/>
            <a:r>
              <a:rPr lang="en-US" dirty="0" smtClean="0"/>
              <a:t>Low cost, worldwide</a:t>
            </a:r>
          </a:p>
          <a:p>
            <a:r>
              <a:rPr lang="en-US" dirty="0" smtClean="0"/>
              <a:t>Trials </a:t>
            </a:r>
          </a:p>
          <a:p>
            <a:pPr lvl="1"/>
            <a:r>
              <a:rPr lang="en-US" dirty="0" smtClean="0"/>
              <a:t>VA and UCLA </a:t>
            </a:r>
            <a:r>
              <a:rPr lang="en-US" dirty="0" smtClean="0"/>
              <a:t>Reagan </a:t>
            </a:r>
            <a:r>
              <a:rPr lang="en-US" dirty="0" smtClean="0"/>
              <a:t>Hospital underway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8790" y="1696012"/>
            <a:ext cx="4074842" cy="2310403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5133255" y="5689297"/>
            <a:ext cx="2001157" cy="6532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a typeface="Arial" pitchFamily="-65" charset="0"/>
              </a:rPr>
              <a:t>Wearable 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a typeface="Arial" pitchFamily="-65" charset="0"/>
              </a:rPr>
              <a:t>Abdominal Acoustic Monitor</a:t>
            </a:r>
            <a:endParaRPr lang="en-US" sz="2000" dirty="0">
              <a:solidFill>
                <a:schemeClr val="tx1"/>
              </a:solidFill>
              <a:ea typeface="Arial" pitchFamily="-65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84590" y="3959124"/>
            <a:ext cx="3772647" cy="30659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a typeface="Arial" pitchFamily="-65" charset="0"/>
              </a:rPr>
              <a:t>Abdominal Acoustic Signals</a:t>
            </a:r>
            <a:endParaRPr lang="en-US" sz="2000" dirty="0">
              <a:solidFill>
                <a:schemeClr val="tx1"/>
              </a:solidFill>
              <a:ea typeface="Arial" pitchFamily="-65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38952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Signal </a:t>
            </a:r>
            <a:r>
              <a:rPr lang="en-US" sz="3600" dirty="0" smtClean="0"/>
              <a:t>Record for </a:t>
            </a:r>
            <a:r>
              <a:rPr lang="en-US" sz="3600" dirty="0" smtClean="0"/>
              <a:t>Subject with Ileus Condition</a:t>
            </a:r>
            <a:endParaRPr lang="en-US" sz="3600" dirty="0"/>
          </a:p>
        </p:txBody>
      </p:sp>
      <p:pic>
        <p:nvPicPr>
          <p:cNvPr id="4" name="Picture 3" descr="Subject_2_Six_Panel_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18533"/>
            <a:ext cx="9144000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3055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Event </a:t>
            </a:r>
            <a:r>
              <a:rPr lang="en-US" sz="3600" dirty="0"/>
              <a:t>Record for Subject with Ileus Condition</a:t>
            </a:r>
            <a:endParaRPr lang="en-US" sz="3600" dirty="0"/>
          </a:p>
        </p:txBody>
      </p:sp>
      <p:pic>
        <p:nvPicPr>
          <p:cNvPr id="3" name="Picture 2" descr="Subject_2_Six_Panel_Correlation_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037"/>
            <a:ext cx="9144000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986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Event Record for Subject </a:t>
            </a:r>
            <a:r>
              <a:rPr lang="en-US" sz="3600" dirty="0" smtClean="0"/>
              <a:t>Recovering from Ileus </a:t>
            </a:r>
            <a:r>
              <a:rPr lang="en-US" sz="3600" dirty="0"/>
              <a:t>Condition</a:t>
            </a:r>
            <a:endParaRPr lang="en-US" sz="3600" dirty="0"/>
          </a:p>
        </p:txBody>
      </p:sp>
      <p:pic>
        <p:nvPicPr>
          <p:cNvPr id="5" name="Picture 4" descr="Subject_5_Six_Panel_Correlation_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037"/>
            <a:ext cx="9144000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044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Event </a:t>
            </a:r>
            <a:r>
              <a:rPr lang="en-US" sz="3600" dirty="0" smtClean="0"/>
              <a:t>Record for Healthy Subject</a:t>
            </a:r>
            <a:endParaRPr lang="en-US" sz="3600" dirty="0"/>
          </a:p>
        </p:txBody>
      </p:sp>
      <p:pic>
        <p:nvPicPr>
          <p:cNvPr id="4" name="Picture 3" descr="Subject_HS_Six_Panel_Correlation_Sequenc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24037"/>
            <a:ext cx="9144000" cy="5033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3171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 Innovation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Identify transformational solutions</a:t>
            </a:r>
          </a:p>
          <a:p>
            <a:pPr lvl="1"/>
            <a:r>
              <a:rPr lang="en-US" b="1" i="1" dirty="0" smtClean="0"/>
              <a:t>Always</a:t>
            </a:r>
            <a:r>
              <a:rPr lang="en-US" b="1" dirty="0" smtClean="0"/>
              <a:t> </a:t>
            </a:r>
            <a:r>
              <a:rPr lang="en-US" dirty="0" smtClean="0"/>
              <a:t>originates with </a:t>
            </a:r>
            <a:r>
              <a:rPr lang="en-US" i="1" dirty="0" smtClean="0"/>
              <a:t>clinician expert</a:t>
            </a:r>
          </a:p>
          <a:p>
            <a:pPr lvl="1"/>
            <a:r>
              <a:rPr lang="en-US" b="1" i="1" dirty="0" smtClean="0"/>
              <a:t>Always</a:t>
            </a:r>
            <a:r>
              <a:rPr lang="en-US" b="1" dirty="0" smtClean="0"/>
              <a:t> </a:t>
            </a:r>
            <a:r>
              <a:rPr lang="en-US" dirty="0" smtClean="0"/>
              <a:t>directed to primary healthcare delivery </a:t>
            </a:r>
          </a:p>
          <a:p>
            <a:pPr lvl="1"/>
            <a:r>
              <a:rPr lang="en-US" b="1" i="1" dirty="0"/>
              <a:t>Always</a:t>
            </a:r>
            <a:r>
              <a:rPr lang="en-US" b="1" dirty="0"/>
              <a:t> </a:t>
            </a:r>
            <a:r>
              <a:rPr lang="en-US" dirty="0" smtClean="0"/>
              <a:t>driven by national scale health economics</a:t>
            </a:r>
            <a:endParaRPr lang="en-US" b="1" i="1" dirty="0" smtClean="0"/>
          </a:p>
          <a:p>
            <a:r>
              <a:rPr lang="en-US" dirty="0" smtClean="0"/>
              <a:t>Exploits UCLA leadership</a:t>
            </a:r>
          </a:p>
          <a:p>
            <a:pPr lvl="1"/>
            <a:r>
              <a:rPr lang="en-US" dirty="0" smtClean="0"/>
              <a:t>First developer of integrated systems including wearable sensing, computing, and global wireless access</a:t>
            </a:r>
          </a:p>
        </p:txBody>
      </p:sp>
    </p:spTree>
    <p:extLst>
      <p:ext uri="{BB962C8B-B14F-4D97-AF65-F5344CB8AC3E}">
        <p14:creationId xmlns:p14="http://schemas.microsoft.com/office/powerpoint/2010/main" val="10693061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Wireless Health Product Pipeline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/>
              <a:t>Motion and Activity </a:t>
            </a:r>
            <a:r>
              <a:rPr lang="en-US" dirty="0"/>
              <a:t>for Health and </a:t>
            </a:r>
            <a:r>
              <a:rPr lang="en-US" dirty="0" smtClean="0"/>
              <a:t>Wellness</a:t>
            </a:r>
          </a:p>
          <a:p>
            <a:r>
              <a:rPr lang="en-US" i="1" dirty="0" smtClean="0"/>
              <a:t>In </a:t>
            </a:r>
            <a:r>
              <a:rPr lang="en-US" i="1" dirty="0"/>
              <a:t>Clinic Mobility </a:t>
            </a:r>
            <a:r>
              <a:rPr lang="en-US" dirty="0"/>
              <a:t>Improving </a:t>
            </a:r>
            <a:r>
              <a:rPr lang="en-US" dirty="0" smtClean="0"/>
              <a:t>Outcomes</a:t>
            </a:r>
            <a:endParaRPr lang="en-US" i="1" dirty="0" smtClean="0"/>
          </a:p>
          <a:p>
            <a:r>
              <a:rPr lang="en-US" i="1" dirty="0" smtClean="0"/>
              <a:t>Wound </a:t>
            </a:r>
            <a:r>
              <a:rPr lang="en-US" dirty="0" smtClean="0"/>
              <a:t>Care Diagnostics</a:t>
            </a:r>
          </a:p>
          <a:p>
            <a:r>
              <a:rPr lang="en-US" i="1" dirty="0" smtClean="0"/>
              <a:t>Digestive </a:t>
            </a:r>
            <a:r>
              <a:rPr lang="en-US" i="1" dirty="0" smtClean="0"/>
              <a:t>Process </a:t>
            </a:r>
            <a:r>
              <a:rPr lang="en-US" dirty="0" smtClean="0"/>
              <a:t>Diagnostics</a:t>
            </a:r>
            <a:endParaRPr lang="en-US" dirty="0" smtClean="0"/>
          </a:p>
          <a:p>
            <a:r>
              <a:rPr lang="en-US" i="1" dirty="0" smtClean="0"/>
              <a:t>Wireless Orthopaedics</a:t>
            </a:r>
          </a:p>
          <a:p>
            <a:r>
              <a:rPr lang="en-US" i="1" dirty="0" smtClean="0"/>
              <a:t>Patient Pre- and Post- </a:t>
            </a:r>
            <a:r>
              <a:rPr lang="en-US" i="1" smtClean="0"/>
              <a:t>Hospitalization </a:t>
            </a:r>
            <a:r>
              <a:rPr lang="en-US" i="1" smtClean="0"/>
              <a:t>Support</a:t>
            </a:r>
            <a:endParaRPr lang="en-US" i="1" dirty="0" smtClean="0"/>
          </a:p>
        </p:txBody>
      </p:sp>
    </p:spTree>
    <p:extLst>
      <p:ext uri="{BB962C8B-B14F-4D97-AF65-F5344CB8AC3E}">
        <p14:creationId xmlns:p14="http://schemas.microsoft.com/office/powerpoint/2010/main" val="1059981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 Wound Care Innovation</a:t>
            </a:r>
            <a:br>
              <a:rPr lang="en-US" dirty="0" smtClean="0"/>
            </a:br>
            <a:r>
              <a:rPr lang="en-US" dirty="0" smtClean="0"/>
              <a:t>Mission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Mission</a:t>
            </a:r>
          </a:p>
          <a:p>
            <a:pPr lvl="1"/>
            <a:r>
              <a:rPr lang="en-US" dirty="0" smtClean="0"/>
              <a:t>Defined by Dr. Barbara Bates-Jensen (UCLA School of Nursing and School of Medicine)</a:t>
            </a:r>
          </a:p>
          <a:p>
            <a:pPr lvl="1"/>
            <a:r>
              <a:rPr lang="en-US" dirty="0" smtClean="0"/>
              <a:t>Defined vision and objective for low cost, point of care evidence-based detection of pressure ulcers</a:t>
            </a:r>
          </a:p>
          <a:p>
            <a:pPr lvl="1"/>
            <a:r>
              <a:rPr lang="en-US" dirty="0" smtClean="0"/>
              <a:t>Extensive work with Veterans Administration Hospital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Invention of new sensor systems for many wound applications.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10949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 </a:t>
            </a:r>
            <a:r>
              <a:rPr lang="en-US" dirty="0" smtClean="0"/>
              <a:t>Wound Care: </a:t>
            </a:r>
            <a:br>
              <a:rPr lang="en-US" dirty="0" smtClean="0"/>
            </a:br>
            <a:r>
              <a:rPr lang="en-US" dirty="0" smtClean="0"/>
              <a:t>Acute Need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600200"/>
            <a:ext cx="7028378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Pressure ulcers induced by continuously applied, excessive pressure to tissue</a:t>
            </a:r>
          </a:p>
          <a:p>
            <a:r>
              <a:rPr lang="en-US" dirty="0" smtClean="0"/>
              <a:t>Pressure ulcers lead to: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ain, disfigurement, slow recovery</a:t>
            </a:r>
          </a:p>
          <a:p>
            <a:pPr lvl="1"/>
            <a:r>
              <a:rPr lang="en-US" dirty="0" smtClean="0"/>
              <a:t>60,000 deaths annually</a:t>
            </a:r>
          </a:p>
          <a:p>
            <a:pPr lvl="1"/>
            <a:r>
              <a:rPr lang="en-US" dirty="0" smtClean="0"/>
              <a:t>Longer hospital stays (currently accounts for over 2.5 million Medicare hospital days in US)</a:t>
            </a:r>
          </a:p>
          <a:p>
            <a:r>
              <a:rPr lang="en-US" b="1" dirty="0" smtClean="0"/>
              <a:t>No evidence-based detection method available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E938-2115-FF4E-9F5C-1C58E7459B03}" type="slidenum">
              <a:rPr lang="en-US" smtClean="0"/>
              <a:pPr/>
              <a:t>5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7087663" y="1254260"/>
            <a:ext cx="2056337" cy="4891360"/>
            <a:chOff x="6553200" y="558800"/>
            <a:chExt cx="2590800" cy="6162675"/>
          </a:xfrm>
        </p:grpSpPr>
        <p:sp>
          <p:nvSpPr>
            <p:cNvPr id="9" name="Slide Number Placeholder 7"/>
            <p:cNvSpPr txBox="1">
              <a:spLocks/>
            </p:cNvSpPr>
            <p:nvPr/>
          </p:nvSpPr>
          <p:spPr bwMode="auto">
            <a:xfrm>
              <a:off x="6553200" y="6245225"/>
              <a:ext cx="2133600" cy="476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pPr algn="r"/>
              <a:fld id="{FCAADB3B-9C21-484C-BF24-835E89695E1B}" type="slidenum">
                <a:rPr lang="en-US" sz="1400"/>
                <a:pPr algn="r"/>
                <a:t>5</a:t>
              </a:fld>
              <a:endParaRPr lang="en-US" sz="1400"/>
            </a:p>
          </p:txBody>
        </p:sp>
        <p:pic>
          <p:nvPicPr>
            <p:cNvPr id="10" name="Picture 23"/>
            <p:cNvPicPr>
              <a:picLocks noChangeAspect="1"/>
            </p:cNvPicPr>
            <p:nvPr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67676" y="558800"/>
              <a:ext cx="1190523" cy="14001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24"/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75870" y="2133600"/>
              <a:ext cx="1139467" cy="13271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25"/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92258" y="3608388"/>
              <a:ext cx="1089742" cy="13890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26"/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7284064" y="5216525"/>
              <a:ext cx="1123335" cy="1336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Rectangle 13"/>
            <p:cNvSpPr/>
            <p:nvPr/>
          </p:nvSpPr>
          <p:spPr>
            <a:xfrm>
              <a:off x="8116888" y="1765300"/>
              <a:ext cx="1027112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ea typeface="Arial" pitchFamily="-65" charset="0"/>
                </a:rPr>
                <a:t>Stage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ea typeface="Arial" pitchFamily="-65" charset="0"/>
                </a:rPr>
                <a:t>1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8116888" y="3289300"/>
              <a:ext cx="1027112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ea typeface="Arial" pitchFamily="-65" charset="0"/>
                </a:rPr>
                <a:t>Stage 2</a:t>
              </a: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8116888" y="4813300"/>
              <a:ext cx="1027112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ea typeface="Arial" pitchFamily="-65" charset="0"/>
                </a:rPr>
                <a:t>Stage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ea typeface="Arial" pitchFamily="-65" charset="0"/>
                </a:rPr>
                <a:t>3</a:t>
              </a: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8116888" y="6337300"/>
              <a:ext cx="1027112" cy="3683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>
              <a:prstTxWarp prst="textNoShape">
                <a:avLst/>
              </a:prstTxWarp>
            </a:bodyPr>
            <a:lstStyle/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ea typeface="Arial" pitchFamily="-65" charset="0"/>
                </a:rPr>
                <a:t>Stage</a:t>
              </a:r>
            </a:p>
            <a:p>
              <a:pPr algn="ctr">
                <a:defRPr/>
              </a:pPr>
              <a:r>
                <a:rPr lang="en-US" sz="2000" dirty="0">
                  <a:solidFill>
                    <a:schemeClr val="tx1"/>
                  </a:solidFill>
                  <a:ea typeface="Arial" pitchFamily="-65" charset="0"/>
                </a:rPr>
                <a:t>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540198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WHI Wound Care </a:t>
            </a:r>
            <a:r>
              <a:rPr lang="en-US" dirty="0" smtClean="0"/>
              <a:t>Innovation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20" y="1600200"/>
            <a:ext cx="5766322" cy="4648281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Wireless Health Solution: SEM Scanner: </a:t>
            </a:r>
          </a:p>
          <a:p>
            <a:pPr lvl="1"/>
            <a:r>
              <a:rPr lang="en-US" sz="2400" dirty="0" smtClean="0"/>
              <a:t>First evidence based pressure ulcer detection system</a:t>
            </a:r>
          </a:p>
          <a:p>
            <a:pPr lvl="1"/>
            <a:r>
              <a:rPr lang="en-US" sz="2400" dirty="0" smtClean="0"/>
              <a:t>Interrogation of tissue dielectric properties</a:t>
            </a:r>
          </a:p>
          <a:p>
            <a:pPr lvl="1"/>
            <a:r>
              <a:rPr lang="en-US" sz="2400" dirty="0" smtClean="0"/>
              <a:t>Detects subepidermal moisture (SEM) and wound state</a:t>
            </a:r>
          </a:p>
          <a:p>
            <a:pPr lvl="1"/>
            <a:r>
              <a:rPr lang="en-US" sz="2400" dirty="0" smtClean="0"/>
              <a:t>Contract manufacturing underway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84173" y="1600875"/>
            <a:ext cx="1899599" cy="297917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5387254" y="4994534"/>
            <a:ext cx="3613377" cy="2923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a typeface="Arial" pitchFamily="-65" charset="0"/>
              </a:rPr>
              <a:t>SEM Scanner</a:t>
            </a:r>
          </a:p>
          <a:p>
            <a:pPr algn="ctr">
              <a:defRPr/>
            </a:pPr>
            <a:r>
              <a:rPr lang="en-US" sz="2000" dirty="0" smtClean="0">
                <a:solidFill>
                  <a:schemeClr val="tx1"/>
                </a:solidFill>
                <a:ea typeface="Arial" pitchFamily="-65" charset="0"/>
              </a:rPr>
              <a:t>Pressure Ulcer Detection</a:t>
            </a:r>
            <a:endParaRPr lang="en-US" sz="2000" dirty="0">
              <a:solidFill>
                <a:schemeClr val="tx1"/>
              </a:solidFill>
              <a:ea typeface="Arial" pitchFamily="-65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4571" y="1743779"/>
            <a:ext cx="1642783" cy="2899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144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AutoShape 6"/>
          <p:cNvSpPr>
            <a:spLocks noChangeArrowheads="1"/>
          </p:cNvSpPr>
          <p:nvPr/>
        </p:nvSpPr>
        <p:spPr bwMode="auto">
          <a:xfrm>
            <a:off x="228600" y="2057400"/>
            <a:ext cx="990600" cy="1219200"/>
          </a:xfrm>
          <a:prstGeom prst="flowChartProcess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>
                <a:cs typeface="Arial" charset="0"/>
              </a:rPr>
              <a:t>Sensors</a:t>
            </a:r>
          </a:p>
        </p:txBody>
      </p:sp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152400" y="3733800"/>
            <a:ext cx="1143000" cy="1752600"/>
          </a:xfrm>
          <a:prstGeom prst="flowChartAlternateProcess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cs typeface="Arial" charset="0"/>
              </a:rPr>
              <a:t>User</a:t>
            </a:r>
          </a:p>
        </p:txBody>
      </p:sp>
      <p:sp>
        <p:nvSpPr>
          <p:cNvPr id="2061" name="Rectangle 13"/>
          <p:cNvSpPr>
            <a:spLocks noChangeArrowheads="1"/>
          </p:cNvSpPr>
          <p:nvPr/>
        </p:nvSpPr>
        <p:spPr bwMode="auto">
          <a:xfrm>
            <a:off x="1676400" y="2209800"/>
            <a:ext cx="1905000" cy="243840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>
                <a:cs typeface="Arial" charset="0"/>
              </a:rPr>
              <a:t>Smartphone or PC</a:t>
            </a:r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</p:txBody>
      </p:sp>
      <p:sp>
        <p:nvSpPr>
          <p:cNvPr id="2062" name="Rectangle 14"/>
          <p:cNvSpPr>
            <a:spLocks noChangeArrowheads="1"/>
          </p:cNvSpPr>
          <p:nvPr/>
        </p:nvSpPr>
        <p:spPr bwMode="auto">
          <a:xfrm>
            <a:off x="1828800" y="2895600"/>
            <a:ext cx="1600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>
                <a:cs typeface="Arial" charset="0"/>
              </a:rPr>
              <a:t>Android</a:t>
            </a:r>
          </a:p>
          <a:p>
            <a:pPr algn="ctr"/>
            <a:r>
              <a:rPr lang="en-US" sz="1600" b="1" dirty="0" smtClean="0">
                <a:cs typeface="Arial" charset="0"/>
              </a:rPr>
              <a:t>Gateway</a:t>
            </a:r>
            <a:endParaRPr lang="en-US" sz="1600" b="1" dirty="0">
              <a:cs typeface="Arial" charset="0"/>
            </a:endParaRPr>
          </a:p>
        </p:txBody>
      </p:sp>
      <p:sp>
        <p:nvSpPr>
          <p:cNvPr id="2065" name="Rectangle 17"/>
          <p:cNvSpPr>
            <a:spLocks noChangeArrowheads="1"/>
          </p:cNvSpPr>
          <p:nvPr/>
        </p:nvSpPr>
        <p:spPr bwMode="auto">
          <a:xfrm>
            <a:off x="1828800" y="3733800"/>
            <a:ext cx="1600200" cy="762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>
                <a:cs typeface="Arial" charset="0"/>
              </a:rPr>
              <a:t>Web and Media</a:t>
            </a:r>
          </a:p>
          <a:p>
            <a:pPr algn="ctr"/>
            <a:r>
              <a:rPr lang="en-US" sz="1600" b="1" dirty="0">
                <a:cs typeface="Arial" charset="0"/>
              </a:rPr>
              <a:t>Browser</a:t>
            </a:r>
          </a:p>
        </p:txBody>
      </p:sp>
      <p:cxnSp>
        <p:nvCxnSpPr>
          <p:cNvPr id="2078" name="AutoShape 30"/>
          <p:cNvCxnSpPr>
            <a:cxnSpLocks noChangeShapeType="1"/>
            <a:stCxn id="2065" idx="3"/>
            <a:endCxn id="2077" idx="1"/>
          </p:cNvCxnSpPr>
          <p:nvPr/>
        </p:nvCxnSpPr>
        <p:spPr bwMode="auto">
          <a:xfrm>
            <a:off x="3429000" y="4114800"/>
            <a:ext cx="838200" cy="1493044"/>
          </a:xfrm>
          <a:prstGeom prst="bentConnector3">
            <a:avLst>
              <a:gd name="adj1" fmla="val 50000"/>
            </a:avLst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81" name="AutoShape 33"/>
          <p:cNvCxnSpPr>
            <a:cxnSpLocks noChangeShapeType="1"/>
            <a:stCxn id="2055" idx="0"/>
            <a:endCxn id="2054" idx="2"/>
          </p:cNvCxnSpPr>
          <p:nvPr/>
        </p:nvCxnSpPr>
        <p:spPr bwMode="auto">
          <a:xfrm flipV="1">
            <a:off x="723900" y="3276600"/>
            <a:ext cx="0" cy="457200"/>
          </a:xfrm>
          <a:prstGeom prst="straightConnector1">
            <a:avLst/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77" name="Rectangle 29"/>
          <p:cNvSpPr>
            <a:spLocks noChangeArrowheads="1"/>
          </p:cNvSpPr>
          <p:nvPr/>
        </p:nvSpPr>
        <p:spPr bwMode="auto">
          <a:xfrm>
            <a:off x="4267200" y="4738688"/>
            <a:ext cx="2209800" cy="17383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>
                <a:cs typeface="Arial" charset="0"/>
              </a:rPr>
              <a:t>UCLA </a:t>
            </a:r>
            <a:r>
              <a:rPr lang="en-US" sz="2000" b="1" dirty="0" err="1" smtClean="0">
                <a:cs typeface="Arial" charset="0"/>
              </a:rPr>
              <a:t>Mednet</a:t>
            </a:r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</p:txBody>
      </p:sp>
      <p:sp>
        <p:nvSpPr>
          <p:cNvPr id="2083" name="Rectangle 35"/>
          <p:cNvSpPr>
            <a:spLocks noChangeArrowheads="1"/>
          </p:cNvSpPr>
          <p:nvPr/>
        </p:nvSpPr>
        <p:spPr bwMode="auto">
          <a:xfrm>
            <a:off x="4419600" y="5257800"/>
            <a:ext cx="1905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>
                <a:cs typeface="Arial" charset="0"/>
              </a:rPr>
              <a:t> Patient Information</a:t>
            </a:r>
          </a:p>
          <a:p>
            <a:pPr algn="ctr"/>
            <a:r>
              <a:rPr lang="en-US" sz="1600" b="1" dirty="0">
                <a:cs typeface="Arial" charset="0"/>
              </a:rPr>
              <a:t> Device registration</a:t>
            </a:r>
          </a:p>
          <a:p>
            <a:pPr algn="ctr"/>
            <a:r>
              <a:rPr lang="en-US" sz="1600" b="1" dirty="0">
                <a:cs typeface="Arial" charset="0"/>
              </a:rPr>
              <a:t> Training information</a:t>
            </a:r>
          </a:p>
        </p:txBody>
      </p:sp>
      <p:sp>
        <p:nvSpPr>
          <p:cNvPr id="2085" name="Rectangle 37"/>
          <p:cNvSpPr>
            <a:spLocks noChangeArrowheads="1"/>
          </p:cNvSpPr>
          <p:nvPr/>
        </p:nvSpPr>
        <p:spPr bwMode="auto">
          <a:xfrm>
            <a:off x="4267200" y="1817688"/>
            <a:ext cx="2209800" cy="2297112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 smtClean="0">
                <a:cs typeface="Arial" charset="0"/>
              </a:rPr>
              <a:t>Signal Search Engine</a:t>
            </a:r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</p:txBody>
      </p:sp>
      <p:sp>
        <p:nvSpPr>
          <p:cNvPr id="2086" name="Rectangle 38"/>
          <p:cNvSpPr>
            <a:spLocks noChangeArrowheads="1"/>
          </p:cNvSpPr>
          <p:nvPr/>
        </p:nvSpPr>
        <p:spPr bwMode="auto">
          <a:xfrm>
            <a:off x="4419600" y="3200400"/>
            <a:ext cx="1905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>
                <a:cs typeface="Arial" charset="0"/>
              </a:rPr>
              <a:t>Wireless Health </a:t>
            </a:r>
          </a:p>
          <a:p>
            <a:pPr algn="ctr"/>
            <a:r>
              <a:rPr lang="en-US" sz="1600" b="1" dirty="0">
                <a:cs typeface="Arial" charset="0"/>
              </a:rPr>
              <a:t>Sensor Fusion Toolkit </a:t>
            </a:r>
          </a:p>
          <a:p>
            <a:pPr algn="ctr"/>
            <a:r>
              <a:rPr lang="en-US" sz="1600" b="1" dirty="0">
                <a:cs typeface="Arial" charset="0"/>
              </a:rPr>
              <a:t>Processing</a:t>
            </a:r>
          </a:p>
        </p:txBody>
      </p:sp>
      <p:cxnSp>
        <p:nvCxnSpPr>
          <p:cNvPr id="2096" name="AutoShape 48"/>
          <p:cNvCxnSpPr>
            <a:cxnSpLocks noChangeShapeType="1"/>
            <a:stCxn id="2062" idx="3"/>
            <a:endCxn id="2085" idx="1"/>
          </p:cNvCxnSpPr>
          <p:nvPr/>
        </p:nvCxnSpPr>
        <p:spPr bwMode="auto">
          <a:xfrm flipV="1">
            <a:off x="3429000" y="2966244"/>
            <a:ext cx="838200" cy="310356"/>
          </a:xfrm>
          <a:prstGeom prst="bentConnector3">
            <a:avLst>
              <a:gd name="adj1" fmla="val 50000"/>
            </a:avLst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097" name="AutoShape 49"/>
          <p:cNvCxnSpPr>
            <a:cxnSpLocks noChangeShapeType="1"/>
            <a:stCxn id="2077" idx="0"/>
            <a:endCxn id="2085" idx="2"/>
          </p:cNvCxnSpPr>
          <p:nvPr/>
        </p:nvCxnSpPr>
        <p:spPr bwMode="auto">
          <a:xfrm flipV="1">
            <a:off x="5372100" y="4114800"/>
            <a:ext cx="0" cy="623888"/>
          </a:xfrm>
          <a:prstGeom prst="straightConnector1">
            <a:avLst/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2099" name="Text Box 51"/>
          <p:cNvSpPr txBox="1">
            <a:spLocks noChangeArrowheads="1"/>
          </p:cNvSpPr>
          <p:nvPr/>
        </p:nvSpPr>
        <p:spPr bwMode="auto">
          <a:xfrm>
            <a:off x="5410200" y="3810000"/>
            <a:ext cx="16922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cs typeface="Arial" charset="0"/>
            </a:endParaRPr>
          </a:p>
        </p:txBody>
      </p:sp>
      <p:sp>
        <p:nvSpPr>
          <p:cNvPr id="2102" name="Text Box 54"/>
          <p:cNvSpPr txBox="1">
            <a:spLocks noChangeArrowheads="1"/>
          </p:cNvSpPr>
          <p:nvPr/>
        </p:nvSpPr>
        <p:spPr bwMode="auto">
          <a:xfrm>
            <a:off x="6705600" y="990600"/>
            <a:ext cx="2209800" cy="1905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ctr">
              <a:defRPr sz="2000" b="1">
                <a:cs typeface="Arial" charset="0"/>
              </a:defRPr>
            </a:lvl1pPr>
          </a:lstStyle>
          <a:p>
            <a:r>
              <a:rPr lang="en-US" sz="1800" dirty="0" smtClean="0"/>
              <a:t>Classification Analytics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Motion </a:t>
            </a:r>
            <a:r>
              <a:rPr lang="en-US" sz="1600" dirty="0"/>
              <a:t>Sensing</a:t>
            </a:r>
          </a:p>
          <a:p>
            <a:r>
              <a:rPr lang="en-US" sz="1600" dirty="0"/>
              <a:t>UCFit</a:t>
            </a:r>
          </a:p>
          <a:p>
            <a:r>
              <a:rPr lang="en-US" sz="1600" dirty="0"/>
              <a:t>Physiological Sensors</a:t>
            </a:r>
          </a:p>
          <a:p>
            <a:r>
              <a:rPr lang="en-US" sz="1600" dirty="0"/>
              <a:t>Wound Care Devices</a:t>
            </a:r>
          </a:p>
          <a:p>
            <a:r>
              <a:rPr lang="en-US" sz="1600" dirty="0"/>
              <a:t>Consumer Devices</a:t>
            </a:r>
          </a:p>
        </p:txBody>
      </p:sp>
      <p:cxnSp>
        <p:nvCxnSpPr>
          <p:cNvPr id="2105" name="AutoShape 57"/>
          <p:cNvCxnSpPr>
            <a:cxnSpLocks noChangeShapeType="1"/>
            <a:stCxn id="2085" idx="3"/>
            <a:endCxn id="37" idx="0"/>
          </p:cNvCxnSpPr>
          <p:nvPr/>
        </p:nvCxnSpPr>
        <p:spPr bwMode="auto">
          <a:xfrm>
            <a:off x="6477000" y="2966244"/>
            <a:ext cx="1333500" cy="486569"/>
          </a:xfrm>
          <a:prstGeom prst="bentConnector2">
            <a:avLst/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2106" name="AutoShape 58"/>
          <p:cNvCxnSpPr>
            <a:cxnSpLocks noChangeShapeType="1"/>
            <a:stCxn id="37" idx="2"/>
            <a:endCxn id="2055" idx="2"/>
          </p:cNvCxnSpPr>
          <p:nvPr/>
        </p:nvCxnSpPr>
        <p:spPr bwMode="auto">
          <a:xfrm rot="5400000">
            <a:off x="4114800" y="1790700"/>
            <a:ext cx="304800" cy="7086600"/>
          </a:xfrm>
          <a:prstGeom prst="bentConnector3">
            <a:avLst>
              <a:gd name="adj1" fmla="val 490104"/>
            </a:avLst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36" name="Rectangle 38"/>
          <p:cNvSpPr>
            <a:spLocks noChangeArrowheads="1"/>
          </p:cNvSpPr>
          <p:nvPr/>
        </p:nvSpPr>
        <p:spPr bwMode="auto">
          <a:xfrm>
            <a:off x="4419600" y="2209800"/>
            <a:ext cx="1905000" cy="8382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>
                <a:cs typeface="Arial" charset="0"/>
              </a:rPr>
              <a:t>Data Archive</a:t>
            </a:r>
          </a:p>
        </p:txBody>
      </p:sp>
      <p:cxnSp>
        <p:nvCxnSpPr>
          <p:cNvPr id="38" name="AutoShape 30"/>
          <p:cNvCxnSpPr>
            <a:cxnSpLocks noChangeShapeType="1"/>
            <a:stCxn id="2055" idx="3"/>
            <a:endCxn id="2065" idx="1"/>
          </p:cNvCxnSpPr>
          <p:nvPr/>
        </p:nvCxnSpPr>
        <p:spPr bwMode="auto">
          <a:xfrm flipV="1">
            <a:off x="1295400" y="4114800"/>
            <a:ext cx="533400" cy="495300"/>
          </a:xfrm>
          <a:prstGeom prst="bentConnector3">
            <a:avLst>
              <a:gd name="adj1" fmla="val 50000"/>
            </a:avLst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cxnSp>
        <p:nvCxnSpPr>
          <p:cNvPr id="41" name="AutoShape 30"/>
          <p:cNvCxnSpPr>
            <a:cxnSpLocks noChangeShapeType="1"/>
            <a:stCxn id="2054" idx="3"/>
            <a:endCxn id="2062" idx="1"/>
          </p:cNvCxnSpPr>
          <p:nvPr/>
        </p:nvCxnSpPr>
        <p:spPr bwMode="auto">
          <a:xfrm>
            <a:off x="1219200" y="2667000"/>
            <a:ext cx="609600" cy="609600"/>
          </a:xfrm>
          <a:prstGeom prst="bentConnector3">
            <a:avLst>
              <a:gd name="adj1" fmla="val 50000"/>
            </a:avLst>
          </a:prstGeom>
          <a:noFill/>
          <a:ln w="57150" cmpd="sng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cxnSp>
      <p:sp>
        <p:nvSpPr>
          <p:cNvPr id="45" name="Text Box 54"/>
          <p:cNvSpPr txBox="1">
            <a:spLocks noChangeArrowheads="1"/>
          </p:cNvSpPr>
          <p:nvPr/>
        </p:nvSpPr>
        <p:spPr bwMode="auto">
          <a:xfrm>
            <a:off x="1219200" y="1447800"/>
            <a:ext cx="1143000" cy="609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>
            <a:defPPr>
              <a:defRPr lang="en-US"/>
            </a:defPPr>
            <a:lvl1pPr algn="ctr">
              <a:defRPr b="1">
                <a:cs typeface="Arial" charset="0"/>
              </a:defRPr>
            </a:lvl1pPr>
          </a:lstStyle>
          <a:p>
            <a:r>
              <a:rPr lang="en-US" dirty="0"/>
              <a:t>Data</a:t>
            </a:r>
          </a:p>
          <a:p>
            <a:r>
              <a:rPr lang="en-US" dirty="0"/>
              <a:t>Transport</a:t>
            </a:r>
          </a:p>
        </p:txBody>
      </p:sp>
      <p:sp>
        <p:nvSpPr>
          <p:cNvPr id="28" name="Title 27"/>
          <p:cNvSpPr>
            <a:spLocks noGrp="1"/>
          </p:cNvSpPr>
          <p:nvPr>
            <p:ph type="title"/>
          </p:nvPr>
        </p:nvSpPr>
        <p:spPr>
          <a:xfrm>
            <a:off x="1198954" y="-76200"/>
            <a:ext cx="7487846" cy="1143000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WHI Signal Search Engine: Big Data</a:t>
            </a:r>
          </a:p>
        </p:txBody>
      </p:sp>
      <p:sp>
        <p:nvSpPr>
          <p:cNvPr id="37" name="Rectangle 29"/>
          <p:cNvSpPr>
            <a:spLocks noChangeArrowheads="1"/>
          </p:cNvSpPr>
          <p:nvPr/>
        </p:nvSpPr>
        <p:spPr bwMode="auto">
          <a:xfrm>
            <a:off x="6705600" y="3452813"/>
            <a:ext cx="2209800" cy="1728787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 w="9525">
            <a:solidFill>
              <a:schemeClr val="tx2">
                <a:lumMod val="20000"/>
                <a:lumOff val="80000"/>
              </a:schemeClr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2000" b="1" dirty="0">
                <a:cs typeface="Arial" charset="0"/>
              </a:rPr>
              <a:t>Guidance</a:t>
            </a: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  <a:p>
            <a:pPr algn="ctr"/>
            <a:endParaRPr lang="en-US" sz="2000" b="1" dirty="0">
              <a:cs typeface="Arial" charset="0"/>
            </a:endParaRPr>
          </a:p>
        </p:txBody>
      </p:sp>
      <p:sp>
        <p:nvSpPr>
          <p:cNvPr id="39" name="Rectangle 35"/>
          <p:cNvSpPr>
            <a:spLocks noChangeArrowheads="1"/>
          </p:cNvSpPr>
          <p:nvPr/>
        </p:nvSpPr>
        <p:spPr bwMode="auto">
          <a:xfrm>
            <a:off x="6858000" y="3886200"/>
            <a:ext cx="1905000" cy="11430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txBody>
          <a:bodyPr wrap="none" anchor="ctr"/>
          <a:lstStyle/>
          <a:p>
            <a:pPr algn="ctr"/>
            <a:r>
              <a:rPr lang="en-US" sz="1600" b="1" dirty="0">
                <a:cs typeface="Arial" charset="0"/>
              </a:rPr>
              <a:t> Messaging</a:t>
            </a:r>
          </a:p>
          <a:p>
            <a:pPr algn="ctr"/>
            <a:r>
              <a:rPr lang="en-US" sz="1600" b="1" dirty="0">
                <a:cs typeface="Arial" charset="0"/>
              </a:rPr>
              <a:t>Web Services</a:t>
            </a:r>
          </a:p>
          <a:p>
            <a:pPr algn="ctr"/>
            <a:r>
              <a:rPr lang="en-US" sz="1600" b="1" dirty="0" smtClean="0">
                <a:cs typeface="Arial" charset="0"/>
              </a:rPr>
              <a:t>Media</a:t>
            </a:r>
          </a:p>
          <a:p>
            <a:pPr algn="ctr"/>
            <a:r>
              <a:rPr lang="en-US" sz="1600" b="1" dirty="0" smtClean="0">
                <a:cs typeface="Arial" charset="0"/>
              </a:rPr>
              <a:t>Fax</a:t>
            </a:r>
            <a:endParaRPr lang="en-US" sz="1600" b="1" dirty="0">
              <a:cs typeface="Arial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30425" y="4810126"/>
            <a:ext cx="1017611" cy="1758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2434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WHI Wireless Orthopaedics</a:t>
            </a:r>
            <a:br>
              <a:rPr lang="en-US" dirty="0" smtClean="0"/>
            </a:br>
            <a:r>
              <a:rPr lang="en-US" dirty="0" smtClean="0"/>
              <a:t>Mission and Solution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Mission</a:t>
            </a:r>
          </a:p>
          <a:p>
            <a:pPr lvl="1"/>
            <a:r>
              <a:rPr lang="en-US" dirty="0" smtClean="0"/>
              <a:t>Defined by broad group of experts in orthopaedics surgery, biomechanics, and </a:t>
            </a:r>
            <a:r>
              <a:rPr lang="en-US" dirty="0" smtClean="0"/>
              <a:t>sensing lead by Dr. </a:t>
            </a:r>
            <a:r>
              <a:rPr lang="en-US" dirty="0" err="1" smtClean="0"/>
              <a:t>Fabrizio</a:t>
            </a:r>
            <a:r>
              <a:rPr lang="en-US" dirty="0" smtClean="0"/>
              <a:t> </a:t>
            </a:r>
            <a:r>
              <a:rPr lang="en-US" dirty="0" err="1" smtClean="0"/>
              <a:t>Billi</a:t>
            </a:r>
            <a:r>
              <a:rPr lang="en-US" dirty="0" smtClean="0"/>
              <a:t> (UCLA Orthopaedics)</a:t>
            </a:r>
            <a:endParaRPr lang="en-US" dirty="0" smtClean="0"/>
          </a:p>
          <a:p>
            <a:pPr lvl="1"/>
            <a:r>
              <a:rPr lang="en-US" dirty="0" smtClean="0"/>
              <a:t>Defined vision and objective for low cost, wearable methods for direct detection of injury, joint degradation, and prosthetic health</a:t>
            </a:r>
          </a:p>
          <a:p>
            <a:r>
              <a:rPr lang="en-US" dirty="0" smtClean="0"/>
              <a:t>Solution</a:t>
            </a:r>
          </a:p>
          <a:p>
            <a:pPr lvl="1"/>
            <a:r>
              <a:rPr lang="en-US" dirty="0" smtClean="0"/>
              <a:t>Invention of new sensor systems based on novel combined acoustic emission and motion sensing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993399-7544-EB4E-935E-B8814C8A2A83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40954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WHI </a:t>
            </a:r>
            <a:r>
              <a:rPr lang="en-US" dirty="0" smtClean="0"/>
              <a:t>Wireless Orthopaedics: </a:t>
            </a:r>
            <a:br>
              <a:rPr lang="en-US" dirty="0" smtClean="0"/>
            </a:br>
            <a:r>
              <a:rPr lang="en-US" dirty="0" smtClean="0"/>
              <a:t>Acute Need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199" y="1600200"/>
            <a:ext cx="8069767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Orthopaedics monitoring: injury</a:t>
            </a:r>
          </a:p>
          <a:p>
            <a:pPr lvl="1"/>
            <a:r>
              <a:rPr lang="en-US" dirty="0" smtClean="0"/>
              <a:t>Injury diagnostics: All joints including spinal cord</a:t>
            </a:r>
          </a:p>
          <a:p>
            <a:pPr lvl="1"/>
            <a:r>
              <a:rPr lang="en-US" dirty="0" smtClean="0"/>
              <a:t>Treatment and rehabilitation</a:t>
            </a:r>
          </a:p>
          <a:p>
            <a:r>
              <a:rPr lang="en-US" dirty="0" smtClean="0"/>
              <a:t>Orthopaedics monitoring: disease</a:t>
            </a:r>
          </a:p>
          <a:p>
            <a:pPr lvl="1"/>
            <a:r>
              <a:rPr lang="en-US" dirty="0" smtClean="0"/>
              <a:t>Early detection of osteoarthritis</a:t>
            </a:r>
          </a:p>
          <a:p>
            <a:pPr lvl="1"/>
            <a:r>
              <a:rPr lang="en-US" dirty="0" smtClean="0"/>
              <a:t>Spinal cord disorders and origin of pain</a:t>
            </a:r>
          </a:p>
          <a:p>
            <a:r>
              <a:rPr lang="en-US" dirty="0" smtClean="0"/>
              <a:t>Orthopaedic monitoring: prosthetics</a:t>
            </a:r>
          </a:p>
          <a:p>
            <a:pPr lvl="1"/>
            <a:r>
              <a:rPr lang="en-US" dirty="0" smtClean="0"/>
              <a:t>Early detection of prosthetic failure</a:t>
            </a:r>
          </a:p>
          <a:p>
            <a:pPr lvl="1"/>
            <a:r>
              <a:rPr lang="en-US" dirty="0" smtClean="0"/>
              <a:t>Rehabilitation and intervention guidance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BFE938-2115-FF4E-9F5C-1C58E7459B0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1532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23646</TotalTime>
  <Words>661</Words>
  <Application>Microsoft Macintosh PowerPoint</Application>
  <PresentationFormat>On-screen Show (4:3)</PresentationFormat>
  <Paragraphs>161</Paragraphs>
  <Slides>18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Wireless Health Overview   UCLA Wireless Health Institute (WHI) Dr. Bruce Dobkin (Neurology) William Kaiser (Electrical Engineering) Majid Sarrafzadeh (Computer Science)</vt:lpstr>
      <vt:lpstr>WHI Innovation Process</vt:lpstr>
      <vt:lpstr>Wireless Health Product Pipeline</vt:lpstr>
      <vt:lpstr>WHI Wound Care Innovation Mission and Solution</vt:lpstr>
      <vt:lpstr>WHI Wound Care:  Acute Need</vt:lpstr>
      <vt:lpstr>WHI Wound Care Innovation</vt:lpstr>
      <vt:lpstr>WHI Signal Search Engine: Big Data</vt:lpstr>
      <vt:lpstr>WHI Wireless Orthopaedics Mission and Solution</vt:lpstr>
      <vt:lpstr>WHI Wireless Orthopaedics:  Acute Need</vt:lpstr>
      <vt:lpstr>WHI Wireless Orthopaedics System</vt:lpstr>
      <vt:lpstr>Joint Monitoring Signal Survey: Spatially Resolved, Event Resolved, Joint Load Resolved</vt:lpstr>
      <vt:lpstr>WHI Digestive Diagnostics Mission and Solution</vt:lpstr>
      <vt:lpstr>WHI Digestive Diagnostics:  Acute Need</vt:lpstr>
      <vt:lpstr>WHI Digestive Diagnostics System</vt:lpstr>
      <vt:lpstr>Signal Record for Subject with Ileus Condition</vt:lpstr>
      <vt:lpstr>Event Record for Subject with Ileus Condition</vt:lpstr>
      <vt:lpstr>Event Record for Subject Recovering from Ileus Condition</vt:lpstr>
      <vt:lpstr>Event Record for Healthy Subject</vt:lpstr>
    </vt:vector>
  </TitlesOfParts>
  <Company>UCLA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William Kaiser</dc:creator>
  <cp:lastModifiedBy>William Kaiser</cp:lastModifiedBy>
  <cp:revision>267</cp:revision>
  <cp:lastPrinted>2013-03-11T20:07:41Z</cp:lastPrinted>
  <dcterms:created xsi:type="dcterms:W3CDTF">2010-06-10T00:39:55Z</dcterms:created>
  <dcterms:modified xsi:type="dcterms:W3CDTF">2013-04-16T18:56:34Z</dcterms:modified>
</cp:coreProperties>
</file>