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Default Extension="doc" ContentType="application/msword"/>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8"/>
  </p:notesMasterIdLst>
  <p:sldIdLst>
    <p:sldId id="256" r:id="rId2"/>
    <p:sldId id="323" r:id="rId3"/>
    <p:sldId id="278" r:id="rId4"/>
    <p:sldId id="320" r:id="rId5"/>
    <p:sldId id="283" r:id="rId6"/>
    <p:sldId id="284" r:id="rId7"/>
    <p:sldId id="321" r:id="rId8"/>
    <p:sldId id="286" r:id="rId9"/>
    <p:sldId id="287" r:id="rId10"/>
    <p:sldId id="289" r:id="rId11"/>
    <p:sldId id="292" r:id="rId12"/>
    <p:sldId id="293" r:id="rId13"/>
    <p:sldId id="300" r:id="rId14"/>
    <p:sldId id="294" r:id="rId15"/>
    <p:sldId id="290" r:id="rId16"/>
    <p:sldId id="297" r:id="rId17"/>
    <p:sldId id="318" r:id="rId18"/>
    <p:sldId id="319" r:id="rId19"/>
    <p:sldId id="299" r:id="rId20"/>
    <p:sldId id="301" r:id="rId21"/>
    <p:sldId id="304" r:id="rId22"/>
    <p:sldId id="305" r:id="rId23"/>
    <p:sldId id="314" r:id="rId24"/>
    <p:sldId id="307" r:id="rId25"/>
    <p:sldId id="308" r:id="rId26"/>
    <p:sldId id="309" r:id="rId27"/>
    <p:sldId id="310" r:id="rId28"/>
    <p:sldId id="311" r:id="rId29"/>
    <p:sldId id="315" r:id="rId30"/>
    <p:sldId id="312" r:id="rId31"/>
    <p:sldId id="316" r:id="rId32"/>
    <p:sldId id="317" r:id="rId33"/>
    <p:sldId id="261" r:id="rId34"/>
    <p:sldId id="269" r:id="rId35"/>
    <p:sldId id="280" r:id="rId36"/>
    <p:sldId id="322"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294" y="-186"/>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7A164D-DE8F-C149-9A41-5BE1520CE62B}" type="datetimeFigureOut">
              <a:rPr lang="en-US" smtClean="0"/>
              <a:pPr/>
              <a:t>1/15/2013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FC5230-55FC-F74E-B095-236721DDDB4C}" type="slidenum">
              <a:rPr lang="en-US" smtClean="0"/>
              <a:pPr/>
              <a:t>‹#›</a:t>
            </a:fld>
            <a:endParaRPr lang="en-US"/>
          </a:p>
        </p:txBody>
      </p:sp>
    </p:spTree>
    <p:extLst>
      <p:ext uri="{BB962C8B-B14F-4D97-AF65-F5344CB8AC3E}">
        <p14:creationId xmlns:p14="http://schemas.microsoft.com/office/powerpoint/2010/main" xmlns="" val="22039225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37D74E-2ED5-634F-9494-9593C5E2B3F6}" type="slidenum">
              <a:rPr lang="en-US" sz="1200"/>
              <a:pPr/>
              <a:t>2</a:t>
            </a:fld>
            <a:endParaRPr lang="en-US" sz="1200"/>
          </a:p>
        </p:txBody>
      </p:sp>
      <p:sp>
        <p:nvSpPr>
          <p:cNvPr id="5181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5C1414-2937-0148-9A49-D70489308A34}" type="slidenum">
              <a:rPr lang="en-US"/>
              <a:pPr/>
              <a:t>20</a:t>
            </a:fld>
            <a:endParaRPr lang="en-US"/>
          </a:p>
        </p:txBody>
      </p:sp>
      <p:sp>
        <p:nvSpPr>
          <p:cNvPr id="297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9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Through observation</a:t>
            </a:r>
            <a:r>
              <a:rPr lang="en-US" baseline="0" dirty="0" smtClean="0"/>
              <a:t> and asking questions many research questions were derived. </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5C1414-2937-0148-9A49-D70489308A34}" type="slidenum">
              <a:rPr lang="en-US"/>
              <a:pPr/>
              <a:t>24</a:t>
            </a:fld>
            <a:endParaRPr lang="en-US"/>
          </a:p>
        </p:txBody>
      </p:sp>
      <p:sp>
        <p:nvSpPr>
          <p:cNvPr id="297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9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Through observation</a:t>
            </a:r>
            <a:r>
              <a:rPr lang="en-US" baseline="0" dirty="0" smtClean="0"/>
              <a:t> and asking questions many research questions were derived. </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62A2C4-B681-DB4F-BCC3-DE63C7BC9595}" type="slidenum">
              <a:rPr lang="en-US"/>
              <a:pPr/>
              <a:t>31</a:t>
            </a:fld>
            <a:endParaRPr lang="en-US"/>
          </a:p>
        </p:txBody>
      </p:sp>
      <p:sp>
        <p:nvSpPr>
          <p:cNvPr id="129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9027" name="Rectangle 3"/>
          <p:cNvSpPr>
            <a:spLocks noGrp="1" noChangeArrowheads="1"/>
          </p:cNvSpPr>
          <p:nvPr>
            <p:ph type="body" idx="1"/>
          </p:nvPr>
        </p:nvSpPr>
        <p:spPr/>
        <p:txBody>
          <a:bodyPr/>
          <a:lstStyle/>
          <a:p>
            <a:r>
              <a:rPr lang="en-US"/>
              <a:t>Research and Policy are often interrelated or at least you hope they are!  And they evolve from reflection and taking action.</a:t>
            </a:r>
          </a:p>
          <a:p>
            <a:r>
              <a:rPr lang="en-US"/>
              <a:t>One research project I am particular proud of is the salad bar study that has provided evidence for federal legislation for increasing fruit and vegetable offerings during the school lunch program and has helped trigger Michelle Obama</a:t>
            </a:r>
            <a:r>
              <a:rPr lang="ja-JP" altLang="en-US"/>
              <a:t>’</a:t>
            </a:r>
            <a:r>
              <a:rPr lang="en-US"/>
              <a:t>s Let</a:t>
            </a:r>
            <a:r>
              <a:rPr lang="ja-JP" altLang="en-US"/>
              <a:t>’</a:t>
            </a:r>
            <a:r>
              <a:rPr lang="en-US"/>
              <a:t>s Move Salad Bars to Schools initiative.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62A2C4-B681-DB4F-BCC3-DE63C7BC9595}" type="slidenum">
              <a:rPr lang="en-US"/>
              <a:pPr/>
              <a:t>32</a:t>
            </a:fld>
            <a:endParaRPr lang="en-US"/>
          </a:p>
        </p:txBody>
      </p:sp>
      <p:sp>
        <p:nvSpPr>
          <p:cNvPr id="129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9027" name="Rectangle 3"/>
          <p:cNvSpPr>
            <a:spLocks noGrp="1" noChangeArrowheads="1"/>
          </p:cNvSpPr>
          <p:nvPr>
            <p:ph type="body" idx="1"/>
          </p:nvPr>
        </p:nvSpPr>
        <p:spPr/>
        <p:txBody>
          <a:bodyPr/>
          <a:lstStyle/>
          <a:p>
            <a:r>
              <a:rPr lang="en-US"/>
              <a:t>Research and Policy are often interrelated or at least you hope they are!  And they evolve from reflection and taking action.</a:t>
            </a:r>
          </a:p>
          <a:p>
            <a:r>
              <a:rPr lang="en-US"/>
              <a:t>One research project I am particular proud of is the salad bar study that has provided evidence for federal legislation for increasing fruit and vegetable offerings during the school lunch program and has helped trigger Michelle Obama</a:t>
            </a:r>
            <a:r>
              <a:rPr lang="ja-JP" altLang="en-US"/>
              <a:t>’</a:t>
            </a:r>
            <a:r>
              <a:rPr lang="en-US"/>
              <a:t>s Let</a:t>
            </a:r>
            <a:r>
              <a:rPr lang="ja-JP" altLang="en-US"/>
              <a:t>’</a:t>
            </a:r>
            <a:r>
              <a:rPr lang="en-US"/>
              <a:t>s Move Salad Bars to Schools initiative.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20A8B1-8DA9-C14C-9269-4616C3144F6A}" type="slidenum">
              <a:rPr lang="en-US"/>
              <a:pPr/>
              <a:t>33</a:t>
            </a:fld>
            <a:endParaRPr lang="en-US"/>
          </a:p>
        </p:txBody>
      </p:sp>
      <p:sp>
        <p:nvSpPr>
          <p:cNvPr id="1587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Relying</a:t>
            </a:r>
            <a:r>
              <a:rPr lang="en-US" baseline="0" dirty="0" smtClean="0"/>
              <a:t> on listening I pursued my work as a teacher training</a:t>
            </a:r>
            <a:r>
              <a:rPr lang="en-US" dirty="0" smtClean="0"/>
              <a:t> </a:t>
            </a:r>
            <a:r>
              <a:rPr lang="en-US" dirty="0"/>
              <a:t>teams of University level professors in medicine, nursing, nutrition, and public health so they could teach  breastfeeding to their university students from the US and all over the world.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09A950-B331-BA40-A398-1F89998E7381}" type="slidenum">
              <a:rPr lang="en-US"/>
              <a:pPr/>
              <a:t>34</a:t>
            </a:fld>
            <a:endParaRPr lang="en-US"/>
          </a:p>
        </p:txBody>
      </p:sp>
      <p:sp>
        <p:nvSpPr>
          <p:cNvPr id="2682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6829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dirty="0" smtClean="0"/>
              <a:t>Lessons</a:t>
            </a:r>
            <a:r>
              <a:rPr lang="en-US" baseline="0" dirty="0" smtClean="0"/>
              <a:t> learned from</a:t>
            </a:r>
            <a:r>
              <a:rPr lang="en-US" dirty="0" smtClean="0"/>
              <a:t>: </a:t>
            </a:r>
            <a:r>
              <a:rPr lang="en-US" dirty="0"/>
              <a:t>listening, observing, reflecting and taking </a:t>
            </a:r>
            <a:r>
              <a:rPr lang="en-US" dirty="0" smtClean="0"/>
              <a:t>action and how they relate</a:t>
            </a:r>
            <a:r>
              <a:rPr lang="en-US" baseline="0" dirty="0" smtClean="0"/>
              <a:t> to the evidence in the literature</a:t>
            </a:r>
            <a:r>
              <a:rPr lang="en-US" dirty="0" smtClean="0"/>
              <a: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FF31EA-E3B0-2147-8F46-FC2FA3176BDE}" type="slidenum">
              <a:rPr lang="en-US"/>
              <a:pPr/>
              <a:t>3</a:t>
            </a:fld>
            <a:endParaRPr lang="en-US"/>
          </a:p>
        </p:txBody>
      </p:sp>
      <p:sp>
        <p:nvSpPr>
          <p:cNvPr id="2764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764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dirty="0" smtClean="0"/>
              <a:t>Who are the stakeholders?</a:t>
            </a:r>
            <a:r>
              <a:rPr lang="en-US" baseline="0" dirty="0" smtClean="0"/>
              <a:t>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F61A46C-9AD5-D74B-A361-6ECFEF8651A5}" type="slidenum">
              <a:rPr lang="en-US"/>
              <a:pPr/>
              <a:t>4</a:t>
            </a:fld>
            <a:endParaRPr lang="en-US"/>
          </a:p>
        </p:txBody>
      </p:sp>
      <p:sp>
        <p:nvSpPr>
          <p:cNvPr id="612354" name="Slide Image Placeholder 1"/>
          <p:cNvSpPr>
            <a:spLocks noGrp="1" noRot="1" noChangeAspect="1" noTextEdit="1"/>
          </p:cNvSpPr>
          <p:nvPr>
            <p:ph type="sldImg"/>
          </p:nvPr>
        </p:nvSpPr>
        <p:spPr bwMode="auto">
          <a:xfrm>
            <a:off x="1144588" y="684213"/>
            <a:ext cx="4572000" cy="3429000"/>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2355" name="Notes Placeholder 2"/>
          <p:cNvSpPr>
            <a:spLocks noGrp="1"/>
          </p:cNvSpPr>
          <p:nvPr>
            <p:ph type="body" idx="1"/>
          </p:nvPr>
        </p:nvSpPr>
        <p:spPr bwMode="auto">
          <a:xfrm>
            <a:off x="685800" y="4343400"/>
            <a:ext cx="5486400" cy="4116388"/>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lIns="91424" tIns="45713" rIns="91424" bIns="45713"/>
          <a:lstStyle/>
          <a:p>
            <a:pPr>
              <a:spcBef>
                <a:spcPct val="0"/>
              </a:spcBef>
            </a:pPr>
            <a:endParaRPr lang="en-GB"/>
          </a:p>
        </p:txBody>
      </p:sp>
      <p:sp>
        <p:nvSpPr>
          <p:cNvPr id="110596" name="Slide Number Placeholder 3"/>
          <p:cNvSpPr txBox="1">
            <a:spLocks noGrp="1"/>
          </p:cNvSpPr>
          <p:nvPr/>
        </p:nvSpPr>
        <p:spPr bwMode="auto">
          <a:xfrm>
            <a:off x="3884613" y="8683625"/>
            <a:ext cx="2971800" cy="45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4" tIns="45713" rIns="91424" bIns="45713"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598613" indent="-227013">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28A69A2-792B-CF48-ABE1-C08758ABD85E}" type="slidenum">
              <a:rPr lang="en-US" sz="1100">
                <a:latin typeface="Calibri" charset="0"/>
                <a:cs typeface="Arial" charset="0"/>
              </a:rPr>
              <a:pPr algn="r" eaLnBrk="1" hangingPunct="1"/>
              <a:t>4</a:t>
            </a:fld>
            <a:endParaRPr lang="en-US" sz="1100">
              <a:latin typeface="Calibri"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From: de Silva-</a:t>
            </a:r>
            <a:r>
              <a:rPr lang="en-US" sz="1200" dirty="0" err="1" smtClean="0">
                <a:solidFill>
                  <a:schemeClr val="tx1"/>
                </a:solidFill>
              </a:rPr>
              <a:t>Sanigorski</a:t>
            </a:r>
            <a:r>
              <a:rPr lang="en-US" sz="1200" dirty="0" smtClean="0">
                <a:solidFill>
                  <a:schemeClr val="tx1"/>
                </a:solidFill>
              </a:rPr>
              <a:t> AM, Bolton K, </a:t>
            </a:r>
            <a:r>
              <a:rPr lang="en-US" sz="1200" dirty="0" err="1" smtClean="0">
                <a:solidFill>
                  <a:schemeClr val="tx1"/>
                </a:solidFill>
              </a:rPr>
              <a:t>Haby</a:t>
            </a:r>
            <a:r>
              <a:rPr lang="en-US" sz="1200" dirty="0" smtClean="0">
                <a:solidFill>
                  <a:schemeClr val="tx1"/>
                </a:solidFill>
              </a:rPr>
              <a:t> M, Kremer P, Gibbs L, Waters E, </a:t>
            </a:r>
            <a:r>
              <a:rPr lang="en-US" sz="1200" dirty="0" err="1" smtClean="0">
                <a:solidFill>
                  <a:schemeClr val="tx1"/>
                </a:solidFill>
              </a:rPr>
              <a:t>Swinburn</a:t>
            </a:r>
            <a:r>
              <a:rPr lang="en-US" sz="1200" dirty="0" smtClean="0">
                <a:solidFill>
                  <a:schemeClr val="tx1"/>
                </a:solidFill>
              </a:rPr>
              <a:t> B Scaling up community-based obesity prevention in Australia: Background and evaluation design of the Health Promoting Communities: Being Active Eating Well </a:t>
            </a:r>
            <a:r>
              <a:rPr lang="en-US" sz="1200" dirty="0" err="1" smtClean="0">
                <a:solidFill>
                  <a:schemeClr val="tx1"/>
                </a:solidFill>
              </a:rPr>
              <a:t>initiativeBMC</a:t>
            </a:r>
            <a:r>
              <a:rPr lang="en-US" sz="1200" dirty="0" smtClean="0">
                <a:solidFill>
                  <a:schemeClr val="tx1"/>
                </a:solidFill>
              </a:rPr>
              <a:t> Public Health 2010, 10:65; Smith A, </a:t>
            </a:r>
            <a:r>
              <a:rPr lang="en-US" sz="1200" dirty="0" err="1" smtClean="0">
                <a:solidFill>
                  <a:schemeClr val="tx1"/>
                </a:solidFill>
              </a:rPr>
              <a:t>Coveney</a:t>
            </a:r>
            <a:r>
              <a:rPr lang="en-US" sz="1200" dirty="0" smtClean="0">
                <a:solidFill>
                  <a:schemeClr val="tx1"/>
                </a:solidFill>
              </a:rPr>
              <a:t> J, Carter P, </a:t>
            </a:r>
            <a:r>
              <a:rPr lang="en-US" sz="1200" dirty="0" err="1" smtClean="0">
                <a:solidFill>
                  <a:schemeClr val="tx1"/>
                </a:solidFill>
              </a:rPr>
              <a:t>Jolley</a:t>
            </a:r>
            <a:r>
              <a:rPr lang="en-US" sz="1200" dirty="0" smtClean="0">
                <a:solidFill>
                  <a:schemeClr val="tx1"/>
                </a:solidFill>
              </a:rPr>
              <a:t> G, </a:t>
            </a:r>
            <a:r>
              <a:rPr lang="en-US" sz="1200" dirty="0" err="1" smtClean="0">
                <a:solidFill>
                  <a:schemeClr val="tx1"/>
                </a:solidFill>
              </a:rPr>
              <a:t>Laris</a:t>
            </a:r>
            <a:r>
              <a:rPr lang="en-US" sz="1200" dirty="0" smtClean="0">
                <a:solidFill>
                  <a:schemeClr val="tx1"/>
                </a:solidFill>
              </a:rPr>
              <a:t> P: The Eat Well SA project: an evaluation-based case study in building capacity for promoting healthy eating. Health Promotion International 2004, 19(3):327-334; NSW Health: A Framework for Building Capacity to Improve Health. Edited by Department NSWH. North Sydney 2001. </a:t>
            </a:r>
          </a:p>
          <a:p>
            <a:endParaRPr lang="en-US" dirty="0"/>
          </a:p>
        </p:txBody>
      </p:sp>
      <p:sp>
        <p:nvSpPr>
          <p:cNvPr id="4" name="Slide Number Placeholder 3"/>
          <p:cNvSpPr>
            <a:spLocks noGrp="1"/>
          </p:cNvSpPr>
          <p:nvPr>
            <p:ph type="sldNum" sz="quarter" idx="10"/>
          </p:nvPr>
        </p:nvSpPr>
        <p:spPr/>
        <p:txBody>
          <a:bodyPr/>
          <a:lstStyle/>
          <a:p>
            <a:fld id="{26FC5230-55FC-F74E-B095-236721DDDB4C}" type="slidenum">
              <a:rPr lang="en-US" smtClean="0"/>
              <a:pPr/>
              <a:t>5</a:t>
            </a:fld>
            <a:endParaRPr lang="en-US"/>
          </a:p>
        </p:txBody>
      </p:sp>
    </p:spTree>
    <p:extLst>
      <p:ext uri="{BB962C8B-B14F-4D97-AF65-F5344CB8AC3E}">
        <p14:creationId xmlns:p14="http://schemas.microsoft.com/office/powerpoint/2010/main" xmlns="" val="28142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51DEA8-FC59-7646-8B90-0A8687A49D95}" type="slidenum">
              <a:rPr lang="en-US"/>
              <a:pPr/>
              <a:t>7</a:t>
            </a:fld>
            <a:endParaRPr lang="en-US"/>
          </a:p>
        </p:txBody>
      </p:sp>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19381F-8E7E-DF4B-B457-BAC46374BB4A}" type="slidenum">
              <a:rPr lang="en-US"/>
              <a:pPr>
                <a:defRPr/>
              </a:pPr>
              <a:t>8</a:t>
            </a:fld>
            <a:endParaRPr lang="en-US"/>
          </a:p>
        </p:txBody>
      </p:sp>
      <p:sp>
        <p:nvSpPr>
          <p:cNvPr id="308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8227" name="Rectangle 3"/>
          <p:cNvSpPr>
            <a:spLocks noGrp="1" noChangeArrowheads="1"/>
          </p:cNvSpPr>
          <p:nvPr>
            <p:ph type="body" idx="1"/>
          </p:nvPr>
        </p:nvSpPr>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smtClean="0">
                <a:cs typeface="+mn-cs"/>
              </a:rPr>
              <a:t>From: </a:t>
            </a:r>
            <a:r>
              <a:rPr lang="en-US" dirty="0" smtClean="0"/>
              <a:t>McKnight Model—Asset Mapping</a:t>
            </a:r>
            <a:endParaRPr lang="en-US" sz="1200" dirty="0" smtClean="0"/>
          </a:p>
          <a:p>
            <a:pPr eaLnBrk="1" hangingPunct="1">
              <a:defRPr/>
            </a:pPr>
            <a:endParaRPr lang="en-US" dirty="0"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199644-09BB-AE4E-A013-1D82A19E6B22}" type="slidenum">
              <a:rPr lang="en-US"/>
              <a:pPr>
                <a:defRPr/>
              </a:pPr>
              <a:t>9</a:t>
            </a:fld>
            <a:endParaRPr lang="en-US"/>
          </a:p>
        </p:txBody>
      </p:sp>
      <p:sp>
        <p:nvSpPr>
          <p:cNvPr id="311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12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5C1414-2937-0148-9A49-D70489308A34}" type="slidenum">
              <a:rPr lang="en-US"/>
              <a:pPr/>
              <a:t>10</a:t>
            </a:fld>
            <a:endParaRPr lang="en-US"/>
          </a:p>
        </p:txBody>
      </p:sp>
      <p:sp>
        <p:nvSpPr>
          <p:cNvPr id="297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9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Through observation</a:t>
            </a:r>
            <a:r>
              <a:rPr lang="en-US" baseline="0" dirty="0" smtClean="0"/>
              <a:t> and asking questions many research questions were derived.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5C1414-2937-0148-9A49-D70489308A34}" type="slidenum">
              <a:rPr lang="en-US"/>
              <a:pPr/>
              <a:t>15</a:t>
            </a:fld>
            <a:endParaRPr lang="en-US"/>
          </a:p>
        </p:txBody>
      </p:sp>
      <p:sp>
        <p:nvSpPr>
          <p:cNvPr id="297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9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smtClean="0"/>
              <a:t>Through observation</a:t>
            </a:r>
            <a:r>
              <a:rPr lang="en-US" baseline="0" dirty="0" smtClean="0"/>
              <a:t> and asking questions many research questions were derived.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435519-3BBD-AD48-9F7F-041292A15762}" type="datetimeFigureOut">
              <a:rPr lang="en-US" smtClean="0"/>
              <a:pPr/>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08E38-493E-5944-824B-A4B4CE23D051}" type="slidenum">
              <a:rPr lang="en-US" smtClean="0"/>
              <a:pPr/>
              <a:t>‹#›</a:t>
            </a:fld>
            <a:endParaRPr lang="en-US"/>
          </a:p>
        </p:txBody>
      </p:sp>
    </p:spTree>
    <p:extLst>
      <p:ext uri="{BB962C8B-B14F-4D97-AF65-F5344CB8AC3E}">
        <p14:creationId xmlns:p14="http://schemas.microsoft.com/office/powerpoint/2010/main" xmlns="" val="893262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35519-3BBD-AD48-9F7F-041292A15762}" type="datetimeFigureOut">
              <a:rPr lang="en-US" smtClean="0"/>
              <a:pPr/>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08E38-493E-5944-824B-A4B4CE23D051}" type="slidenum">
              <a:rPr lang="en-US" smtClean="0"/>
              <a:pPr/>
              <a:t>‹#›</a:t>
            </a:fld>
            <a:endParaRPr lang="en-US"/>
          </a:p>
        </p:txBody>
      </p:sp>
    </p:spTree>
    <p:extLst>
      <p:ext uri="{BB962C8B-B14F-4D97-AF65-F5344CB8AC3E}">
        <p14:creationId xmlns:p14="http://schemas.microsoft.com/office/powerpoint/2010/main" xmlns="" val="291673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35519-3BBD-AD48-9F7F-041292A15762}" type="datetimeFigureOut">
              <a:rPr lang="en-US" smtClean="0"/>
              <a:pPr/>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08E38-493E-5944-824B-A4B4CE23D051}" type="slidenum">
              <a:rPr lang="en-US" smtClean="0"/>
              <a:pPr/>
              <a:t>‹#›</a:t>
            </a:fld>
            <a:endParaRPr lang="en-US"/>
          </a:p>
        </p:txBody>
      </p:sp>
    </p:spTree>
    <p:extLst>
      <p:ext uri="{BB962C8B-B14F-4D97-AF65-F5344CB8AC3E}">
        <p14:creationId xmlns:p14="http://schemas.microsoft.com/office/powerpoint/2010/main" xmlns="" val="3627794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35519-3BBD-AD48-9F7F-041292A15762}" type="datetimeFigureOut">
              <a:rPr lang="en-US" smtClean="0"/>
              <a:pPr/>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08E38-493E-5944-824B-A4B4CE23D051}" type="slidenum">
              <a:rPr lang="en-US" smtClean="0"/>
              <a:pPr/>
              <a:t>‹#›</a:t>
            </a:fld>
            <a:endParaRPr lang="en-US"/>
          </a:p>
        </p:txBody>
      </p:sp>
    </p:spTree>
    <p:extLst>
      <p:ext uri="{BB962C8B-B14F-4D97-AF65-F5344CB8AC3E}">
        <p14:creationId xmlns:p14="http://schemas.microsoft.com/office/powerpoint/2010/main" xmlns="" val="660886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435519-3BBD-AD48-9F7F-041292A15762}" type="datetimeFigureOut">
              <a:rPr lang="en-US" smtClean="0"/>
              <a:pPr/>
              <a:t>1/15/2013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408E38-493E-5944-824B-A4B4CE23D051}" type="slidenum">
              <a:rPr lang="en-US" smtClean="0"/>
              <a:pPr/>
              <a:t>‹#›</a:t>
            </a:fld>
            <a:endParaRPr lang="en-US"/>
          </a:p>
        </p:txBody>
      </p:sp>
    </p:spTree>
    <p:extLst>
      <p:ext uri="{BB962C8B-B14F-4D97-AF65-F5344CB8AC3E}">
        <p14:creationId xmlns:p14="http://schemas.microsoft.com/office/powerpoint/2010/main" xmlns="" val="259749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435519-3BBD-AD48-9F7F-041292A15762}" type="datetimeFigureOut">
              <a:rPr lang="en-US" smtClean="0"/>
              <a:pPr/>
              <a:t>1/15/2013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08E38-493E-5944-824B-A4B4CE23D051}" type="slidenum">
              <a:rPr lang="en-US" smtClean="0"/>
              <a:pPr/>
              <a:t>‹#›</a:t>
            </a:fld>
            <a:endParaRPr lang="en-US"/>
          </a:p>
        </p:txBody>
      </p:sp>
    </p:spTree>
    <p:extLst>
      <p:ext uri="{BB962C8B-B14F-4D97-AF65-F5344CB8AC3E}">
        <p14:creationId xmlns:p14="http://schemas.microsoft.com/office/powerpoint/2010/main" xmlns="" val="2367328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435519-3BBD-AD48-9F7F-041292A15762}" type="datetimeFigureOut">
              <a:rPr lang="en-US" smtClean="0"/>
              <a:pPr/>
              <a:t>1/15/2013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408E38-493E-5944-824B-A4B4CE23D051}" type="slidenum">
              <a:rPr lang="en-US" smtClean="0"/>
              <a:pPr/>
              <a:t>‹#›</a:t>
            </a:fld>
            <a:endParaRPr lang="en-US"/>
          </a:p>
        </p:txBody>
      </p:sp>
    </p:spTree>
    <p:extLst>
      <p:ext uri="{BB962C8B-B14F-4D97-AF65-F5344CB8AC3E}">
        <p14:creationId xmlns:p14="http://schemas.microsoft.com/office/powerpoint/2010/main" xmlns="" val="2413803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435519-3BBD-AD48-9F7F-041292A15762}" type="datetimeFigureOut">
              <a:rPr lang="en-US" smtClean="0"/>
              <a:pPr/>
              <a:t>1/15/2013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408E38-493E-5944-824B-A4B4CE23D051}" type="slidenum">
              <a:rPr lang="en-US" smtClean="0"/>
              <a:pPr/>
              <a:t>‹#›</a:t>
            </a:fld>
            <a:endParaRPr lang="en-US"/>
          </a:p>
        </p:txBody>
      </p:sp>
    </p:spTree>
    <p:extLst>
      <p:ext uri="{BB962C8B-B14F-4D97-AF65-F5344CB8AC3E}">
        <p14:creationId xmlns:p14="http://schemas.microsoft.com/office/powerpoint/2010/main" xmlns="" val="1109059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35519-3BBD-AD48-9F7F-041292A15762}" type="datetimeFigureOut">
              <a:rPr lang="en-US" smtClean="0"/>
              <a:pPr/>
              <a:t>1/15/2013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408E38-493E-5944-824B-A4B4CE23D051}" type="slidenum">
              <a:rPr lang="en-US" smtClean="0"/>
              <a:pPr/>
              <a:t>‹#›</a:t>
            </a:fld>
            <a:endParaRPr lang="en-US"/>
          </a:p>
        </p:txBody>
      </p:sp>
    </p:spTree>
    <p:extLst>
      <p:ext uri="{BB962C8B-B14F-4D97-AF65-F5344CB8AC3E}">
        <p14:creationId xmlns:p14="http://schemas.microsoft.com/office/powerpoint/2010/main" xmlns="" val="210596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35519-3BBD-AD48-9F7F-041292A15762}" type="datetimeFigureOut">
              <a:rPr lang="en-US" smtClean="0"/>
              <a:pPr/>
              <a:t>1/15/2013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08E38-493E-5944-824B-A4B4CE23D051}" type="slidenum">
              <a:rPr lang="en-US" smtClean="0"/>
              <a:pPr/>
              <a:t>‹#›</a:t>
            </a:fld>
            <a:endParaRPr lang="en-US"/>
          </a:p>
        </p:txBody>
      </p:sp>
    </p:spTree>
    <p:extLst>
      <p:ext uri="{BB962C8B-B14F-4D97-AF65-F5344CB8AC3E}">
        <p14:creationId xmlns:p14="http://schemas.microsoft.com/office/powerpoint/2010/main" xmlns="" val="4049647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35519-3BBD-AD48-9F7F-041292A15762}" type="datetimeFigureOut">
              <a:rPr lang="en-US" smtClean="0"/>
              <a:pPr/>
              <a:t>1/15/2013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408E38-493E-5944-824B-A4B4CE23D051}" type="slidenum">
              <a:rPr lang="en-US" smtClean="0"/>
              <a:pPr/>
              <a:t>‹#›</a:t>
            </a:fld>
            <a:endParaRPr lang="en-US"/>
          </a:p>
        </p:txBody>
      </p:sp>
    </p:spTree>
    <p:extLst>
      <p:ext uri="{BB962C8B-B14F-4D97-AF65-F5344CB8AC3E}">
        <p14:creationId xmlns:p14="http://schemas.microsoft.com/office/powerpoint/2010/main" xmlns="" val="411532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oleObject" Target="../embeddings/Microsoft_Office_Word_97_-_2003_Document1.doc"/><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930900"/>
            <a:ext cx="1358900" cy="790575"/>
          </a:xfrm>
          <a:prstGeom prst="rect">
            <a:avLst/>
          </a:prstGeom>
        </p:spPr>
        <p:txBody>
          <a:bodyPr vert="horz" lIns="91440" tIns="45720" rIns="91440" bIns="45720" rtlCol="0" anchor="ctr"/>
          <a:lstStyle>
            <a:lvl1pPr algn="l">
              <a:defRPr sz="1200">
                <a:solidFill>
                  <a:schemeClr val="tx1">
                    <a:tint val="75000"/>
                  </a:schemeClr>
                </a:solidFill>
              </a:defRPr>
            </a:lvl1pPr>
          </a:lstStyle>
          <a:p>
            <a:fld id="{CB435519-3BBD-AD48-9F7F-041292A15762}" type="datetimeFigureOut">
              <a:rPr lang="en-US" smtClean="0"/>
              <a:pPr/>
              <a:t>1/15/2013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08E38-493E-5944-824B-A4B4CE23D051}" type="slidenum">
              <a:rPr lang="en-US" smtClean="0"/>
              <a:pPr/>
              <a:t>‹#›</a:t>
            </a:fld>
            <a:endParaRPr lang="en-US"/>
          </a:p>
        </p:txBody>
      </p:sp>
      <p:pic>
        <p:nvPicPr>
          <p:cNvPr id="7" name="Picture 7" descr="UCLA_Mattel_PMS6in"/>
          <p:cNvPicPr>
            <a:picLocks noChangeAspect="1" noChangeArrowheads="1"/>
          </p:cNvPicPr>
          <p:nvPr userDrawn="1"/>
        </p:nvPicPr>
        <p:blipFill>
          <a:blip r:embed="rId14">
            <a:extLst>
              <a:ext uri="{28A0092B-C50C-407E-A947-70E740481C1C}">
                <a14:useLocalDpi xmlns:a14="http://schemas.microsoft.com/office/drawing/2010/main" xmlns="" val="0"/>
              </a:ext>
            </a:extLst>
          </a:blip>
          <a:srcRect/>
          <a:stretch>
            <a:fillRect/>
          </a:stretch>
        </p:blipFill>
        <p:spPr bwMode="auto">
          <a:xfrm>
            <a:off x="2438400" y="6248400"/>
            <a:ext cx="3429000" cy="38417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8" descr="Center"/>
          <p:cNvPicPr>
            <a:picLocks noChangeAspect="1" noChangeArrowheads="1"/>
          </p:cNvPicPr>
          <p:nvPr userDrawn="1"/>
        </p:nvPicPr>
        <p:blipFill>
          <a:blip r:embed="rId15">
            <a:extLst>
              <a:ext uri="{28A0092B-C50C-407E-A947-70E740481C1C}">
                <a14:useLocalDpi xmlns:a14="http://schemas.microsoft.com/office/drawing/2010/main" xmlns="" val="0"/>
              </a:ext>
            </a:extLst>
          </a:blip>
          <a:srcRect/>
          <a:stretch>
            <a:fillRect/>
          </a:stretch>
        </p:blipFill>
        <p:spPr bwMode="auto">
          <a:xfrm>
            <a:off x="7324139" y="5810250"/>
            <a:ext cx="703263" cy="911225"/>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10" name="Object 8"/>
          <p:cNvGraphicFramePr>
            <a:graphicFrameLocks noChangeAspect="1"/>
          </p:cNvGraphicFramePr>
          <p:nvPr userDrawn="1">
            <p:extLst>
              <p:ext uri="{D42A27DB-BD31-4B8C-83A1-F6EECF244321}">
                <p14:modId xmlns:p14="http://schemas.microsoft.com/office/powerpoint/2010/main" xmlns="" val="674502176"/>
              </p:ext>
            </p:extLst>
          </p:nvPr>
        </p:nvGraphicFramePr>
        <p:xfrm>
          <a:off x="457200" y="5879306"/>
          <a:ext cx="1981200" cy="814388"/>
        </p:xfrm>
        <a:graphic>
          <a:graphicData uri="http://schemas.openxmlformats.org/presentationml/2006/ole">
            <p:oleObj spid="_x0000_s2063" name="Document" r:id="rId16" imgW="2377080" imgH="822600" progId="Word.Document.8">
              <p:embed/>
            </p:oleObj>
          </a:graphicData>
        </a:graphic>
      </p:graphicFrame>
    </p:spTree>
    <p:extLst>
      <p:ext uri="{BB962C8B-B14F-4D97-AF65-F5344CB8AC3E}">
        <p14:creationId xmlns:p14="http://schemas.microsoft.com/office/powerpoint/2010/main" xmlns="" val="24348247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brainyquote.com/quotes/quotes/d/dalailama387284.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58925"/>
            <a:ext cx="7772400" cy="1470025"/>
          </a:xfrm>
        </p:spPr>
        <p:txBody>
          <a:bodyPr>
            <a:normAutofit fontScale="90000"/>
          </a:bodyPr>
          <a:lstStyle/>
          <a:p>
            <a:r>
              <a:rPr lang="en-US" b="1" dirty="0"/>
              <a:t>How to Build Stakeholder Engagement into Studies</a:t>
            </a:r>
            <a:br>
              <a:rPr lang="en-US" b="1" dirty="0"/>
            </a:br>
            <a:r>
              <a:rPr lang="en-US" dirty="0"/>
              <a:t> </a:t>
            </a:r>
          </a:p>
        </p:txBody>
      </p:sp>
      <p:sp>
        <p:nvSpPr>
          <p:cNvPr id="3" name="Subtitle 2"/>
          <p:cNvSpPr>
            <a:spLocks noGrp="1"/>
          </p:cNvSpPr>
          <p:nvPr>
            <p:ph type="subTitle" idx="1"/>
          </p:nvPr>
        </p:nvSpPr>
        <p:spPr>
          <a:xfrm>
            <a:off x="1206500" y="3600450"/>
            <a:ext cx="6400800" cy="1752600"/>
          </a:xfrm>
        </p:spPr>
        <p:txBody>
          <a:bodyPr>
            <a:normAutofit fontScale="70000" lnSpcReduction="20000"/>
          </a:bodyPr>
          <a:lstStyle/>
          <a:p>
            <a:r>
              <a:rPr lang="en-US" dirty="0" smtClean="0">
                <a:solidFill>
                  <a:schemeClr val="tx1"/>
                </a:solidFill>
              </a:rPr>
              <a:t>Wendy Slusser, MD, MS</a:t>
            </a:r>
            <a:br>
              <a:rPr lang="en-US" dirty="0" smtClean="0">
                <a:solidFill>
                  <a:schemeClr val="tx1"/>
                </a:solidFill>
              </a:rPr>
            </a:br>
            <a:r>
              <a:rPr lang="en-US" dirty="0" smtClean="0">
                <a:solidFill>
                  <a:schemeClr val="tx1"/>
                </a:solidFill>
              </a:rPr>
              <a:t>Associate Clinical Professor, UCLA Schools of Medicine and Public Health</a:t>
            </a:r>
            <a:br>
              <a:rPr lang="en-US" dirty="0" smtClean="0">
                <a:solidFill>
                  <a:schemeClr val="tx1"/>
                </a:solidFill>
              </a:rPr>
            </a:br>
            <a:r>
              <a:rPr lang="en-US" dirty="0" smtClean="0">
                <a:solidFill>
                  <a:schemeClr val="tx1"/>
                </a:solidFill>
              </a:rPr>
              <a:t>Medical Director, Mattel Children’s Hospital UCLA, Fit for Health Program</a:t>
            </a:r>
            <a:br>
              <a:rPr lang="en-US" dirty="0" smtClean="0">
                <a:solidFill>
                  <a:schemeClr val="tx1"/>
                </a:solidFill>
              </a:rPr>
            </a:br>
            <a:endParaRPr lang="en-US" dirty="0">
              <a:solidFill>
                <a:schemeClr val="tx1"/>
              </a:solidFill>
            </a:endParaRPr>
          </a:p>
        </p:txBody>
      </p:sp>
    </p:spTree>
    <p:extLst>
      <p:ext uri="{BB962C8B-B14F-4D97-AF65-F5344CB8AC3E}">
        <p14:creationId xmlns:p14="http://schemas.microsoft.com/office/powerpoint/2010/main" xmlns="" val="428843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103909" y="727075"/>
            <a:ext cx="8582891" cy="1143000"/>
          </a:xfrm>
        </p:spPr>
        <p:txBody>
          <a:bodyPr>
            <a:normAutofit fontScale="90000"/>
          </a:bodyPr>
          <a:lstStyle/>
          <a:p>
            <a:r>
              <a:rPr lang="en-US" b="1" dirty="0" smtClean="0"/>
              <a:t>Asset Mapping          Asset Mobilization </a:t>
            </a:r>
            <a:r>
              <a:rPr lang="en-US" b="1" dirty="0"/>
              <a:t>Research</a:t>
            </a:r>
            <a:r>
              <a:rPr lang="en-US" dirty="0"/>
              <a:t/>
            </a:r>
            <a:br>
              <a:rPr lang="en-US" dirty="0"/>
            </a:br>
            <a:endParaRPr lang="en-US" dirty="0"/>
          </a:p>
        </p:txBody>
      </p:sp>
      <p:sp>
        <p:nvSpPr>
          <p:cNvPr id="296963" name="Rectangle 3"/>
          <p:cNvSpPr>
            <a:spLocks noGrp="1" noChangeArrowheads="1"/>
          </p:cNvSpPr>
          <p:nvPr>
            <p:ph type="body" idx="1"/>
          </p:nvPr>
        </p:nvSpPr>
        <p:spPr>
          <a:xfrm>
            <a:off x="533400" y="2297545"/>
            <a:ext cx="4648200" cy="2953905"/>
          </a:xfrm>
        </p:spPr>
        <p:txBody>
          <a:bodyPr>
            <a:normAutofit/>
          </a:bodyPr>
          <a:lstStyle/>
          <a:p>
            <a:pPr>
              <a:lnSpc>
                <a:spcPct val="90000"/>
              </a:lnSpc>
            </a:pPr>
            <a:r>
              <a:rPr lang="en-US" sz="2800" b="1" dirty="0" smtClean="0"/>
              <a:t>Hunger Study</a:t>
            </a:r>
          </a:p>
          <a:p>
            <a:pPr>
              <a:lnSpc>
                <a:spcPct val="90000"/>
              </a:lnSpc>
            </a:pPr>
            <a:r>
              <a:rPr lang="en-US" sz="2800" dirty="0" smtClean="0"/>
              <a:t>Salad Bars in LAUSD</a:t>
            </a:r>
          </a:p>
          <a:p>
            <a:pPr>
              <a:lnSpc>
                <a:spcPct val="90000"/>
              </a:lnSpc>
            </a:pPr>
            <a:r>
              <a:rPr lang="en-US" sz="2800" dirty="0" smtClean="0"/>
              <a:t>Nutrition </a:t>
            </a:r>
            <a:r>
              <a:rPr lang="en-US" sz="2800" dirty="0"/>
              <a:t>Friendly </a:t>
            </a:r>
            <a:r>
              <a:rPr lang="en-US" sz="2800" dirty="0" smtClean="0"/>
              <a:t>Schools</a:t>
            </a:r>
            <a:endParaRPr lang="en-US" sz="2800" dirty="0"/>
          </a:p>
          <a:p>
            <a:pPr>
              <a:lnSpc>
                <a:spcPct val="90000"/>
              </a:lnSpc>
            </a:pPr>
            <a:r>
              <a:rPr lang="en-US" sz="2800" dirty="0" smtClean="0"/>
              <a:t>Preschool Intervention to prevent pediatric overweight</a:t>
            </a:r>
          </a:p>
          <a:p>
            <a:pPr marL="0" indent="0">
              <a:lnSpc>
                <a:spcPct val="90000"/>
              </a:lnSpc>
              <a:buNone/>
            </a:pPr>
            <a:endParaRPr lang="en-US" sz="2400" dirty="0"/>
          </a:p>
        </p:txBody>
      </p:sp>
      <p:sp>
        <p:nvSpPr>
          <p:cNvPr id="296964" name="Rectangle 4"/>
          <p:cNvSpPr>
            <a:spLocks noChangeArrowheads="1"/>
          </p:cNvSpPr>
          <p:nvPr/>
        </p:nvSpPr>
        <p:spPr bwMode="auto">
          <a:xfrm>
            <a:off x="7265988" y="2903538"/>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pic>
        <p:nvPicPr>
          <p:cNvPr id="296965" name="Picture 5" descr="hp_scanDS_691910224559"/>
          <p:cNvPicPr>
            <a:picLocks noChangeAspect="1" noChangeArrowheads="1"/>
          </p:cNvPicPr>
          <p:nvPr/>
        </p:nvPicPr>
        <p:blipFill>
          <a:blip r:embed="rId3">
            <a:extLst>
              <a:ext uri="{28A0092B-C50C-407E-A947-70E740481C1C}">
                <a14:useLocalDpi xmlns:a14="http://schemas.microsoft.com/office/drawing/2010/main" xmlns="" val="0"/>
              </a:ext>
            </a:extLst>
          </a:blip>
          <a:srcRect t="12521" r="29582"/>
          <a:stretch>
            <a:fillRect/>
          </a:stretch>
        </p:blipFill>
        <p:spPr bwMode="auto">
          <a:xfrm>
            <a:off x="5181600" y="2057400"/>
            <a:ext cx="3702050" cy="3194050"/>
          </a:xfrm>
          <a:prstGeom prst="rect">
            <a:avLst/>
          </a:prstGeom>
          <a:noFill/>
          <a:extLst>
            <a:ext uri="{909E8E84-426E-40dd-AFC4-6F175D3DCCD1}">
              <a14:hiddenFill xmlns:a14="http://schemas.microsoft.com/office/drawing/2010/main" xmlns="">
                <a:solidFill>
                  <a:srgbClr val="FFFFFF"/>
                </a:solidFill>
              </a14:hiddenFill>
            </a:ext>
          </a:extLst>
        </p:spPr>
      </p:pic>
      <p:sp>
        <p:nvSpPr>
          <p:cNvPr id="296966" name="AutoShape 6"/>
          <p:cNvSpPr>
            <a:spLocks noChangeArrowheads="1"/>
          </p:cNvSpPr>
          <p:nvPr/>
        </p:nvSpPr>
        <p:spPr bwMode="auto">
          <a:xfrm>
            <a:off x="3550443" y="626774"/>
            <a:ext cx="976313" cy="381000"/>
          </a:xfrm>
          <a:prstGeom prst="rightArrow">
            <a:avLst>
              <a:gd name="adj1" fmla="val 50000"/>
              <a:gd name="adj2" fmla="val 64063"/>
            </a:avLst>
          </a:prstGeom>
          <a:solidFill>
            <a:schemeClr val="tx2"/>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a:off x="2225025" y="1108075"/>
            <a:ext cx="976313" cy="381000"/>
          </a:xfrm>
          <a:prstGeom prst="rightArrow">
            <a:avLst>
              <a:gd name="adj1" fmla="val 50000"/>
              <a:gd name="adj2" fmla="val 64063"/>
            </a:avLst>
          </a:prstGeom>
          <a:solidFill>
            <a:schemeClr val="tx2"/>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xmlns="" val="1512684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Hunger Study</a:t>
            </a:r>
            <a:endParaRPr lang="en-US" b="1" dirty="0"/>
          </a:p>
        </p:txBody>
      </p:sp>
      <p:sp>
        <p:nvSpPr>
          <p:cNvPr id="3" name="Content Placeholder 2"/>
          <p:cNvSpPr>
            <a:spLocks noGrp="1"/>
          </p:cNvSpPr>
          <p:nvPr>
            <p:ph idx="1"/>
          </p:nvPr>
        </p:nvSpPr>
        <p:spPr>
          <a:xfrm>
            <a:off x="457200" y="1542472"/>
            <a:ext cx="8229600" cy="4525963"/>
          </a:xfrm>
        </p:spPr>
        <p:txBody>
          <a:bodyPr>
            <a:normAutofit fontScale="85000" lnSpcReduction="10000"/>
          </a:bodyPr>
          <a:lstStyle/>
          <a:p>
            <a:r>
              <a:rPr lang="en-US" dirty="0"/>
              <a:t>A </a:t>
            </a:r>
            <a:r>
              <a:rPr lang="en-US" dirty="0" smtClean="0"/>
              <a:t>cross sectional </a:t>
            </a:r>
            <a:r>
              <a:rPr lang="en-US" dirty="0"/>
              <a:t>survey of children in 14 </a:t>
            </a:r>
            <a:r>
              <a:rPr lang="en-US" dirty="0" smtClean="0"/>
              <a:t>randomly selected LAUSD elementary </a:t>
            </a:r>
            <a:r>
              <a:rPr lang="en-US" dirty="0"/>
              <a:t>schools </a:t>
            </a:r>
            <a:r>
              <a:rPr lang="en-US" dirty="0" smtClean="0"/>
              <a:t>in 1998</a:t>
            </a:r>
            <a:r>
              <a:rPr lang="en-US" dirty="0"/>
              <a:t>. </a:t>
            </a:r>
            <a:endParaRPr lang="en-US" dirty="0" smtClean="0"/>
          </a:p>
          <a:p>
            <a:r>
              <a:rPr lang="en-US" dirty="0" smtClean="0"/>
              <a:t>Nine </a:t>
            </a:r>
            <a:r>
              <a:rPr lang="en-US" dirty="0"/>
              <a:t>hundred and nineteen children were measured and interviewed. </a:t>
            </a:r>
            <a:endParaRPr lang="en-US" dirty="0" smtClean="0"/>
          </a:p>
          <a:p>
            <a:r>
              <a:rPr lang="en-US" dirty="0" smtClean="0"/>
              <a:t>More </a:t>
            </a:r>
            <a:r>
              <a:rPr lang="en-US" dirty="0"/>
              <a:t>than 35% of the sample was classified as being at risk for overweight or overweight according to body mass index</a:t>
            </a:r>
            <a:r>
              <a:rPr lang="en-US" dirty="0" smtClean="0"/>
              <a:t>.</a:t>
            </a:r>
          </a:p>
          <a:p>
            <a:r>
              <a:rPr lang="en-US" dirty="0" smtClean="0"/>
              <a:t>The planning, design and data analysis were carried out in collaboration with key LAUSD policy-makers. </a:t>
            </a:r>
          </a:p>
          <a:p>
            <a:pPr marL="0" indent="0">
              <a:buNone/>
            </a:pPr>
            <a:endParaRPr lang="en-US" sz="1500" dirty="0" smtClean="0"/>
          </a:p>
          <a:p>
            <a:pPr marL="0" indent="0">
              <a:buNone/>
            </a:pPr>
            <a:r>
              <a:rPr lang="en-US" sz="1500" dirty="0" smtClean="0"/>
              <a:t>From: </a:t>
            </a:r>
            <a:r>
              <a:rPr lang="en-US" sz="1500" b="1" dirty="0" smtClean="0"/>
              <a:t>Slusser</a:t>
            </a:r>
            <a:r>
              <a:rPr lang="en-US" sz="1500" dirty="0" smtClean="0"/>
              <a:t> WM, Cumberland W, </a:t>
            </a:r>
            <a:r>
              <a:rPr lang="en-US" sz="1500" dirty="0" err="1" smtClean="0"/>
              <a:t>Winham</a:t>
            </a:r>
            <a:r>
              <a:rPr lang="en-US" sz="1500" dirty="0" smtClean="0"/>
              <a:t> </a:t>
            </a:r>
            <a:r>
              <a:rPr lang="en-US" sz="1500" dirty="0" err="1" smtClean="0"/>
              <a:t>D,Browdy</a:t>
            </a:r>
            <a:r>
              <a:rPr lang="en-US" sz="1500" dirty="0" smtClean="0"/>
              <a:t> B, Neumann C (2005)</a:t>
            </a:r>
            <a:r>
              <a:rPr lang="en-US" sz="1500" i="1" dirty="0" smtClean="0"/>
              <a:t>. Public Health Nutrition</a:t>
            </a:r>
            <a:r>
              <a:rPr lang="en-US" sz="1500" dirty="0" smtClean="0"/>
              <a:t>: 8:141-148.</a:t>
            </a:r>
          </a:p>
          <a:p>
            <a:pPr marL="0" indent="0">
              <a:buNone/>
            </a:pPr>
            <a:endParaRPr lang="en-US" dirty="0" smtClean="0"/>
          </a:p>
          <a:p>
            <a:endParaRPr lang="en-US" dirty="0"/>
          </a:p>
        </p:txBody>
      </p:sp>
    </p:spTree>
    <p:extLst>
      <p:ext uri="{BB962C8B-B14F-4D97-AF65-F5344CB8AC3E}">
        <p14:creationId xmlns:p14="http://schemas.microsoft.com/office/powerpoint/2010/main" xmlns="" val="790534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1143000"/>
          </a:xfrm>
        </p:spPr>
        <p:txBody>
          <a:bodyPr>
            <a:normAutofit fontScale="90000"/>
          </a:bodyPr>
          <a:lstStyle/>
          <a:p>
            <a:r>
              <a:rPr lang="en-US" b="1" dirty="0" smtClean="0"/>
              <a:t>Hunger Study Stakeholder Engagement</a:t>
            </a:r>
            <a:endParaRPr lang="en-US" b="1" dirty="0"/>
          </a:p>
        </p:txBody>
      </p:sp>
      <p:sp>
        <p:nvSpPr>
          <p:cNvPr id="3" name="Content Placeholder 2"/>
          <p:cNvSpPr>
            <a:spLocks noGrp="1"/>
          </p:cNvSpPr>
          <p:nvPr>
            <p:ph idx="1"/>
          </p:nvPr>
        </p:nvSpPr>
        <p:spPr>
          <a:xfrm>
            <a:off x="457200" y="1143000"/>
            <a:ext cx="8229600" cy="4918364"/>
          </a:xfrm>
        </p:spPr>
        <p:txBody>
          <a:bodyPr>
            <a:normAutofit fontScale="92500"/>
          </a:bodyPr>
          <a:lstStyle/>
          <a:p>
            <a:pPr lvl="0"/>
            <a:r>
              <a:rPr lang="en-US" sz="3000" dirty="0"/>
              <a:t>Identified policy-makers in LAUSD including the Deputy Food Service Director, the principals, School Board </a:t>
            </a:r>
            <a:r>
              <a:rPr lang="en-US" sz="3000" dirty="0" smtClean="0"/>
              <a:t>Members, Staff</a:t>
            </a:r>
            <a:r>
              <a:rPr lang="en-US" sz="3000" dirty="0"/>
              <a:t>, </a:t>
            </a:r>
            <a:r>
              <a:rPr lang="en-US" sz="3000" dirty="0" smtClean="0"/>
              <a:t>and LAUSD </a:t>
            </a:r>
            <a:r>
              <a:rPr lang="en-US" sz="3000" dirty="0"/>
              <a:t>Medical </a:t>
            </a:r>
            <a:r>
              <a:rPr lang="en-US" sz="3000" dirty="0" smtClean="0"/>
              <a:t>Director. </a:t>
            </a:r>
            <a:endParaRPr lang="en-US" sz="3000" dirty="0"/>
          </a:p>
          <a:p>
            <a:pPr lvl="0"/>
            <a:r>
              <a:rPr lang="en-US" sz="3000" dirty="0" smtClean="0"/>
              <a:t>Maintained on-going communication throughout the study’s </a:t>
            </a:r>
            <a:r>
              <a:rPr lang="en-US" sz="3000" dirty="0"/>
              <a:t>planning, implementation and data analysis phases. </a:t>
            </a:r>
          </a:p>
          <a:p>
            <a:pPr lvl="0"/>
            <a:r>
              <a:rPr lang="en-US" sz="3000" dirty="0" smtClean="0"/>
              <a:t>Held </a:t>
            </a:r>
            <a:r>
              <a:rPr lang="en-US" sz="3000" dirty="0"/>
              <a:t>periodic meetings, asked for their suggestions and input in the research design and fed back the results during the data analysis. </a:t>
            </a:r>
            <a:endParaRPr lang="en-US" sz="3000" dirty="0" smtClean="0"/>
          </a:p>
          <a:p>
            <a:pPr marL="0" indent="0">
              <a:buNone/>
            </a:pPr>
            <a:endParaRPr lang="en-US" sz="1400" dirty="0" smtClean="0"/>
          </a:p>
          <a:p>
            <a:pPr marL="0" indent="0">
              <a:buNone/>
            </a:pPr>
            <a:r>
              <a:rPr lang="en-US" sz="1400" dirty="0"/>
              <a:t>From: </a:t>
            </a:r>
            <a:r>
              <a:rPr lang="en-US" sz="1400" b="1" dirty="0"/>
              <a:t>Slusser</a:t>
            </a:r>
            <a:r>
              <a:rPr lang="en-US" sz="1400" dirty="0"/>
              <a:t> WM, Cumberland W, </a:t>
            </a:r>
            <a:r>
              <a:rPr lang="en-US" sz="1400" dirty="0" err="1"/>
              <a:t>Winham</a:t>
            </a:r>
            <a:r>
              <a:rPr lang="en-US" sz="1400" dirty="0"/>
              <a:t> </a:t>
            </a:r>
            <a:r>
              <a:rPr lang="en-US" sz="1400" dirty="0" err="1"/>
              <a:t>D,Browdy</a:t>
            </a:r>
            <a:r>
              <a:rPr lang="en-US" sz="1400" dirty="0"/>
              <a:t> B, Neumann C (2005)</a:t>
            </a:r>
            <a:r>
              <a:rPr lang="en-US" sz="1400" i="1" dirty="0"/>
              <a:t>. Public Health Nutrition</a:t>
            </a:r>
            <a:r>
              <a:rPr lang="en-US" sz="1400" dirty="0"/>
              <a:t>: 8:141-148.</a:t>
            </a:r>
          </a:p>
          <a:p>
            <a:pPr marL="0" indent="0">
              <a:buNone/>
            </a:pPr>
            <a:endParaRPr lang="en-US" sz="1400" dirty="0"/>
          </a:p>
          <a:p>
            <a:pPr lvl="0"/>
            <a:endParaRPr lang="en-US" dirty="0"/>
          </a:p>
          <a:p>
            <a:endParaRPr lang="en-US" dirty="0"/>
          </a:p>
        </p:txBody>
      </p:sp>
    </p:spTree>
    <p:extLst>
      <p:ext uri="{BB962C8B-B14F-4D97-AF65-F5344CB8AC3E}">
        <p14:creationId xmlns:p14="http://schemas.microsoft.com/office/powerpoint/2010/main" xmlns="" val="1888116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8483600" cy="1143000"/>
          </a:xfrm>
        </p:spPr>
        <p:txBody>
          <a:bodyPr>
            <a:normAutofit fontScale="90000"/>
          </a:bodyPr>
          <a:lstStyle/>
          <a:p>
            <a:r>
              <a:rPr lang="en-US" b="1" dirty="0" smtClean="0"/>
              <a:t>Hunger Study Stakeholder Engagement </a:t>
            </a:r>
            <a:endParaRPr lang="en-US" b="1" dirty="0"/>
          </a:p>
        </p:txBody>
      </p:sp>
      <p:sp>
        <p:nvSpPr>
          <p:cNvPr id="3" name="Content Placeholder 2"/>
          <p:cNvSpPr>
            <a:spLocks noGrp="1"/>
          </p:cNvSpPr>
          <p:nvPr>
            <p:ph idx="1"/>
          </p:nvPr>
        </p:nvSpPr>
        <p:spPr>
          <a:xfrm>
            <a:off x="457200" y="1143000"/>
            <a:ext cx="8229600" cy="4918364"/>
          </a:xfrm>
        </p:spPr>
        <p:txBody>
          <a:bodyPr>
            <a:normAutofit lnSpcReduction="10000"/>
          </a:bodyPr>
          <a:lstStyle/>
          <a:p>
            <a:pPr lvl="0"/>
            <a:r>
              <a:rPr lang="en-US" sz="3000" dirty="0" smtClean="0"/>
              <a:t>Gave back to the schools and communities that participated: </a:t>
            </a:r>
          </a:p>
          <a:p>
            <a:pPr lvl="1"/>
            <a:r>
              <a:rPr lang="en-US" sz="2600" dirty="0" smtClean="0"/>
              <a:t>Launched Salad Bars in </a:t>
            </a:r>
            <a:r>
              <a:rPr lang="en-US" sz="2600" dirty="0"/>
              <a:t>3</a:t>
            </a:r>
            <a:r>
              <a:rPr lang="en-US" sz="2600" dirty="0" smtClean="0"/>
              <a:t> of the 14 schools.</a:t>
            </a:r>
          </a:p>
          <a:p>
            <a:pPr lvl="1"/>
            <a:r>
              <a:rPr lang="en-US" sz="2600" dirty="0" smtClean="0"/>
              <a:t>Provided support for SPARK physical education training for teachers in 3 of the 14 schools.</a:t>
            </a:r>
          </a:p>
          <a:p>
            <a:pPr lvl="1"/>
            <a:r>
              <a:rPr lang="en-US" sz="2600" dirty="0" smtClean="0"/>
              <a:t>Supported the inception of the Nutrition Network Program.</a:t>
            </a:r>
          </a:p>
          <a:p>
            <a:pPr lvl="1"/>
            <a:r>
              <a:rPr lang="en-US" sz="2600" dirty="0" smtClean="0"/>
              <a:t>Participated in the early community meetings that helped launch advocacy organization headed by Harold Goldstein.</a:t>
            </a:r>
            <a:endParaRPr lang="en-US" sz="3000" dirty="0" smtClean="0"/>
          </a:p>
          <a:p>
            <a:pPr marL="0" indent="0">
              <a:buNone/>
            </a:pPr>
            <a:endParaRPr lang="en-US" sz="1400" dirty="0" smtClean="0"/>
          </a:p>
          <a:p>
            <a:pPr marL="0" indent="0">
              <a:buNone/>
            </a:pPr>
            <a:r>
              <a:rPr lang="en-US" sz="1400" dirty="0"/>
              <a:t>From: </a:t>
            </a:r>
            <a:r>
              <a:rPr lang="en-US" sz="1400" b="1" dirty="0"/>
              <a:t>Slusser</a:t>
            </a:r>
            <a:r>
              <a:rPr lang="en-US" sz="1400" dirty="0"/>
              <a:t> WM, Cumberland W, </a:t>
            </a:r>
            <a:r>
              <a:rPr lang="en-US" sz="1400" dirty="0" err="1"/>
              <a:t>Winham</a:t>
            </a:r>
            <a:r>
              <a:rPr lang="en-US" sz="1400" dirty="0"/>
              <a:t> </a:t>
            </a:r>
            <a:r>
              <a:rPr lang="en-US" sz="1400" dirty="0" err="1"/>
              <a:t>D,Browdy</a:t>
            </a:r>
            <a:r>
              <a:rPr lang="en-US" sz="1400" dirty="0"/>
              <a:t> B, Neumann C (2005)</a:t>
            </a:r>
            <a:r>
              <a:rPr lang="en-US" sz="1400" i="1" dirty="0"/>
              <a:t>. Public Health Nutrition</a:t>
            </a:r>
            <a:r>
              <a:rPr lang="en-US" sz="1400" dirty="0"/>
              <a:t>: 8:141-148.</a:t>
            </a:r>
          </a:p>
          <a:p>
            <a:pPr marL="0" indent="0">
              <a:buNone/>
            </a:pPr>
            <a:endParaRPr lang="en-US" sz="1400" dirty="0"/>
          </a:p>
          <a:p>
            <a:pPr lvl="0"/>
            <a:endParaRPr lang="en-US" dirty="0"/>
          </a:p>
          <a:p>
            <a:endParaRPr lang="en-US" dirty="0"/>
          </a:p>
        </p:txBody>
      </p:sp>
    </p:spTree>
    <p:extLst>
      <p:ext uri="{BB962C8B-B14F-4D97-AF65-F5344CB8AC3E}">
        <p14:creationId xmlns:p14="http://schemas.microsoft.com/office/powerpoint/2010/main" xmlns="" val="21040803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Hunger Study: Lessons Learned</a:t>
            </a:r>
            <a:endParaRPr lang="en-US" b="1" dirty="0"/>
          </a:p>
        </p:txBody>
      </p:sp>
      <p:sp>
        <p:nvSpPr>
          <p:cNvPr id="3" name="Content Placeholder 2"/>
          <p:cNvSpPr>
            <a:spLocks noGrp="1"/>
          </p:cNvSpPr>
          <p:nvPr>
            <p:ph idx="1"/>
          </p:nvPr>
        </p:nvSpPr>
        <p:spPr/>
        <p:txBody>
          <a:bodyPr>
            <a:normAutofit lnSpcReduction="10000"/>
          </a:bodyPr>
          <a:lstStyle/>
          <a:p>
            <a:pPr lvl="0"/>
            <a:r>
              <a:rPr lang="en-US" sz="2800" dirty="0" smtClean="0"/>
              <a:t>Early and </a:t>
            </a:r>
            <a:r>
              <a:rPr lang="en-US" sz="2800" dirty="0"/>
              <a:t>on-going participation with </a:t>
            </a:r>
            <a:r>
              <a:rPr lang="en-US" sz="2800" dirty="0" smtClean="0"/>
              <a:t>key stakeholders facilitates </a:t>
            </a:r>
            <a:r>
              <a:rPr lang="en-US" sz="2800" dirty="0"/>
              <a:t>the process of action through research. </a:t>
            </a:r>
            <a:endParaRPr lang="en-US" sz="2800" dirty="0" smtClean="0"/>
          </a:p>
          <a:p>
            <a:pPr lvl="0"/>
            <a:r>
              <a:rPr lang="en-US" sz="2800" dirty="0" smtClean="0"/>
              <a:t>The  </a:t>
            </a:r>
            <a:r>
              <a:rPr lang="en-US" sz="2800" dirty="0"/>
              <a:t>academic and policy-maker collaboration </a:t>
            </a:r>
            <a:r>
              <a:rPr lang="en-US" sz="2800" dirty="0" smtClean="0"/>
              <a:t>facilitates program </a:t>
            </a:r>
            <a:r>
              <a:rPr lang="en-US" sz="2800" dirty="0"/>
              <a:t>implementation that responds to the health needs within individual school districts</a:t>
            </a:r>
            <a:r>
              <a:rPr lang="en-US" sz="2800" dirty="0" smtClean="0"/>
              <a:t>.</a:t>
            </a:r>
          </a:p>
          <a:p>
            <a:pPr lvl="0"/>
            <a:r>
              <a:rPr lang="en-US" sz="2800" dirty="0" smtClean="0"/>
              <a:t>Giving back to organizations, individuals and communities where you conduct research leads to strong future collaborations. </a:t>
            </a:r>
          </a:p>
          <a:p>
            <a:pPr marL="0" indent="0">
              <a:buNone/>
            </a:pPr>
            <a:endParaRPr lang="en-US" sz="1300" dirty="0" smtClean="0"/>
          </a:p>
          <a:p>
            <a:pPr marL="0" indent="0">
              <a:buNone/>
            </a:pPr>
            <a:r>
              <a:rPr lang="en-US" sz="1400" dirty="0"/>
              <a:t>From: </a:t>
            </a:r>
            <a:r>
              <a:rPr lang="en-US" sz="1400" b="1" dirty="0"/>
              <a:t>Slusser</a:t>
            </a:r>
            <a:r>
              <a:rPr lang="en-US" sz="1400" dirty="0"/>
              <a:t> WM, Cumberland W, </a:t>
            </a:r>
            <a:r>
              <a:rPr lang="en-US" sz="1400" dirty="0" err="1"/>
              <a:t>Winham</a:t>
            </a:r>
            <a:r>
              <a:rPr lang="en-US" sz="1400" dirty="0"/>
              <a:t> </a:t>
            </a:r>
            <a:r>
              <a:rPr lang="en-US" sz="1400" dirty="0" err="1"/>
              <a:t>D,Browdy</a:t>
            </a:r>
            <a:r>
              <a:rPr lang="en-US" sz="1400" dirty="0"/>
              <a:t> B, Neumann C (2005)</a:t>
            </a:r>
            <a:r>
              <a:rPr lang="en-US" sz="1400" i="1" dirty="0"/>
              <a:t>. Public Health Nutrition</a:t>
            </a:r>
            <a:r>
              <a:rPr lang="en-US" sz="1400" dirty="0"/>
              <a:t>: 8:141-148.</a:t>
            </a:r>
          </a:p>
          <a:p>
            <a:pPr marL="0" indent="0">
              <a:buNone/>
            </a:pPr>
            <a:endParaRPr lang="en-US" sz="1400" dirty="0"/>
          </a:p>
          <a:p>
            <a:pPr lvl="0"/>
            <a:endParaRPr lang="en-US" dirty="0"/>
          </a:p>
          <a:p>
            <a:endParaRPr lang="en-US" dirty="0"/>
          </a:p>
        </p:txBody>
      </p:sp>
    </p:spTree>
    <p:extLst>
      <p:ext uri="{BB962C8B-B14F-4D97-AF65-F5344CB8AC3E}">
        <p14:creationId xmlns:p14="http://schemas.microsoft.com/office/powerpoint/2010/main" xmlns="" val="2942091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103909" y="727075"/>
            <a:ext cx="8582891" cy="1143000"/>
          </a:xfrm>
        </p:spPr>
        <p:txBody>
          <a:bodyPr>
            <a:normAutofit fontScale="90000"/>
          </a:bodyPr>
          <a:lstStyle/>
          <a:p>
            <a:r>
              <a:rPr lang="en-US" b="1" dirty="0" smtClean="0"/>
              <a:t>Asset Mapping          Asset Mobilization </a:t>
            </a:r>
            <a:r>
              <a:rPr lang="en-US" b="1" dirty="0"/>
              <a:t>Research</a:t>
            </a:r>
            <a:r>
              <a:rPr lang="en-US" dirty="0"/>
              <a:t/>
            </a:r>
            <a:br>
              <a:rPr lang="en-US" dirty="0"/>
            </a:br>
            <a:endParaRPr lang="en-US" dirty="0"/>
          </a:p>
        </p:txBody>
      </p:sp>
      <p:sp>
        <p:nvSpPr>
          <p:cNvPr id="296963" name="Rectangle 3"/>
          <p:cNvSpPr>
            <a:spLocks noGrp="1" noChangeArrowheads="1"/>
          </p:cNvSpPr>
          <p:nvPr>
            <p:ph type="body" idx="1"/>
          </p:nvPr>
        </p:nvSpPr>
        <p:spPr>
          <a:xfrm>
            <a:off x="533400" y="1524000"/>
            <a:ext cx="4648200" cy="4114800"/>
          </a:xfrm>
        </p:spPr>
        <p:txBody>
          <a:bodyPr/>
          <a:lstStyle/>
          <a:p>
            <a:pPr>
              <a:lnSpc>
                <a:spcPct val="90000"/>
              </a:lnSpc>
            </a:pPr>
            <a:endParaRPr lang="en-US" sz="2800" dirty="0" smtClean="0"/>
          </a:p>
          <a:p>
            <a:pPr>
              <a:lnSpc>
                <a:spcPct val="90000"/>
              </a:lnSpc>
            </a:pPr>
            <a:r>
              <a:rPr lang="en-US" sz="2800" dirty="0" smtClean="0"/>
              <a:t>Hunger Study</a:t>
            </a:r>
          </a:p>
          <a:p>
            <a:pPr>
              <a:lnSpc>
                <a:spcPct val="90000"/>
              </a:lnSpc>
            </a:pPr>
            <a:r>
              <a:rPr lang="en-US" sz="2800" b="1" dirty="0" smtClean="0"/>
              <a:t>Salad </a:t>
            </a:r>
            <a:r>
              <a:rPr lang="en-US" sz="2800" b="1" dirty="0"/>
              <a:t>Bars in </a:t>
            </a:r>
            <a:r>
              <a:rPr lang="en-US" sz="2800" b="1" dirty="0" smtClean="0"/>
              <a:t>LAUSD</a:t>
            </a:r>
          </a:p>
          <a:p>
            <a:pPr>
              <a:lnSpc>
                <a:spcPct val="90000"/>
              </a:lnSpc>
            </a:pPr>
            <a:r>
              <a:rPr lang="en-US" sz="2800" dirty="0" smtClean="0"/>
              <a:t>Nutrition Friendly Schools</a:t>
            </a:r>
          </a:p>
          <a:p>
            <a:pPr>
              <a:lnSpc>
                <a:spcPct val="90000"/>
              </a:lnSpc>
            </a:pPr>
            <a:r>
              <a:rPr lang="en-US" sz="2800" dirty="0" smtClean="0"/>
              <a:t>Preschool Intervention to prevent pediatric overweight</a:t>
            </a:r>
          </a:p>
          <a:p>
            <a:pPr>
              <a:lnSpc>
                <a:spcPct val="90000"/>
              </a:lnSpc>
            </a:pPr>
            <a:endParaRPr lang="en-US" sz="2800" dirty="0"/>
          </a:p>
        </p:txBody>
      </p:sp>
      <p:sp>
        <p:nvSpPr>
          <p:cNvPr id="296964" name="Rectangle 4"/>
          <p:cNvSpPr>
            <a:spLocks noChangeArrowheads="1"/>
          </p:cNvSpPr>
          <p:nvPr/>
        </p:nvSpPr>
        <p:spPr bwMode="auto">
          <a:xfrm>
            <a:off x="7265988" y="2903538"/>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sp>
        <p:nvSpPr>
          <p:cNvPr id="296966" name="AutoShape 6"/>
          <p:cNvSpPr>
            <a:spLocks noChangeArrowheads="1"/>
          </p:cNvSpPr>
          <p:nvPr/>
        </p:nvSpPr>
        <p:spPr bwMode="auto">
          <a:xfrm>
            <a:off x="3550443" y="626774"/>
            <a:ext cx="976313" cy="381000"/>
          </a:xfrm>
          <a:prstGeom prst="rightArrow">
            <a:avLst>
              <a:gd name="adj1" fmla="val 50000"/>
              <a:gd name="adj2" fmla="val 64063"/>
            </a:avLst>
          </a:prstGeom>
          <a:solidFill>
            <a:schemeClr val="tx2"/>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a:off x="2225025" y="1108075"/>
            <a:ext cx="976313" cy="381000"/>
          </a:xfrm>
          <a:prstGeom prst="rightArrow">
            <a:avLst>
              <a:gd name="adj1" fmla="val 50000"/>
              <a:gd name="adj2" fmla="val 64063"/>
            </a:avLst>
          </a:prstGeom>
          <a:solidFill>
            <a:schemeClr val="tx2"/>
          </a:solidFill>
          <a:ln w="9525">
            <a:solidFill>
              <a:schemeClr val="tx1"/>
            </a:solidFill>
            <a:miter lim="800000"/>
            <a:headEnd/>
            <a:tailEnd/>
          </a:ln>
        </p:spPr>
        <p:txBody>
          <a:bodyPr wrap="none" anchor="ctr"/>
          <a:lstStyle/>
          <a:p>
            <a:endParaRPr lang="en-US"/>
          </a:p>
        </p:txBody>
      </p:sp>
      <p:pic>
        <p:nvPicPr>
          <p:cNvPr id="2" name="Picture 1" descr="salad bar 3.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82634" y="2103438"/>
            <a:ext cx="3793066" cy="2844800"/>
          </a:xfrm>
          <a:prstGeom prst="rect">
            <a:avLst/>
          </a:prstGeom>
        </p:spPr>
      </p:pic>
    </p:spTree>
    <p:extLst>
      <p:ext uri="{BB962C8B-B14F-4D97-AF65-F5344CB8AC3E}">
        <p14:creationId xmlns:p14="http://schemas.microsoft.com/office/powerpoint/2010/main" xmlns="" val="29045831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7838"/>
            <a:ext cx="8229600" cy="1143000"/>
          </a:xfrm>
        </p:spPr>
        <p:txBody>
          <a:bodyPr>
            <a:normAutofit/>
          </a:bodyPr>
          <a:lstStyle/>
          <a:p>
            <a:r>
              <a:rPr lang="en-US" b="1" dirty="0" smtClean="0"/>
              <a:t>Salad Bar Evaluation 2000</a:t>
            </a:r>
            <a:endParaRPr lang="en-US" b="1" dirty="0"/>
          </a:p>
        </p:txBody>
      </p:sp>
      <p:sp>
        <p:nvSpPr>
          <p:cNvPr id="3" name="Content Placeholder 2"/>
          <p:cNvSpPr>
            <a:spLocks noGrp="1"/>
          </p:cNvSpPr>
          <p:nvPr>
            <p:ph idx="1"/>
          </p:nvPr>
        </p:nvSpPr>
        <p:spPr/>
        <p:txBody>
          <a:bodyPr>
            <a:normAutofit/>
          </a:bodyPr>
          <a:lstStyle/>
          <a:p>
            <a:r>
              <a:rPr lang="en-US" sz="3000" dirty="0" smtClean="0"/>
              <a:t>There </a:t>
            </a:r>
            <a:r>
              <a:rPr lang="en-US" sz="3000" dirty="0"/>
              <a:t>was a significant increase in frequency (2.97 to 4.09, P , 0.001) of </a:t>
            </a:r>
            <a:r>
              <a:rPr lang="en-US" sz="3000" dirty="0" smtClean="0"/>
              <a:t>FV </a:t>
            </a:r>
            <a:r>
              <a:rPr lang="en-US" sz="3000" dirty="0"/>
              <a:t>consumed after </a:t>
            </a:r>
            <a:r>
              <a:rPr lang="en-US" sz="3000" dirty="0" smtClean="0"/>
              <a:t>the </a:t>
            </a:r>
            <a:r>
              <a:rPr lang="en-US" sz="3000" dirty="0"/>
              <a:t>salad bar was </a:t>
            </a:r>
            <a:r>
              <a:rPr lang="en-US" sz="3000" dirty="0" smtClean="0"/>
              <a:t>introduced in the school lunch program among </a:t>
            </a:r>
            <a:r>
              <a:rPr lang="en-US" sz="3000" dirty="0"/>
              <a:t>the </a:t>
            </a:r>
            <a:r>
              <a:rPr lang="en-US" sz="3000" dirty="0" smtClean="0"/>
              <a:t>LAUSD elementary school children </a:t>
            </a:r>
            <a:r>
              <a:rPr lang="en-US" sz="3000" dirty="0"/>
              <a:t>studied </a:t>
            </a:r>
            <a:r>
              <a:rPr lang="en-US" sz="3000" dirty="0" smtClean="0"/>
              <a:t>in this </a:t>
            </a:r>
            <a:r>
              <a:rPr lang="en-US" sz="3000" dirty="0"/>
              <a:t>cross-sectional </a:t>
            </a:r>
            <a:r>
              <a:rPr lang="en-US" sz="3000" dirty="0" smtClean="0"/>
              <a:t>sample. </a:t>
            </a:r>
          </a:p>
          <a:p>
            <a:pPr lvl="0"/>
            <a:endParaRPr lang="en-US" dirty="0"/>
          </a:p>
          <a:p>
            <a:pPr marL="0" indent="0">
              <a:buNone/>
            </a:pPr>
            <a:r>
              <a:rPr lang="en-US" sz="1200" b="1" dirty="0"/>
              <a:t>From: Slusser </a:t>
            </a:r>
            <a:r>
              <a:rPr lang="en-US" sz="1200" dirty="0"/>
              <a:t>WM, Cumberland W, </a:t>
            </a:r>
            <a:r>
              <a:rPr lang="en-US" sz="1200" dirty="0" err="1"/>
              <a:t>Browdy</a:t>
            </a:r>
            <a:r>
              <a:rPr lang="en-US" sz="1200" dirty="0"/>
              <a:t> B, Lange L and Neumann C (2007). </a:t>
            </a:r>
            <a:r>
              <a:rPr lang="en-US" sz="1200" i="1" dirty="0"/>
              <a:t>Public Health Nutrition</a:t>
            </a:r>
            <a:r>
              <a:rPr lang="en-US" sz="1200" dirty="0"/>
              <a:t>: 10 (12): 1490-</a:t>
            </a:r>
            <a:r>
              <a:rPr lang="en-US" sz="1200" dirty="0" smtClean="0"/>
              <a:t>1496</a:t>
            </a:r>
            <a:endParaRPr lang="en-US" sz="1200" dirty="0"/>
          </a:p>
        </p:txBody>
      </p:sp>
    </p:spTree>
    <p:extLst>
      <p:ext uri="{BB962C8B-B14F-4D97-AF65-F5344CB8AC3E}">
        <p14:creationId xmlns:p14="http://schemas.microsoft.com/office/powerpoint/2010/main" xmlns="" val="1147458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7838"/>
            <a:ext cx="8229600" cy="1143000"/>
          </a:xfrm>
        </p:spPr>
        <p:txBody>
          <a:bodyPr>
            <a:normAutofit/>
          </a:bodyPr>
          <a:lstStyle/>
          <a:p>
            <a:r>
              <a:rPr lang="en-US" b="1" dirty="0" smtClean="0"/>
              <a:t>Salad Bar Evaluation</a:t>
            </a:r>
            <a:r>
              <a:rPr lang="en-US" b="1" dirty="0"/>
              <a:t> </a:t>
            </a:r>
            <a:r>
              <a:rPr lang="en-US" b="1" dirty="0" smtClean="0"/>
              <a:t>2005</a:t>
            </a:r>
            <a:endParaRPr lang="en-US" b="1" dirty="0"/>
          </a:p>
        </p:txBody>
      </p:sp>
      <p:sp>
        <p:nvSpPr>
          <p:cNvPr id="3" name="Content Placeholder 2"/>
          <p:cNvSpPr>
            <a:spLocks noGrp="1"/>
          </p:cNvSpPr>
          <p:nvPr>
            <p:ph idx="1"/>
          </p:nvPr>
        </p:nvSpPr>
        <p:spPr/>
        <p:txBody>
          <a:bodyPr>
            <a:normAutofit fontScale="32500" lnSpcReduction="20000"/>
          </a:bodyPr>
          <a:lstStyle/>
          <a:p>
            <a:r>
              <a:rPr lang="en-US" sz="8000" dirty="0" smtClean="0"/>
              <a:t>There was a significant increase in nutrition knowledge</a:t>
            </a:r>
            <a:r>
              <a:rPr lang="en-US" sz="8000" dirty="0"/>
              <a:t>, (p&lt; .05), female healthy food preferences (p&lt; .05), consumption of 0.77 fruit and vegetable servings during school lunch (p= 0.00), and </a:t>
            </a:r>
            <a:r>
              <a:rPr lang="en-US" sz="8000" dirty="0" smtClean="0"/>
              <a:t>decrease </a:t>
            </a:r>
            <a:r>
              <a:rPr lang="en-US" sz="8000" dirty="0"/>
              <a:t>in </a:t>
            </a:r>
            <a:r>
              <a:rPr lang="en-US" sz="8000" dirty="0" smtClean="0"/>
              <a:t>consumption of 94 </a:t>
            </a:r>
            <a:r>
              <a:rPr lang="en-US" sz="8000" dirty="0"/>
              <a:t>calories during school lunch (p=0.0001) </a:t>
            </a:r>
            <a:r>
              <a:rPr lang="en-US" sz="8000" dirty="0" smtClean="0"/>
              <a:t>among the LAUSD predominately Latino LAUSD elementary children attending the intervention schools receiving a salad bar and nutrition education in contrast to the comparison schools. </a:t>
            </a:r>
          </a:p>
          <a:p>
            <a:pPr marL="0" indent="0">
              <a:buNone/>
            </a:pPr>
            <a:endParaRPr lang="en-US" sz="4800" b="1" dirty="0" smtClean="0"/>
          </a:p>
          <a:p>
            <a:pPr marL="0" indent="0">
              <a:buNone/>
            </a:pPr>
            <a:r>
              <a:rPr lang="en-US" sz="4800" b="1" dirty="0" smtClean="0"/>
              <a:t>From: </a:t>
            </a:r>
            <a:r>
              <a:rPr lang="en-US" sz="3700" b="1" dirty="0"/>
              <a:t>Slusser W,</a:t>
            </a:r>
            <a:r>
              <a:rPr lang="en-US" sz="3700" dirty="0"/>
              <a:t> </a:t>
            </a:r>
            <a:r>
              <a:rPr lang="en-US" sz="3700" dirty="0" err="1"/>
              <a:t>Sareen</a:t>
            </a:r>
            <a:r>
              <a:rPr lang="en-US" sz="3700" dirty="0"/>
              <a:t> H, </a:t>
            </a:r>
            <a:r>
              <a:rPr lang="en-US" sz="3700" dirty="0" err="1"/>
              <a:t>Dhavanthari</a:t>
            </a:r>
            <a:r>
              <a:rPr lang="en-US" sz="3700" dirty="0"/>
              <a:t> L, </a:t>
            </a:r>
            <a:r>
              <a:rPr lang="en-US" sz="3700" dirty="0" err="1"/>
              <a:t>Lavacarre</a:t>
            </a:r>
            <a:r>
              <a:rPr lang="en-US" sz="3700" dirty="0"/>
              <a:t> S, </a:t>
            </a:r>
            <a:r>
              <a:rPr lang="en-US" sz="3700" dirty="0" err="1"/>
              <a:t>Renenger</a:t>
            </a:r>
            <a:r>
              <a:rPr lang="en-US" sz="3700" dirty="0"/>
              <a:t> K, Neumann C. (2008 and 2009</a:t>
            </a:r>
            <a:r>
              <a:rPr lang="en-US" sz="3700" dirty="0" smtClean="0"/>
              <a:t>), NICHQ </a:t>
            </a:r>
            <a:r>
              <a:rPr lang="en-US" sz="3700" dirty="0"/>
              <a:t>Conference, Miami Florida and PAS, Baltimore, Maryland</a:t>
            </a:r>
          </a:p>
          <a:p>
            <a:pPr marL="0" indent="0">
              <a:buNone/>
            </a:pPr>
            <a:endParaRPr lang="en-US" sz="4800" dirty="0"/>
          </a:p>
        </p:txBody>
      </p:sp>
    </p:spTree>
    <p:extLst>
      <p:ext uri="{BB962C8B-B14F-4D97-AF65-F5344CB8AC3E}">
        <p14:creationId xmlns:p14="http://schemas.microsoft.com/office/powerpoint/2010/main" xmlns="" val="3049129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7838"/>
            <a:ext cx="8229600" cy="1143000"/>
          </a:xfrm>
        </p:spPr>
        <p:txBody>
          <a:bodyPr>
            <a:normAutofit/>
          </a:bodyPr>
          <a:lstStyle/>
          <a:p>
            <a:r>
              <a:rPr lang="en-US" b="1" dirty="0" smtClean="0"/>
              <a:t>Salad Bar Evaluation 2011</a:t>
            </a:r>
            <a:endParaRPr lang="en-US" b="1" dirty="0"/>
          </a:p>
        </p:txBody>
      </p:sp>
      <p:sp>
        <p:nvSpPr>
          <p:cNvPr id="3" name="Content Placeholder 2"/>
          <p:cNvSpPr>
            <a:spLocks noGrp="1"/>
          </p:cNvSpPr>
          <p:nvPr>
            <p:ph idx="1"/>
          </p:nvPr>
        </p:nvSpPr>
        <p:spPr/>
        <p:txBody>
          <a:bodyPr>
            <a:normAutofit/>
          </a:bodyPr>
          <a:lstStyle/>
          <a:p>
            <a:pPr marL="0" indent="0">
              <a:buNone/>
            </a:pPr>
            <a:r>
              <a:rPr lang="en-US" sz="2800" dirty="0" smtClean="0"/>
              <a:t>There was no significant increase in FV consumption, but there was an associated with improved vegetable intake with participation in the FV bar at follow-</a:t>
            </a:r>
            <a:r>
              <a:rPr lang="en-US" sz="2800" dirty="0"/>
              <a:t>up among </a:t>
            </a:r>
            <a:r>
              <a:rPr lang="en-US" sz="2800" dirty="0" smtClean="0"/>
              <a:t>LAUSD </a:t>
            </a:r>
            <a:r>
              <a:rPr lang="en-US" sz="2800" dirty="0"/>
              <a:t>elementary school students before and after installation of a </a:t>
            </a:r>
            <a:r>
              <a:rPr lang="en-US" sz="2800" dirty="0" smtClean="0"/>
              <a:t>FV bar </a:t>
            </a:r>
            <a:r>
              <a:rPr lang="en-US" sz="2800" dirty="0"/>
              <a:t>and provision of physical activity tools. </a:t>
            </a:r>
          </a:p>
          <a:p>
            <a:pPr marL="0" lvl="0" indent="0">
              <a:buNone/>
            </a:pPr>
            <a:endParaRPr lang="en-US" dirty="0"/>
          </a:p>
          <a:p>
            <a:pPr marL="0" indent="0">
              <a:buNone/>
            </a:pPr>
            <a:r>
              <a:rPr lang="en-US" sz="1500" b="1" dirty="0"/>
              <a:t>From</a:t>
            </a:r>
            <a:r>
              <a:rPr lang="en-US" sz="1500" b="1" dirty="0" smtClean="0"/>
              <a:t>: </a:t>
            </a:r>
            <a:r>
              <a:rPr lang="en-US" sz="1500" dirty="0" smtClean="0"/>
              <a:t>Slusser W et al, Southern CA Public Health Association, Poster, 2012.</a:t>
            </a:r>
            <a:endParaRPr lang="en-US" sz="1500" dirty="0"/>
          </a:p>
        </p:txBody>
      </p:sp>
    </p:spTree>
    <p:extLst>
      <p:ext uri="{BB962C8B-B14F-4D97-AF65-F5344CB8AC3E}">
        <p14:creationId xmlns:p14="http://schemas.microsoft.com/office/powerpoint/2010/main" xmlns="" val="21970025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7838"/>
            <a:ext cx="8229600" cy="1143000"/>
          </a:xfrm>
        </p:spPr>
        <p:txBody>
          <a:bodyPr>
            <a:normAutofit/>
          </a:bodyPr>
          <a:lstStyle/>
          <a:p>
            <a:r>
              <a:rPr lang="en-US" b="1" dirty="0" smtClean="0"/>
              <a:t>Salad Bar Studies Lessons Learned </a:t>
            </a:r>
            <a:endParaRPr lang="en-US" b="1" dirty="0"/>
          </a:p>
        </p:txBody>
      </p:sp>
      <p:sp>
        <p:nvSpPr>
          <p:cNvPr id="3" name="Content Placeholder 2"/>
          <p:cNvSpPr>
            <a:spLocks noGrp="1"/>
          </p:cNvSpPr>
          <p:nvPr>
            <p:ph idx="1"/>
          </p:nvPr>
        </p:nvSpPr>
        <p:spPr/>
        <p:txBody>
          <a:bodyPr>
            <a:normAutofit fontScale="92500" lnSpcReduction="10000"/>
          </a:bodyPr>
          <a:lstStyle/>
          <a:p>
            <a:pPr lvl="0"/>
            <a:r>
              <a:rPr lang="en-US" dirty="0" smtClean="0"/>
              <a:t>Continued early and on-going collaboration with key stakeholders helped to facilitate the research and the process of action through research. </a:t>
            </a:r>
          </a:p>
          <a:p>
            <a:pPr lvl="1"/>
            <a:r>
              <a:rPr lang="en-US" dirty="0" smtClean="0"/>
              <a:t>Examples of participation: spoke at school board meetings, congressional hearings and provided study write ups.</a:t>
            </a:r>
          </a:p>
          <a:p>
            <a:pPr lvl="1"/>
            <a:r>
              <a:rPr lang="en-US" dirty="0" smtClean="0"/>
              <a:t>Provided cash incentives to schools, cafeteria managers, and provided funding for salad bar equipment (total over the years of: $80,000).</a:t>
            </a:r>
          </a:p>
          <a:p>
            <a:pPr marL="0" indent="0">
              <a:buNone/>
            </a:pPr>
            <a:r>
              <a:rPr lang="en-US" b="1" dirty="0"/>
              <a:t> </a:t>
            </a:r>
            <a:endParaRPr lang="en-US" dirty="0" smtClean="0"/>
          </a:p>
          <a:p>
            <a:pPr marL="0" indent="0">
              <a:buNone/>
            </a:pPr>
            <a:r>
              <a:rPr lang="en-US" sz="1200" b="1" dirty="0" smtClean="0"/>
              <a:t>From: Slusser </a:t>
            </a:r>
            <a:r>
              <a:rPr lang="en-US" sz="1200" dirty="0" smtClean="0"/>
              <a:t>WM, Cumberland W, </a:t>
            </a:r>
            <a:r>
              <a:rPr lang="en-US" sz="1200" dirty="0" err="1" smtClean="0"/>
              <a:t>Browdy</a:t>
            </a:r>
            <a:r>
              <a:rPr lang="en-US" sz="1200" dirty="0" smtClean="0"/>
              <a:t> B, Lange L and Neumann C (2007). </a:t>
            </a:r>
            <a:r>
              <a:rPr lang="en-US" sz="1200" i="1" dirty="0" smtClean="0"/>
              <a:t>Public Health Nutrition</a:t>
            </a:r>
            <a:r>
              <a:rPr lang="en-US" sz="1200" dirty="0" smtClean="0"/>
              <a:t>: 10 (12): 1490-1496.</a:t>
            </a:r>
            <a:endParaRPr lang="en-US" sz="1200" dirty="0"/>
          </a:p>
        </p:txBody>
      </p:sp>
    </p:spTree>
    <p:extLst>
      <p:ext uri="{BB962C8B-B14F-4D97-AF65-F5344CB8AC3E}">
        <p14:creationId xmlns:p14="http://schemas.microsoft.com/office/powerpoint/2010/main" xmlns="" val="3983236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p:txBody>
          <a:bodyPr/>
          <a:lstStyle/>
          <a:p>
            <a:pPr eaLnBrk="1" hangingPunct="1">
              <a:defRPr/>
            </a:pPr>
            <a:r>
              <a:rPr lang="en-US" dirty="0" smtClean="0"/>
              <a:t>Objectives</a:t>
            </a:r>
          </a:p>
        </p:txBody>
      </p:sp>
      <p:sp>
        <p:nvSpPr>
          <p:cNvPr id="517123" name="Rectangle 3"/>
          <p:cNvSpPr>
            <a:spLocks noGrp="1" noChangeArrowheads="1"/>
          </p:cNvSpPr>
          <p:nvPr>
            <p:ph type="body" idx="1"/>
          </p:nvPr>
        </p:nvSpPr>
        <p:spPr>
          <a:xfrm>
            <a:off x="685800" y="1524000"/>
            <a:ext cx="7772400" cy="4114800"/>
          </a:xfrm>
        </p:spPr>
        <p:txBody>
          <a:bodyPr/>
          <a:lstStyle/>
          <a:p>
            <a:pPr eaLnBrk="1" hangingPunct="1">
              <a:buFontTx/>
              <a:buNone/>
              <a:defRPr/>
            </a:pPr>
            <a:endParaRPr lang="en-US" dirty="0" smtClean="0"/>
          </a:p>
          <a:p>
            <a:pPr eaLnBrk="1" hangingPunct="1">
              <a:defRPr/>
            </a:pPr>
            <a:r>
              <a:rPr lang="en-US" sz="2800" dirty="0" smtClean="0"/>
              <a:t>Identify 3 strategies to build stakeholder engagement into studies.</a:t>
            </a:r>
          </a:p>
          <a:p>
            <a:pPr eaLnBrk="1" hangingPunct="1">
              <a:buFontTx/>
              <a:buNone/>
              <a:defRPr/>
            </a:pPr>
            <a:endParaRPr lang="en-US" sz="2800" dirty="0" smtClean="0"/>
          </a:p>
          <a:p>
            <a:pPr eaLnBrk="1" hangingPunct="1">
              <a:defRPr/>
            </a:pPr>
            <a:r>
              <a:rPr lang="en-US" sz="2800" dirty="0" smtClean="0"/>
              <a:t>Identify 3 advantages to engage stakeholders into your studies.</a:t>
            </a:r>
          </a:p>
        </p:txBody>
      </p:sp>
    </p:spTree>
    <p:extLst>
      <p:ext uri="{BB962C8B-B14F-4D97-AF65-F5344CB8AC3E}">
        <p14:creationId xmlns:p14="http://schemas.microsoft.com/office/powerpoint/2010/main" xmlns="" val="20238225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103909" y="727075"/>
            <a:ext cx="8582891" cy="1143000"/>
          </a:xfrm>
        </p:spPr>
        <p:txBody>
          <a:bodyPr>
            <a:normAutofit fontScale="90000"/>
          </a:bodyPr>
          <a:lstStyle/>
          <a:p>
            <a:r>
              <a:rPr lang="en-US" b="1" dirty="0" smtClean="0"/>
              <a:t>Asset Mapping          Asset Mobilization </a:t>
            </a:r>
            <a:r>
              <a:rPr lang="en-US" b="1" dirty="0"/>
              <a:t>Research</a:t>
            </a:r>
            <a:r>
              <a:rPr lang="en-US" dirty="0"/>
              <a:t/>
            </a:r>
            <a:br>
              <a:rPr lang="en-US" dirty="0"/>
            </a:br>
            <a:endParaRPr lang="en-US" dirty="0"/>
          </a:p>
        </p:txBody>
      </p:sp>
      <p:sp>
        <p:nvSpPr>
          <p:cNvPr id="296963" name="Rectangle 3"/>
          <p:cNvSpPr>
            <a:spLocks noGrp="1" noChangeArrowheads="1"/>
          </p:cNvSpPr>
          <p:nvPr>
            <p:ph type="body" idx="1"/>
          </p:nvPr>
        </p:nvSpPr>
        <p:spPr>
          <a:xfrm>
            <a:off x="533400" y="2297545"/>
            <a:ext cx="4648200" cy="2953905"/>
          </a:xfrm>
        </p:spPr>
        <p:txBody>
          <a:bodyPr>
            <a:normAutofit/>
          </a:bodyPr>
          <a:lstStyle/>
          <a:p>
            <a:pPr>
              <a:lnSpc>
                <a:spcPct val="90000"/>
              </a:lnSpc>
            </a:pPr>
            <a:r>
              <a:rPr lang="en-US" sz="2400" dirty="0" smtClean="0"/>
              <a:t>Hunger Study</a:t>
            </a:r>
          </a:p>
          <a:p>
            <a:pPr>
              <a:lnSpc>
                <a:spcPct val="90000"/>
              </a:lnSpc>
            </a:pPr>
            <a:r>
              <a:rPr lang="en-US" sz="2400" dirty="0" smtClean="0"/>
              <a:t>Salad Bars in LAUSD</a:t>
            </a:r>
          </a:p>
          <a:p>
            <a:pPr>
              <a:lnSpc>
                <a:spcPct val="90000"/>
              </a:lnSpc>
            </a:pPr>
            <a:r>
              <a:rPr lang="en-US" sz="2400" b="1" dirty="0" smtClean="0"/>
              <a:t>Nutrition </a:t>
            </a:r>
            <a:r>
              <a:rPr lang="en-US" sz="2400" b="1" dirty="0"/>
              <a:t>Friendly </a:t>
            </a:r>
            <a:r>
              <a:rPr lang="en-US" sz="2400" b="1" dirty="0" smtClean="0"/>
              <a:t>Schools</a:t>
            </a:r>
            <a:endParaRPr lang="en-US" sz="2400" b="1" dirty="0"/>
          </a:p>
          <a:p>
            <a:pPr>
              <a:lnSpc>
                <a:spcPct val="90000"/>
              </a:lnSpc>
            </a:pPr>
            <a:r>
              <a:rPr lang="en-US" sz="2400" dirty="0" smtClean="0"/>
              <a:t>Preschool Intervention to prevent pediatric overweight</a:t>
            </a:r>
          </a:p>
          <a:p>
            <a:pPr marL="0" indent="0">
              <a:lnSpc>
                <a:spcPct val="90000"/>
              </a:lnSpc>
              <a:buNone/>
            </a:pPr>
            <a:endParaRPr lang="en-US" sz="2400" dirty="0"/>
          </a:p>
        </p:txBody>
      </p:sp>
      <p:sp>
        <p:nvSpPr>
          <p:cNvPr id="296964" name="Rectangle 4"/>
          <p:cNvSpPr>
            <a:spLocks noChangeArrowheads="1"/>
          </p:cNvSpPr>
          <p:nvPr/>
        </p:nvSpPr>
        <p:spPr bwMode="auto">
          <a:xfrm>
            <a:off x="7265988" y="2903538"/>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sp>
        <p:nvSpPr>
          <p:cNvPr id="296966" name="AutoShape 6"/>
          <p:cNvSpPr>
            <a:spLocks noChangeArrowheads="1"/>
          </p:cNvSpPr>
          <p:nvPr/>
        </p:nvSpPr>
        <p:spPr bwMode="auto">
          <a:xfrm>
            <a:off x="3550443" y="626774"/>
            <a:ext cx="976313" cy="381000"/>
          </a:xfrm>
          <a:prstGeom prst="rightArrow">
            <a:avLst>
              <a:gd name="adj1" fmla="val 50000"/>
              <a:gd name="adj2" fmla="val 64063"/>
            </a:avLst>
          </a:prstGeom>
          <a:solidFill>
            <a:schemeClr val="tx2"/>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a:off x="2225025" y="1108075"/>
            <a:ext cx="976313" cy="381000"/>
          </a:xfrm>
          <a:prstGeom prst="rightArrow">
            <a:avLst>
              <a:gd name="adj1" fmla="val 50000"/>
              <a:gd name="adj2" fmla="val 64063"/>
            </a:avLst>
          </a:prstGeom>
          <a:solidFill>
            <a:schemeClr val="tx2"/>
          </a:solidFill>
          <a:ln w="9525">
            <a:solidFill>
              <a:schemeClr val="tx1"/>
            </a:solidFill>
            <a:miter lim="800000"/>
            <a:headEnd/>
            <a:tailEnd/>
          </a:ln>
        </p:spPr>
        <p:txBody>
          <a:bodyPr wrap="none" anchor="ctr"/>
          <a:lstStyle/>
          <a:p>
            <a:endParaRPr lang="en-US"/>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xmlns="" val="0"/>
              </a:ext>
            </a:extLst>
          </a:blip>
          <a:srcRect l="11250" b="14999"/>
          <a:stretch>
            <a:fillRect/>
          </a:stretch>
        </p:blipFill>
        <p:spPr bwMode="auto">
          <a:xfrm>
            <a:off x="4902200" y="2001480"/>
            <a:ext cx="3784600" cy="27185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55689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Nutrition Friendly Schools</a:t>
            </a:r>
            <a:endParaRPr lang="en-US" b="1" dirty="0"/>
          </a:p>
        </p:txBody>
      </p:sp>
      <p:sp>
        <p:nvSpPr>
          <p:cNvPr id="3" name="Content Placeholder 2"/>
          <p:cNvSpPr>
            <a:spLocks noGrp="1"/>
          </p:cNvSpPr>
          <p:nvPr>
            <p:ph idx="1"/>
          </p:nvPr>
        </p:nvSpPr>
        <p:spPr/>
        <p:txBody>
          <a:bodyPr>
            <a:normAutofit lnSpcReduction="10000"/>
          </a:bodyPr>
          <a:lstStyle/>
          <a:p>
            <a:r>
              <a:rPr lang="en-US" dirty="0"/>
              <a:t>The concept for the </a:t>
            </a:r>
            <a:r>
              <a:rPr lang="en-US" dirty="0" smtClean="0"/>
              <a:t>NSFC </a:t>
            </a:r>
            <a:r>
              <a:rPr lang="en-US" dirty="0"/>
              <a:t>model came about as part of an ongoing collaboration between the </a:t>
            </a:r>
            <a:r>
              <a:rPr lang="en-US" dirty="0" smtClean="0"/>
              <a:t>LAUSD</a:t>
            </a:r>
            <a:r>
              <a:rPr lang="en-US" dirty="0"/>
              <a:t>,</a:t>
            </a:r>
            <a:r>
              <a:rPr lang="en-US" dirty="0" smtClean="0"/>
              <a:t> </a:t>
            </a:r>
            <a:r>
              <a:rPr lang="en-US" dirty="0"/>
              <a:t>Nutrition </a:t>
            </a:r>
            <a:r>
              <a:rPr lang="en-US" dirty="0" smtClean="0"/>
              <a:t>Network and UCLA.</a:t>
            </a:r>
          </a:p>
          <a:p>
            <a:r>
              <a:rPr lang="en-US" dirty="0" smtClean="0"/>
              <a:t>Developed from an asset</a:t>
            </a:r>
            <a:r>
              <a:rPr lang="en-US" dirty="0"/>
              <a:t>-based strategy for engaging school-community stakeholders to become actively involved in changing the nutrition and physical activity environment of their </a:t>
            </a:r>
            <a:r>
              <a:rPr lang="en-US" dirty="0" smtClean="0"/>
              <a:t>schools. </a:t>
            </a:r>
          </a:p>
          <a:p>
            <a:pPr marL="0" indent="0">
              <a:buNone/>
            </a:pPr>
            <a:r>
              <a:rPr lang="en-US" sz="1400" dirty="0" smtClean="0"/>
              <a:t>From: </a:t>
            </a:r>
            <a:r>
              <a:rPr lang="en-US" sz="1400" dirty="0" err="1" smtClean="0"/>
              <a:t>Vecchiarelli</a:t>
            </a:r>
            <a:r>
              <a:rPr lang="en-US" sz="1400" dirty="0"/>
              <a:t>, </a:t>
            </a:r>
            <a:r>
              <a:rPr lang="en-US" sz="1400" dirty="0" err="1"/>
              <a:t>Prelip</a:t>
            </a:r>
            <a:r>
              <a:rPr lang="en-US" sz="1400" dirty="0"/>
              <a:t>, Slusser, </a:t>
            </a:r>
            <a:r>
              <a:rPr lang="en-US" sz="1400" dirty="0" err="1"/>
              <a:t>Weightman</a:t>
            </a:r>
            <a:r>
              <a:rPr lang="en-US" sz="1400" dirty="0"/>
              <a:t>, &amp; Neumann, </a:t>
            </a:r>
            <a:r>
              <a:rPr lang="en-US" sz="1400" dirty="0" smtClean="0"/>
              <a:t>2005; </a:t>
            </a:r>
            <a:r>
              <a:rPr lang="en-US" sz="1400" dirty="0" err="1" smtClean="0"/>
              <a:t>Prelip</a:t>
            </a:r>
            <a:r>
              <a:rPr lang="en-US" sz="1400" dirty="0" smtClean="0"/>
              <a:t> </a:t>
            </a:r>
            <a:r>
              <a:rPr lang="en-US" sz="1400" dirty="0"/>
              <a:t>M, </a:t>
            </a:r>
            <a:r>
              <a:rPr lang="en-US" sz="1400" b="1" dirty="0"/>
              <a:t>Slusser W</a:t>
            </a:r>
            <a:r>
              <a:rPr lang="en-US" sz="1400" dirty="0"/>
              <a:t>, Lange L, </a:t>
            </a:r>
            <a:r>
              <a:rPr lang="en-US" sz="1400" dirty="0" err="1"/>
              <a:t>Vecchiarelli</a:t>
            </a:r>
            <a:r>
              <a:rPr lang="en-US" sz="1400" dirty="0"/>
              <a:t> S and Neumann C (2010) </a:t>
            </a:r>
            <a:r>
              <a:rPr lang="en-US" sz="1400" i="1" dirty="0" smtClean="0"/>
              <a:t>Health </a:t>
            </a:r>
            <a:r>
              <a:rPr lang="en-US" sz="1400" i="1" dirty="0" err="1"/>
              <a:t>Promot</a:t>
            </a:r>
            <a:r>
              <a:rPr lang="en-US" sz="1400" i="1" dirty="0"/>
              <a:t> </a:t>
            </a:r>
            <a:r>
              <a:rPr lang="en-US" sz="1400" i="1" dirty="0" err="1"/>
              <a:t>Pract</a:t>
            </a:r>
            <a:r>
              <a:rPr lang="en-US" sz="1400" dirty="0"/>
              <a:t>; (11) 54-61.­</a:t>
            </a:r>
          </a:p>
          <a:p>
            <a:endParaRPr lang="en-US" dirty="0" smtClean="0">
              <a:effectLst/>
            </a:endParaRPr>
          </a:p>
          <a:p>
            <a:endParaRPr lang="en-US" dirty="0"/>
          </a:p>
        </p:txBody>
      </p:sp>
    </p:spTree>
    <p:extLst>
      <p:ext uri="{BB962C8B-B14F-4D97-AF65-F5344CB8AC3E}">
        <p14:creationId xmlns:p14="http://schemas.microsoft.com/office/powerpoint/2010/main" xmlns="" val="3105677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Nutrition Friendly Schools</a:t>
            </a:r>
            <a:endParaRPr lang="en-US" b="1" dirty="0"/>
          </a:p>
        </p:txBody>
      </p:sp>
      <p:sp>
        <p:nvSpPr>
          <p:cNvPr id="3" name="Content Placeholder 2"/>
          <p:cNvSpPr>
            <a:spLocks noGrp="1"/>
          </p:cNvSpPr>
          <p:nvPr>
            <p:ph idx="1"/>
          </p:nvPr>
        </p:nvSpPr>
        <p:spPr/>
        <p:txBody>
          <a:bodyPr>
            <a:normAutofit/>
          </a:bodyPr>
          <a:lstStyle/>
          <a:p>
            <a:pPr marL="0" indent="0">
              <a:buNone/>
            </a:pPr>
            <a:r>
              <a:rPr lang="en-US" sz="2800" dirty="0" smtClean="0"/>
              <a:t>The </a:t>
            </a:r>
            <a:r>
              <a:rPr lang="en-US" sz="2800" dirty="0"/>
              <a:t>model </a:t>
            </a:r>
            <a:r>
              <a:rPr lang="en-US" sz="2800" dirty="0" smtClean="0"/>
              <a:t>combined </a:t>
            </a:r>
            <a:r>
              <a:rPr lang="en-US" sz="2800" dirty="0"/>
              <a:t>the eight environmental components of the Coordinated School Health Model </a:t>
            </a:r>
            <a:r>
              <a:rPr lang="en-US" sz="2800" dirty="0" smtClean="0"/>
              <a:t>with </a:t>
            </a:r>
            <a:r>
              <a:rPr lang="en-US" sz="2800" dirty="0"/>
              <a:t>the accreditation approach of the Baby Friendly Hospital </a:t>
            </a:r>
            <a:r>
              <a:rPr lang="en-US" sz="2800" dirty="0" smtClean="0"/>
              <a:t>Initiative </a:t>
            </a:r>
            <a:r>
              <a:rPr lang="en-US" sz="2800" dirty="0"/>
              <a:t>to provide school-community stakeholders the overarching planning and evaluation structure needed to improve nutrition and physical activity at their schools. </a:t>
            </a:r>
            <a:endParaRPr lang="en-US" sz="2800" dirty="0" smtClean="0"/>
          </a:p>
          <a:p>
            <a:pPr marL="0" indent="0">
              <a:buNone/>
            </a:pPr>
            <a:endParaRPr lang="en-US" sz="1500" dirty="0" smtClean="0"/>
          </a:p>
          <a:p>
            <a:pPr marL="0" indent="0">
              <a:buNone/>
            </a:pPr>
            <a:r>
              <a:rPr lang="en-US" sz="1500" dirty="0" smtClean="0"/>
              <a:t>From: </a:t>
            </a:r>
            <a:r>
              <a:rPr lang="en-US" sz="1500" dirty="0" err="1" smtClean="0"/>
              <a:t>Vecchiarelli</a:t>
            </a:r>
            <a:r>
              <a:rPr lang="en-US" sz="1500" dirty="0"/>
              <a:t>, </a:t>
            </a:r>
            <a:r>
              <a:rPr lang="en-US" sz="1500" dirty="0" err="1"/>
              <a:t>Prelip</a:t>
            </a:r>
            <a:r>
              <a:rPr lang="en-US" sz="1500" dirty="0"/>
              <a:t>, Slusser, </a:t>
            </a:r>
            <a:r>
              <a:rPr lang="en-US" sz="1500" dirty="0" err="1"/>
              <a:t>Weightman</a:t>
            </a:r>
            <a:r>
              <a:rPr lang="en-US" sz="1500" dirty="0"/>
              <a:t>, &amp; Neumann, </a:t>
            </a:r>
            <a:r>
              <a:rPr lang="en-US" sz="1500" dirty="0" smtClean="0"/>
              <a:t>2005; </a:t>
            </a:r>
            <a:r>
              <a:rPr lang="en-US" sz="1500" dirty="0" err="1" smtClean="0"/>
              <a:t>Prelip</a:t>
            </a:r>
            <a:r>
              <a:rPr lang="en-US" sz="1500" dirty="0" smtClean="0"/>
              <a:t> </a:t>
            </a:r>
            <a:r>
              <a:rPr lang="en-US" sz="1500" dirty="0"/>
              <a:t>M, </a:t>
            </a:r>
            <a:r>
              <a:rPr lang="en-US" sz="1500" b="1" dirty="0"/>
              <a:t>Slusser W</a:t>
            </a:r>
            <a:r>
              <a:rPr lang="en-US" sz="1500" dirty="0"/>
              <a:t>, Lange L, </a:t>
            </a:r>
            <a:r>
              <a:rPr lang="en-US" sz="1500" dirty="0" err="1"/>
              <a:t>Vecchiarelli</a:t>
            </a:r>
            <a:r>
              <a:rPr lang="en-US" sz="1500" dirty="0"/>
              <a:t> S and Neumann C (</a:t>
            </a:r>
            <a:r>
              <a:rPr lang="en-US" sz="1500" dirty="0" smtClean="0"/>
              <a:t>2010</a:t>
            </a:r>
            <a:r>
              <a:rPr lang="en-US" sz="1500" i="1" dirty="0" smtClean="0"/>
              <a:t>Health </a:t>
            </a:r>
            <a:r>
              <a:rPr lang="en-US" sz="1500" i="1" dirty="0" err="1"/>
              <a:t>Promot</a:t>
            </a:r>
            <a:r>
              <a:rPr lang="en-US" sz="1500" i="1" dirty="0"/>
              <a:t> </a:t>
            </a:r>
            <a:r>
              <a:rPr lang="en-US" sz="1500" i="1" dirty="0" err="1"/>
              <a:t>Pract</a:t>
            </a:r>
            <a:r>
              <a:rPr lang="en-US" sz="1500" dirty="0"/>
              <a:t>; (11) 54-61</a:t>
            </a:r>
            <a:r>
              <a:rPr lang="en-US" sz="1500" dirty="0" smtClean="0"/>
              <a:t>.</a:t>
            </a:r>
            <a:endParaRPr lang="en-US" sz="1500" dirty="0"/>
          </a:p>
          <a:p>
            <a:endParaRPr lang="en-US" dirty="0" smtClean="0">
              <a:effectLst/>
            </a:endParaRPr>
          </a:p>
          <a:p>
            <a:endParaRPr lang="en-US" dirty="0"/>
          </a:p>
        </p:txBody>
      </p:sp>
    </p:spTree>
    <p:extLst>
      <p:ext uri="{BB962C8B-B14F-4D97-AF65-F5344CB8AC3E}">
        <p14:creationId xmlns:p14="http://schemas.microsoft.com/office/powerpoint/2010/main" xmlns="" val="5808618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Nutrition Friendly Schools Results and Lessons Learned</a:t>
            </a:r>
            <a:endParaRPr lang="en-US" b="1" dirty="0"/>
          </a:p>
        </p:txBody>
      </p:sp>
      <p:sp>
        <p:nvSpPr>
          <p:cNvPr id="3" name="Content Placeholder 2"/>
          <p:cNvSpPr>
            <a:spLocks noGrp="1"/>
          </p:cNvSpPr>
          <p:nvPr>
            <p:ph idx="1"/>
          </p:nvPr>
        </p:nvSpPr>
        <p:spPr/>
        <p:txBody>
          <a:bodyPr>
            <a:normAutofit fontScale="92500"/>
          </a:bodyPr>
          <a:lstStyle/>
          <a:p>
            <a:r>
              <a:rPr lang="en-US" sz="2800" dirty="0" smtClean="0"/>
              <a:t>Engagement of the school stakeholders led to positive changes in the schools: All </a:t>
            </a:r>
            <a:r>
              <a:rPr lang="en-US" sz="2800" dirty="0"/>
              <a:t>of the schools developed action plans to implement the full 15-step model. All of the schools made progress from their </a:t>
            </a:r>
            <a:r>
              <a:rPr lang="en-US" sz="2800" dirty="0" smtClean="0"/>
              <a:t>baseline measure</a:t>
            </a:r>
            <a:r>
              <a:rPr lang="en-US" sz="2800" dirty="0"/>
              <a:t>. One school met all of the 13 steps that were achievable over the course of this study. </a:t>
            </a:r>
            <a:endParaRPr lang="en-US" sz="2800" dirty="0" smtClean="0"/>
          </a:p>
          <a:p>
            <a:r>
              <a:rPr lang="en-US" sz="2800" dirty="0" smtClean="0"/>
              <a:t>The engagement of the wellness coordinator early on in the study did not take place and may be one of the reasons this model has not been adopted in the District. </a:t>
            </a:r>
          </a:p>
          <a:p>
            <a:pPr marL="0" indent="0">
              <a:buNone/>
            </a:pPr>
            <a:endParaRPr lang="en-US" sz="1500" dirty="0" smtClean="0"/>
          </a:p>
          <a:p>
            <a:pPr marL="0" indent="0">
              <a:buNone/>
            </a:pPr>
            <a:r>
              <a:rPr lang="en-US" sz="1500" dirty="0" smtClean="0"/>
              <a:t>From: </a:t>
            </a:r>
            <a:r>
              <a:rPr lang="en-US" sz="1500" dirty="0" err="1" smtClean="0"/>
              <a:t>Vecchiarelli</a:t>
            </a:r>
            <a:r>
              <a:rPr lang="en-US" sz="1500" dirty="0"/>
              <a:t>, </a:t>
            </a:r>
            <a:r>
              <a:rPr lang="en-US" sz="1500" dirty="0" err="1"/>
              <a:t>Prelip</a:t>
            </a:r>
            <a:r>
              <a:rPr lang="en-US" sz="1500" dirty="0"/>
              <a:t>, </a:t>
            </a:r>
            <a:r>
              <a:rPr lang="en-US" sz="1500" dirty="0" smtClean="0"/>
              <a:t>Slusser </a:t>
            </a:r>
            <a:r>
              <a:rPr lang="en-US" sz="1500" dirty="0" err="1" smtClean="0"/>
              <a:t>Weightma</a:t>
            </a:r>
            <a:r>
              <a:rPr lang="en-US" sz="1500" dirty="0" smtClean="0"/>
              <a:t>, </a:t>
            </a:r>
            <a:r>
              <a:rPr lang="en-US" sz="1500" dirty="0"/>
              <a:t>&amp; Neumann, </a:t>
            </a:r>
            <a:r>
              <a:rPr lang="en-US" sz="1500" dirty="0" smtClean="0"/>
              <a:t>2005; </a:t>
            </a:r>
            <a:r>
              <a:rPr lang="en-US" sz="1500" dirty="0" err="1" smtClean="0"/>
              <a:t>Prelip</a:t>
            </a:r>
            <a:r>
              <a:rPr lang="en-US" sz="1500" dirty="0" smtClean="0"/>
              <a:t> </a:t>
            </a:r>
            <a:r>
              <a:rPr lang="en-US" sz="1500" dirty="0"/>
              <a:t>M, </a:t>
            </a:r>
            <a:r>
              <a:rPr lang="en-US" sz="1500" b="1" dirty="0"/>
              <a:t>Slusser W</a:t>
            </a:r>
            <a:r>
              <a:rPr lang="en-US" sz="1500" dirty="0"/>
              <a:t>, Lange L, </a:t>
            </a:r>
            <a:r>
              <a:rPr lang="en-US" sz="1500" dirty="0" err="1"/>
              <a:t>Vecchiarelli</a:t>
            </a:r>
            <a:r>
              <a:rPr lang="en-US" sz="1500" dirty="0"/>
              <a:t> S and Neumann C (2010</a:t>
            </a:r>
            <a:r>
              <a:rPr lang="en-US" sz="1500" dirty="0" smtClean="0"/>
              <a:t>). </a:t>
            </a:r>
            <a:r>
              <a:rPr lang="en-US" sz="1500" i="1" dirty="0"/>
              <a:t>Health </a:t>
            </a:r>
            <a:r>
              <a:rPr lang="en-US" sz="1500" i="1" dirty="0" err="1"/>
              <a:t>Promot</a:t>
            </a:r>
            <a:r>
              <a:rPr lang="en-US" sz="1500" i="1" dirty="0"/>
              <a:t> </a:t>
            </a:r>
            <a:r>
              <a:rPr lang="en-US" sz="1500" i="1" dirty="0" err="1"/>
              <a:t>Pract</a:t>
            </a:r>
            <a:r>
              <a:rPr lang="en-US" sz="1500" dirty="0"/>
              <a:t>; (11) 54-61</a:t>
            </a:r>
            <a:r>
              <a:rPr lang="en-US" sz="1500" dirty="0" smtClean="0"/>
              <a:t>.</a:t>
            </a:r>
            <a:endParaRPr lang="en-US" sz="1500" dirty="0"/>
          </a:p>
          <a:p>
            <a:endParaRPr lang="en-US" dirty="0" smtClean="0">
              <a:effectLst/>
            </a:endParaRPr>
          </a:p>
          <a:p>
            <a:endParaRPr lang="en-US" dirty="0"/>
          </a:p>
        </p:txBody>
      </p:sp>
    </p:spTree>
    <p:extLst>
      <p:ext uri="{BB962C8B-B14F-4D97-AF65-F5344CB8AC3E}">
        <p14:creationId xmlns:p14="http://schemas.microsoft.com/office/powerpoint/2010/main" xmlns="" val="1575475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103909" y="727075"/>
            <a:ext cx="8582891" cy="1143000"/>
          </a:xfrm>
        </p:spPr>
        <p:txBody>
          <a:bodyPr>
            <a:normAutofit fontScale="90000"/>
          </a:bodyPr>
          <a:lstStyle/>
          <a:p>
            <a:r>
              <a:rPr lang="en-US" b="1" dirty="0" smtClean="0"/>
              <a:t>Asset Mapping          Asset Mobilization </a:t>
            </a:r>
            <a:r>
              <a:rPr lang="en-US" b="1" dirty="0"/>
              <a:t>Research</a:t>
            </a:r>
            <a:r>
              <a:rPr lang="en-US" dirty="0"/>
              <a:t/>
            </a:r>
            <a:br>
              <a:rPr lang="en-US" dirty="0"/>
            </a:br>
            <a:endParaRPr lang="en-US" dirty="0"/>
          </a:p>
        </p:txBody>
      </p:sp>
      <p:sp>
        <p:nvSpPr>
          <p:cNvPr id="296963" name="Rectangle 3"/>
          <p:cNvSpPr>
            <a:spLocks noGrp="1" noChangeArrowheads="1"/>
          </p:cNvSpPr>
          <p:nvPr>
            <p:ph type="body" idx="1"/>
          </p:nvPr>
        </p:nvSpPr>
        <p:spPr>
          <a:xfrm>
            <a:off x="533400" y="2297545"/>
            <a:ext cx="4648200" cy="2953905"/>
          </a:xfrm>
        </p:spPr>
        <p:txBody>
          <a:bodyPr>
            <a:normAutofit/>
          </a:bodyPr>
          <a:lstStyle/>
          <a:p>
            <a:pPr>
              <a:lnSpc>
                <a:spcPct val="90000"/>
              </a:lnSpc>
            </a:pPr>
            <a:r>
              <a:rPr lang="en-US" sz="2800" dirty="0" smtClean="0"/>
              <a:t>Hunger Study</a:t>
            </a:r>
          </a:p>
          <a:p>
            <a:pPr>
              <a:lnSpc>
                <a:spcPct val="90000"/>
              </a:lnSpc>
            </a:pPr>
            <a:r>
              <a:rPr lang="en-US" sz="2800" dirty="0" smtClean="0"/>
              <a:t>Salad Bars in LAUSD</a:t>
            </a:r>
          </a:p>
          <a:p>
            <a:pPr>
              <a:lnSpc>
                <a:spcPct val="90000"/>
              </a:lnSpc>
            </a:pPr>
            <a:r>
              <a:rPr lang="en-US" sz="2800" dirty="0" smtClean="0"/>
              <a:t>Nutrition </a:t>
            </a:r>
            <a:r>
              <a:rPr lang="en-US" sz="2800" dirty="0"/>
              <a:t>Friendly </a:t>
            </a:r>
            <a:r>
              <a:rPr lang="en-US" sz="2800" dirty="0" smtClean="0"/>
              <a:t>Schools</a:t>
            </a:r>
            <a:endParaRPr lang="en-US" sz="2800" dirty="0"/>
          </a:p>
          <a:p>
            <a:pPr>
              <a:lnSpc>
                <a:spcPct val="90000"/>
              </a:lnSpc>
            </a:pPr>
            <a:r>
              <a:rPr lang="en-US" sz="2800" b="1" dirty="0" smtClean="0"/>
              <a:t>Preschool Intervention to prevent pediatric overweight</a:t>
            </a:r>
          </a:p>
          <a:p>
            <a:pPr marL="0" indent="0">
              <a:lnSpc>
                <a:spcPct val="90000"/>
              </a:lnSpc>
              <a:buNone/>
            </a:pPr>
            <a:endParaRPr lang="en-US" sz="2400" dirty="0"/>
          </a:p>
        </p:txBody>
      </p:sp>
      <p:sp>
        <p:nvSpPr>
          <p:cNvPr id="296964" name="Rectangle 4"/>
          <p:cNvSpPr>
            <a:spLocks noChangeArrowheads="1"/>
          </p:cNvSpPr>
          <p:nvPr/>
        </p:nvSpPr>
        <p:spPr bwMode="auto">
          <a:xfrm>
            <a:off x="7265988" y="2903538"/>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sp>
        <p:nvSpPr>
          <p:cNvPr id="296966" name="AutoShape 6"/>
          <p:cNvSpPr>
            <a:spLocks noChangeArrowheads="1"/>
          </p:cNvSpPr>
          <p:nvPr/>
        </p:nvSpPr>
        <p:spPr bwMode="auto">
          <a:xfrm>
            <a:off x="3550443" y="626774"/>
            <a:ext cx="976313" cy="381000"/>
          </a:xfrm>
          <a:prstGeom prst="rightArrow">
            <a:avLst>
              <a:gd name="adj1" fmla="val 50000"/>
              <a:gd name="adj2" fmla="val 64063"/>
            </a:avLst>
          </a:prstGeom>
          <a:solidFill>
            <a:schemeClr val="tx2"/>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a:off x="2225025" y="1108075"/>
            <a:ext cx="976313" cy="381000"/>
          </a:xfrm>
          <a:prstGeom prst="rightArrow">
            <a:avLst>
              <a:gd name="adj1" fmla="val 50000"/>
              <a:gd name="adj2" fmla="val 64063"/>
            </a:avLst>
          </a:prstGeom>
          <a:solidFill>
            <a:schemeClr val="tx2"/>
          </a:solidFill>
          <a:ln w="9525">
            <a:solidFill>
              <a:schemeClr val="tx1"/>
            </a:solidFill>
            <a:miter lim="800000"/>
            <a:headEnd/>
            <a:tailEnd/>
          </a:ln>
        </p:spPr>
        <p:txBody>
          <a:bodyPr wrap="none" anchor="ctr"/>
          <a:lstStyle/>
          <a:p>
            <a:endParaRPr lang="en-US"/>
          </a:p>
        </p:txBody>
      </p:sp>
      <p:sp>
        <p:nvSpPr>
          <p:cNvPr id="2" name="TextBox 1"/>
          <p:cNvSpPr txBox="1"/>
          <p:nvPr/>
        </p:nvSpPr>
        <p:spPr>
          <a:xfrm>
            <a:off x="6832600" y="3479800"/>
            <a:ext cx="184666" cy="369332"/>
          </a:xfrm>
          <a:prstGeom prst="rect">
            <a:avLst/>
          </a:prstGeom>
          <a:noFill/>
        </p:spPr>
        <p:txBody>
          <a:bodyPr wrap="none" rtlCol="0">
            <a:spAutoFit/>
          </a:bodyPr>
          <a:lstStyle/>
          <a:p>
            <a:endParaRPr lang="en-US" dirty="0"/>
          </a:p>
        </p:txBody>
      </p:sp>
      <p:pic>
        <p:nvPicPr>
          <p:cNvPr id="9" name="Picture 5" descr="little kid"/>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10729" y="1489075"/>
            <a:ext cx="2843742" cy="4265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003854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8338"/>
            <a:ext cx="8229600" cy="1143000"/>
          </a:xfrm>
        </p:spPr>
        <p:txBody>
          <a:bodyPr>
            <a:normAutofit fontScale="90000"/>
          </a:bodyPr>
          <a:lstStyle/>
          <a:p>
            <a:r>
              <a:rPr lang="en-US" b="1" dirty="0"/>
              <a:t>Preschool Intervention to prevent pediatric overweight</a:t>
            </a:r>
            <a:br>
              <a:rPr lang="en-US" b="1" dirty="0"/>
            </a:br>
            <a:endParaRPr lang="en-US" dirty="0"/>
          </a:p>
        </p:txBody>
      </p:sp>
      <p:sp>
        <p:nvSpPr>
          <p:cNvPr id="3" name="Content Placeholder 2"/>
          <p:cNvSpPr>
            <a:spLocks noGrp="1"/>
          </p:cNvSpPr>
          <p:nvPr>
            <p:ph idx="1"/>
          </p:nvPr>
        </p:nvSpPr>
        <p:spPr>
          <a:xfrm>
            <a:off x="457200" y="2167731"/>
            <a:ext cx="8229600" cy="4525963"/>
          </a:xfrm>
        </p:spPr>
        <p:txBody>
          <a:bodyPr>
            <a:normAutofit/>
          </a:bodyPr>
          <a:lstStyle/>
          <a:p>
            <a:r>
              <a:rPr lang="en-US" dirty="0"/>
              <a:t>Objective: To promote the health and wellness of preschool children in Los Angeles through the promotion of positive parenting, healthy nutrition and optimal physical activity</a:t>
            </a:r>
            <a:r>
              <a:rPr lang="en-US" dirty="0" smtClean="0"/>
              <a:t>.</a:t>
            </a:r>
          </a:p>
          <a:p>
            <a:endParaRPr lang="en-US" dirty="0"/>
          </a:p>
          <a:p>
            <a:pPr marL="0" indent="0">
              <a:buNone/>
            </a:pPr>
            <a:r>
              <a:rPr lang="en-US" sz="1300" dirty="0"/>
              <a:t>From: Slusser WM, Frankel F, Robison K, Fischer H, Cumberland WG, Neumann C. (2012</a:t>
            </a:r>
            <a:r>
              <a:rPr lang="en-US" sz="1300" dirty="0" smtClean="0"/>
              <a:t>); </a:t>
            </a:r>
            <a:r>
              <a:rPr lang="en-US" sz="1300" i="1" dirty="0" smtClean="0"/>
              <a:t>Journal </a:t>
            </a:r>
            <a:r>
              <a:rPr lang="en-US" sz="1300" i="1" dirty="0"/>
              <a:t>of Pediatric Obesity</a:t>
            </a:r>
            <a:r>
              <a:rPr lang="en-US" sz="1300" dirty="0"/>
              <a:t> 8(1):52-59.</a:t>
            </a:r>
          </a:p>
          <a:p>
            <a:pPr marL="0" indent="0">
              <a:buNone/>
            </a:pPr>
            <a:r>
              <a:rPr lang="en-US" sz="1300" dirty="0" smtClean="0"/>
              <a:t> </a:t>
            </a:r>
            <a:endParaRPr lang="en-US" sz="1300" dirty="0"/>
          </a:p>
        </p:txBody>
      </p:sp>
    </p:spTree>
    <p:extLst>
      <p:ext uri="{BB962C8B-B14F-4D97-AF65-F5344CB8AC3E}">
        <p14:creationId xmlns:p14="http://schemas.microsoft.com/office/powerpoint/2010/main" xmlns="" val="27421461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Preschool Intervention to prevent pediatric </a:t>
            </a:r>
            <a:r>
              <a:rPr lang="en-US" b="1" dirty="0" smtClean="0"/>
              <a:t>overweight</a:t>
            </a:r>
            <a:endParaRPr lang="en-US" dirty="0"/>
          </a:p>
        </p:txBody>
      </p:sp>
      <p:sp>
        <p:nvSpPr>
          <p:cNvPr id="3" name="Content Placeholder 2"/>
          <p:cNvSpPr>
            <a:spLocks noGrp="1"/>
          </p:cNvSpPr>
          <p:nvPr>
            <p:ph idx="1"/>
          </p:nvPr>
        </p:nvSpPr>
        <p:spPr>
          <a:xfrm>
            <a:off x="457200" y="1968500"/>
            <a:ext cx="8229600" cy="4525963"/>
          </a:xfrm>
        </p:spPr>
        <p:txBody>
          <a:bodyPr>
            <a:normAutofit/>
          </a:bodyPr>
          <a:lstStyle/>
          <a:p>
            <a:pPr marL="0" indent="0">
              <a:buNone/>
            </a:pPr>
            <a:r>
              <a:rPr lang="en-US" sz="2800" dirty="0" smtClean="0"/>
              <a:t>A </a:t>
            </a:r>
            <a:r>
              <a:rPr lang="en-US" sz="2800" dirty="0"/>
              <a:t>randomized controlled study evaluating a culturally sensitive parent-training intervention consisting of 1.5 hour classes held once a week for 7 weeks with 2 booster sessions given 1 month and 2 months apart</a:t>
            </a:r>
            <a:r>
              <a:rPr lang="en-US" sz="2800" dirty="0" smtClean="0"/>
              <a:t>.</a:t>
            </a:r>
          </a:p>
          <a:p>
            <a:endParaRPr lang="en-US" dirty="0"/>
          </a:p>
          <a:p>
            <a:pPr marL="0" indent="0">
              <a:buNone/>
            </a:pPr>
            <a:r>
              <a:rPr lang="en-US" sz="1400" dirty="0"/>
              <a:t>From: Slusser WM, Frankel F, Robison K, Fischer H, Cumberland WG, Neumann C. (2012) Pediatric Overweight Prevention through a Parent Training Program for 2-5 year old Latino Children. </a:t>
            </a:r>
            <a:r>
              <a:rPr lang="en-US" sz="1400" i="1" dirty="0"/>
              <a:t>Journal of Pediatric Obesity</a:t>
            </a:r>
            <a:r>
              <a:rPr lang="en-US" sz="1400" dirty="0"/>
              <a:t> 8(1):52-59.</a:t>
            </a:r>
          </a:p>
          <a:p>
            <a:pPr marL="0" indent="0">
              <a:buNone/>
            </a:pPr>
            <a:r>
              <a:rPr lang="en-US" dirty="0" smtClean="0"/>
              <a:t> </a:t>
            </a:r>
            <a:endParaRPr lang="en-US" dirty="0"/>
          </a:p>
          <a:p>
            <a:endParaRPr lang="en-US" dirty="0"/>
          </a:p>
        </p:txBody>
      </p:sp>
      <p:sp>
        <p:nvSpPr>
          <p:cNvPr id="4" name="TextBox 3"/>
          <p:cNvSpPr txBox="1"/>
          <p:nvPr/>
        </p:nvSpPr>
        <p:spPr>
          <a:xfrm>
            <a:off x="1409700" y="5067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xmlns="" val="20079812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838"/>
            <a:ext cx="8229600" cy="1143000"/>
          </a:xfrm>
        </p:spPr>
        <p:txBody>
          <a:bodyPr>
            <a:normAutofit fontScale="90000"/>
          </a:bodyPr>
          <a:lstStyle/>
          <a:p>
            <a:r>
              <a:rPr lang="en-US" b="1" dirty="0"/>
              <a:t>Preschool Intervention to prevent pediatric overweight</a:t>
            </a:r>
            <a:br>
              <a:rPr lang="en-US" b="1" dirty="0"/>
            </a:br>
            <a:endParaRPr lang="en-US" dirty="0"/>
          </a:p>
        </p:txBody>
      </p:sp>
      <p:sp>
        <p:nvSpPr>
          <p:cNvPr id="3" name="Content Placeholder 2"/>
          <p:cNvSpPr>
            <a:spLocks noGrp="1"/>
          </p:cNvSpPr>
          <p:nvPr>
            <p:ph idx="1"/>
          </p:nvPr>
        </p:nvSpPr>
        <p:spPr>
          <a:xfrm>
            <a:off x="596900" y="2155031"/>
            <a:ext cx="8229600" cy="4525963"/>
          </a:xfrm>
        </p:spPr>
        <p:txBody>
          <a:bodyPr>
            <a:normAutofit fontScale="92500" lnSpcReduction="20000"/>
          </a:bodyPr>
          <a:lstStyle/>
          <a:p>
            <a:r>
              <a:rPr lang="en-US" dirty="0" smtClean="0"/>
              <a:t>At one year follow-up children’s </a:t>
            </a:r>
            <a:r>
              <a:rPr lang="en-US" dirty="0"/>
              <a:t>z scores were significantly better compared to children whose parents did not take the parenting </a:t>
            </a:r>
            <a:r>
              <a:rPr lang="en-US" dirty="0" smtClean="0"/>
              <a:t>classes.</a:t>
            </a:r>
          </a:p>
          <a:p>
            <a:r>
              <a:rPr lang="en-US" dirty="0" smtClean="0"/>
              <a:t>Translated </a:t>
            </a:r>
            <a:r>
              <a:rPr lang="en-US" dirty="0"/>
              <a:t>to a </a:t>
            </a:r>
            <a:r>
              <a:rPr lang="en-US" dirty="0" err="1"/>
              <a:t>Promotora</a:t>
            </a:r>
            <a:r>
              <a:rPr lang="en-US" dirty="0"/>
              <a:t> </a:t>
            </a:r>
            <a:r>
              <a:rPr lang="en-US" dirty="0" smtClean="0"/>
              <a:t>Model by one of the research sites with additional funding support from the UCLA Chancellor’s office (project initiated by the community site).</a:t>
            </a:r>
            <a:endParaRPr lang="en-US" dirty="0"/>
          </a:p>
          <a:p>
            <a:endParaRPr lang="en-US" dirty="0" smtClean="0"/>
          </a:p>
          <a:p>
            <a:pPr marL="0" indent="0">
              <a:buNone/>
            </a:pPr>
            <a:endParaRPr lang="en-US" dirty="0" smtClean="0"/>
          </a:p>
          <a:p>
            <a:pPr marL="0" indent="0">
              <a:buNone/>
            </a:pPr>
            <a:endParaRPr lang="en-US" dirty="0"/>
          </a:p>
          <a:p>
            <a:pPr marL="0" indent="0">
              <a:buNone/>
            </a:pPr>
            <a:r>
              <a:rPr lang="en-US" sz="1200" dirty="0" smtClean="0"/>
              <a:t>From: </a:t>
            </a:r>
            <a:r>
              <a:rPr lang="en-US" sz="1200" dirty="0"/>
              <a:t>Slusser WM, Frankel F, Robison K, Fischer H, Cumberland WG, Neumann C. (2012) Pediatric Overweight Prevention through a Parent Training Program for 2-5 year old Latino Children. </a:t>
            </a:r>
            <a:r>
              <a:rPr lang="en-US" sz="1200" i="1" dirty="0"/>
              <a:t>Journal of Pediatric Obesity</a:t>
            </a:r>
            <a:r>
              <a:rPr lang="en-US" sz="1200" dirty="0"/>
              <a:t> 8(1):52-59.</a:t>
            </a:r>
          </a:p>
          <a:p>
            <a:pPr marL="0" indent="0">
              <a:buNone/>
            </a:pPr>
            <a:endParaRPr lang="en-US" dirty="0"/>
          </a:p>
        </p:txBody>
      </p:sp>
    </p:spTree>
    <p:extLst>
      <p:ext uri="{BB962C8B-B14F-4D97-AF65-F5344CB8AC3E}">
        <p14:creationId xmlns:p14="http://schemas.microsoft.com/office/powerpoint/2010/main" xmlns="" val="36347001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Preschool Intervention to prevent pediatric </a:t>
            </a:r>
            <a:r>
              <a:rPr lang="en-US" b="1" dirty="0" smtClean="0"/>
              <a:t>overweight Lessons Learned</a:t>
            </a:r>
            <a:endParaRPr lang="en-US" dirty="0"/>
          </a:p>
        </p:txBody>
      </p:sp>
      <p:sp>
        <p:nvSpPr>
          <p:cNvPr id="3" name="Content Placeholder 2"/>
          <p:cNvSpPr>
            <a:spLocks noGrp="1"/>
          </p:cNvSpPr>
          <p:nvPr>
            <p:ph idx="1"/>
          </p:nvPr>
        </p:nvSpPr>
        <p:spPr>
          <a:xfrm>
            <a:off x="457200" y="1778000"/>
            <a:ext cx="8229600" cy="4525963"/>
          </a:xfrm>
        </p:spPr>
        <p:txBody>
          <a:bodyPr>
            <a:normAutofit fontScale="92500" lnSpcReduction="20000"/>
          </a:bodyPr>
          <a:lstStyle/>
          <a:p>
            <a:pPr lvl="0"/>
            <a:r>
              <a:rPr lang="en-US" sz="2800" dirty="0"/>
              <a:t>Parent Training Classes are making a positive impact on the family and child’s nutrition and physical activity behaviors. </a:t>
            </a:r>
            <a:endParaRPr lang="en-US" sz="2800" dirty="0" smtClean="0"/>
          </a:p>
          <a:p>
            <a:pPr lvl="0"/>
            <a:r>
              <a:rPr lang="en-US" sz="2800" dirty="0" smtClean="0"/>
              <a:t>Interventions </a:t>
            </a:r>
            <a:r>
              <a:rPr lang="en-US" sz="2800" dirty="0"/>
              <a:t>for parents of young children should take place within the community they live and/or gather on a regular basis.</a:t>
            </a:r>
          </a:p>
          <a:p>
            <a:pPr lvl="0"/>
            <a:r>
              <a:rPr lang="en-US" sz="2800" dirty="0"/>
              <a:t>Interventions that combine high priority issues such as parenting with nutrition and physical activity promotion are promising in promoting health and wellness among low-income families.</a:t>
            </a:r>
          </a:p>
          <a:p>
            <a:pPr marL="0" indent="0">
              <a:buNone/>
            </a:pPr>
            <a:endParaRPr lang="en-US" dirty="0"/>
          </a:p>
          <a:p>
            <a:pPr marL="0" indent="0">
              <a:buNone/>
            </a:pPr>
            <a:r>
              <a:rPr lang="en-US" sz="1200" dirty="0" smtClean="0"/>
              <a:t>From: </a:t>
            </a:r>
            <a:r>
              <a:rPr lang="en-US" sz="1200" dirty="0"/>
              <a:t>Slusser WM, Frankel F, Robison K, Fischer H, Cumberland WG, Neumann C. (2012) Pediatric Overweight Prevention through a Parent Training Program for 2-5 year old Latino Children. </a:t>
            </a:r>
            <a:r>
              <a:rPr lang="en-US" sz="1200" i="1" dirty="0"/>
              <a:t>Journal of Pediatric Obesity</a:t>
            </a:r>
            <a:r>
              <a:rPr lang="en-US" sz="1200" dirty="0"/>
              <a:t> 8(1):52-59.</a:t>
            </a:r>
          </a:p>
          <a:p>
            <a:pPr marL="0" indent="0">
              <a:buNone/>
            </a:pPr>
            <a:endParaRPr lang="en-US" dirty="0"/>
          </a:p>
        </p:txBody>
      </p:sp>
    </p:spTree>
    <p:extLst>
      <p:ext uri="{BB962C8B-B14F-4D97-AF65-F5344CB8AC3E}">
        <p14:creationId xmlns:p14="http://schemas.microsoft.com/office/powerpoint/2010/main" xmlns="" val="17505801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Preschool Intervention to prevent pediatric </a:t>
            </a:r>
            <a:r>
              <a:rPr lang="en-US" b="1" dirty="0" smtClean="0"/>
              <a:t>overweight Lessons Learned</a:t>
            </a:r>
            <a:endParaRPr lang="en-US" dirty="0"/>
          </a:p>
        </p:txBody>
      </p:sp>
      <p:sp>
        <p:nvSpPr>
          <p:cNvPr id="3" name="Content Placeholder 2"/>
          <p:cNvSpPr>
            <a:spLocks noGrp="1"/>
          </p:cNvSpPr>
          <p:nvPr>
            <p:ph idx="1"/>
          </p:nvPr>
        </p:nvSpPr>
        <p:spPr>
          <a:xfrm>
            <a:off x="457200" y="1778000"/>
            <a:ext cx="8229600" cy="4525963"/>
          </a:xfrm>
        </p:spPr>
        <p:txBody>
          <a:bodyPr>
            <a:normAutofit/>
          </a:bodyPr>
          <a:lstStyle/>
          <a:p>
            <a:pPr marL="0" lvl="0" indent="0">
              <a:buNone/>
            </a:pPr>
            <a:r>
              <a:rPr lang="en-US" dirty="0" smtClean="0"/>
              <a:t>Working on adapting it to different modes of delivery methods such as </a:t>
            </a:r>
            <a:r>
              <a:rPr lang="en-US" dirty="0" err="1" smtClean="0"/>
              <a:t>tele</a:t>
            </a:r>
            <a:r>
              <a:rPr lang="en-US" dirty="0" smtClean="0"/>
              <a:t>-health and integrating it into </a:t>
            </a:r>
            <a:r>
              <a:rPr lang="en-US" dirty="0" err="1" smtClean="0"/>
              <a:t>Headstart</a:t>
            </a:r>
            <a:r>
              <a:rPr lang="en-US" dirty="0" smtClean="0"/>
              <a:t> programs.</a:t>
            </a:r>
            <a:endParaRPr lang="en-US" dirty="0"/>
          </a:p>
          <a:p>
            <a:pPr marL="0" indent="0">
              <a:buNone/>
            </a:pPr>
            <a:endParaRPr lang="en-US" dirty="0" smtClean="0"/>
          </a:p>
          <a:p>
            <a:pPr marL="0" indent="0">
              <a:buNone/>
            </a:pPr>
            <a:endParaRPr lang="en-US" dirty="0"/>
          </a:p>
          <a:p>
            <a:pPr marL="0" indent="0">
              <a:buNone/>
            </a:pPr>
            <a:r>
              <a:rPr lang="en-US" sz="1200" dirty="0" smtClean="0"/>
              <a:t>From: </a:t>
            </a:r>
            <a:r>
              <a:rPr lang="en-US" sz="1200" dirty="0"/>
              <a:t>Slusser WM, Frankel F, Robison K, Fischer H, Cumberland WG, Neumann C. (2012) Pediatric Overweight Prevention through a Parent Training Program for 2-5 year old Latino Children. </a:t>
            </a:r>
            <a:r>
              <a:rPr lang="en-US" sz="1200" i="1" dirty="0"/>
              <a:t>Journal of Pediatric Obesity</a:t>
            </a:r>
            <a:r>
              <a:rPr lang="en-US" sz="1200" dirty="0"/>
              <a:t> 8(1):52-59.</a:t>
            </a:r>
          </a:p>
          <a:p>
            <a:pPr marL="0" indent="0">
              <a:buNone/>
            </a:pPr>
            <a:endParaRPr lang="en-US" dirty="0"/>
          </a:p>
        </p:txBody>
      </p:sp>
    </p:spTree>
    <p:extLst>
      <p:ext uri="{BB962C8B-B14F-4D97-AF65-F5344CB8AC3E}">
        <p14:creationId xmlns:p14="http://schemas.microsoft.com/office/powerpoint/2010/main" xmlns="" val="23451016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5458" name="Group 2"/>
          <p:cNvGrpSpPr>
            <a:grpSpLocks/>
          </p:cNvGrpSpPr>
          <p:nvPr/>
        </p:nvGrpSpPr>
        <p:grpSpPr bwMode="auto">
          <a:xfrm>
            <a:off x="702074" y="520401"/>
            <a:ext cx="7296294" cy="5974242"/>
            <a:chOff x="144" y="336"/>
            <a:chExt cx="5424" cy="3984"/>
          </a:xfrm>
        </p:grpSpPr>
        <p:sp>
          <p:nvSpPr>
            <p:cNvPr id="275459" name="Oval 3"/>
            <p:cNvSpPr>
              <a:spLocks noChangeArrowheads="1"/>
            </p:cNvSpPr>
            <p:nvPr/>
          </p:nvSpPr>
          <p:spPr bwMode="auto">
            <a:xfrm>
              <a:off x="713" y="609"/>
              <a:ext cx="4296" cy="3270"/>
            </a:xfrm>
            <a:prstGeom prst="ellipse">
              <a:avLst/>
            </a:prstGeom>
            <a:solidFill>
              <a:schemeClr val="accent1"/>
            </a:solidFill>
            <a:ln w="9525">
              <a:solidFill>
                <a:srgbClr val="000000"/>
              </a:solidFill>
              <a:round/>
              <a:headEnd/>
              <a:tailEnd/>
            </a:ln>
          </p:spPr>
          <p:txBody>
            <a:bodyPr/>
            <a:lstStyle/>
            <a:p>
              <a:endParaRPr lang="en-US"/>
            </a:p>
          </p:txBody>
        </p:sp>
        <p:grpSp>
          <p:nvGrpSpPr>
            <p:cNvPr id="275460" name="Group 4"/>
            <p:cNvGrpSpPr>
              <a:grpSpLocks/>
            </p:cNvGrpSpPr>
            <p:nvPr/>
          </p:nvGrpSpPr>
          <p:grpSpPr bwMode="auto">
            <a:xfrm>
              <a:off x="144" y="336"/>
              <a:ext cx="5424" cy="3984"/>
              <a:chOff x="144" y="336"/>
              <a:chExt cx="5424" cy="3984"/>
            </a:xfrm>
          </p:grpSpPr>
          <p:sp>
            <p:nvSpPr>
              <p:cNvPr id="275461" name="Oval 5"/>
              <p:cNvSpPr>
                <a:spLocks noChangeArrowheads="1"/>
              </p:cNvSpPr>
              <p:nvPr/>
            </p:nvSpPr>
            <p:spPr bwMode="auto">
              <a:xfrm>
                <a:off x="1283" y="1086"/>
                <a:ext cx="3194" cy="2385"/>
              </a:xfrm>
              <a:prstGeom prst="ellipse">
                <a:avLst/>
              </a:prstGeom>
              <a:solidFill>
                <a:schemeClr val="folHlink"/>
              </a:solidFill>
              <a:ln w="9525">
                <a:solidFill>
                  <a:srgbClr val="000000"/>
                </a:solidFill>
                <a:round/>
                <a:headEnd/>
                <a:tailEnd/>
              </a:ln>
            </p:spPr>
            <p:txBody>
              <a:bodyPr/>
              <a:lstStyle/>
              <a:p>
                <a:endParaRPr lang="en-US"/>
              </a:p>
            </p:txBody>
          </p:sp>
          <p:sp>
            <p:nvSpPr>
              <p:cNvPr id="275462" name="Text Box 6"/>
              <p:cNvSpPr txBox="1">
                <a:spLocks noChangeArrowheads="1"/>
              </p:cNvSpPr>
              <p:nvPr/>
            </p:nvSpPr>
            <p:spPr bwMode="auto">
              <a:xfrm>
                <a:off x="1920" y="336"/>
                <a:ext cx="1872" cy="204"/>
              </a:xfrm>
              <a:prstGeom prst="rect">
                <a:avLst/>
              </a:prstGeom>
              <a:noFill/>
              <a:ln>
                <a:noFill/>
              </a:ln>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rgbClr val="333333"/>
                    </a:solidFill>
                    <a:miter lim="800000"/>
                    <a:headEnd/>
                    <a:tailEnd/>
                  </a14:hiddenLine>
                </a:ext>
              </a:extLst>
            </p:spPr>
            <p:txBody>
              <a:bodyPr/>
              <a:lstStyle/>
              <a:p>
                <a:pPr algn="ctr"/>
                <a:r>
                  <a:rPr lang="en-US" sz="1600" b="1">
                    <a:effectLst>
                      <a:outerShdw blurRad="38100" dist="38100" dir="2700000" algn="tl">
                        <a:srgbClr val="DDDDDD"/>
                      </a:outerShdw>
                    </a:effectLst>
                  </a:rPr>
                  <a:t>Organizations &amp; Institutions</a:t>
                </a:r>
              </a:p>
            </p:txBody>
          </p:sp>
          <p:sp>
            <p:nvSpPr>
              <p:cNvPr id="275463" name="Text Box 7"/>
              <p:cNvSpPr txBox="1">
                <a:spLocks noChangeArrowheads="1"/>
              </p:cNvSpPr>
              <p:nvPr/>
            </p:nvSpPr>
            <p:spPr bwMode="auto">
              <a:xfrm>
                <a:off x="446" y="881"/>
                <a:ext cx="1369" cy="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Media</a:t>
                </a:r>
                <a:endParaRPr lang="en-US" sz="1800"/>
              </a:p>
            </p:txBody>
          </p:sp>
          <p:sp>
            <p:nvSpPr>
              <p:cNvPr id="275464" name="Text Box 8"/>
              <p:cNvSpPr txBox="1">
                <a:spLocks noChangeArrowheads="1"/>
              </p:cNvSpPr>
              <p:nvPr/>
            </p:nvSpPr>
            <p:spPr bwMode="auto">
              <a:xfrm>
                <a:off x="3907" y="881"/>
                <a:ext cx="1369" cy="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Law</a:t>
                </a:r>
                <a:endParaRPr lang="en-US" sz="1800"/>
              </a:p>
            </p:txBody>
          </p:sp>
          <p:sp>
            <p:nvSpPr>
              <p:cNvPr id="275465" name="Text Box 9"/>
              <p:cNvSpPr txBox="1">
                <a:spLocks noChangeArrowheads="1"/>
              </p:cNvSpPr>
              <p:nvPr/>
            </p:nvSpPr>
            <p:spPr bwMode="auto">
              <a:xfrm>
                <a:off x="4933" y="1971"/>
                <a:ext cx="635" cy="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Popular Culture</a:t>
                </a:r>
                <a:endParaRPr lang="en-US" sz="1800"/>
              </a:p>
            </p:txBody>
          </p:sp>
          <p:sp>
            <p:nvSpPr>
              <p:cNvPr id="275466" name="Text Box 10"/>
              <p:cNvSpPr txBox="1">
                <a:spLocks noChangeArrowheads="1"/>
              </p:cNvSpPr>
              <p:nvPr/>
            </p:nvSpPr>
            <p:spPr bwMode="auto">
              <a:xfrm>
                <a:off x="2448" y="3948"/>
                <a:ext cx="818" cy="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Professional Education</a:t>
                </a:r>
                <a:endParaRPr lang="en-US" sz="1800"/>
              </a:p>
            </p:txBody>
          </p:sp>
          <p:sp>
            <p:nvSpPr>
              <p:cNvPr id="275467" name="Text Box 11"/>
              <p:cNvSpPr txBox="1">
                <a:spLocks noChangeArrowheads="1"/>
              </p:cNvSpPr>
              <p:nvPr/>
            </p:nvSpPr>
            <p:spPr bwMode="auto">
              <a:xfrm>
                <a:off x="4519" y="3264"/>
                <a:ext cx="617" cy="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Public Education</a:t>
                </a:r>
                <a:endParaRPr lang="en-US" sz="1800"/>
              </a:p>
            </p:txBody>
          </p:sp>
          <p:sp>
            <p:nvSpPr>
              <p:cNvPr id="275468" name="Text Box 12"/>
              <p:cNvSpPr txBox="1">
                <a:spLocks noChangeArrowheads="1"/>
              </p:cNvSpPr>
              <p:nvPr/>
            </p:nvSpPr>
            <p:spPr bwMode="auto">
              <a:xfrm>
                <a:off x="144" y="1971"/>
                <a:ext cx="480" cy="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Public Parks</a:t>
                </a:r>
                <a:endParaRPr lang="en-US" sz="1800"/>
              </a:p>
            </p:txBody>
          </p:sp>
          <p:sp>
            <p:nvSpPr>
              <p:cNvPr id="275469" name="Text Box 13"/>
              <p:cNvSpPr txBox="1">
                <a:spLocks noChangeArrowheads="1"/>
              </p:cNvSpPr>
              <p:nvPr/>
            </p:nvSpPr>
            <p:spPr bwMode="auto">
              <a:xfrm>
                <a:off x="1920" y="745"/>
                <a:ext cx="1824" cy="2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333333"/>
                    </a:solidFill>
                    <a:miter lim="800000"/>
                    <a:headEnd/>
                    <a:tailEnd/>
                  </a14:hiddenLine>
                </a:ext>
              </a:extLst>
            </p:spPr>
            <p:txBody>
              <a:bodyPr/>
              <a:lstStyle/>
              <a:p>
                <a:pPr algn="ctr"/>
                <a:r>
                  <a:rPr lang="en-US" sz="1600" b="1">
                    <a:effectLst>
                      <a:outerShdw blurRad="38100" dist="38100" dir="2700000" algn="tl">
                        <a:srgbClr val="DDDDDD"/>
                      </a:outerShdw>
                    </a:effectLst>
                  </a:rPr>
                  <a:t>Community/Neighborhood</a:t>
                </a:r>
              </a:p>
            </p:txBody>
          </p:sp>
          <p:sp>
            <p:nvSpPr>
              <p:cNvPr id="275470" name="Text Box 14"/>
              <p:cNvSpPr txBox="1">
                <a:spLocks noChangeArrowheads="1"/>
              </p:cNvSpPr>
              <p:nvPr/>
            </p:nvSpPr>
            <p:spPr bwMode="auto">
              <a:xfrm>
                <a:off x="3983" y="1154"/>
                <a:ext cx="608" cy="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Home Visitation</a:t>
                </a:r>
                <a:endParaRPr lang="en-US" sz="1800"/>
              </a:p>
            </p:txBody>
          </p:sp>
          <p:sp>
            <p:nvSpPr>
              <p:cNvPr id="275471" name="Text Box 15"/>
              <p:cNvSpPr txBox="1">
                <a:spLocks noChangeArrowheads="1"/>
              </p:cNvSpPr>
              <p:nvPr/>
            </p:nvSpPr>
            <p:spPr bwMode="auto">
              <a:xfrm>
                <a:off x="4553" y="1971"/>
                <a:ext cx="380" cy="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Child Care</a:t>
                </a:r>
                <a:endParaRPr lang="en-US" sz="1800"/>
              </a:p>
            </p:txBody>
          </p:sp>
          <p:sp>
            <p:nvSpPr>
              <p:cNvPr id="275472" name="Text Box 16"/>
              <p:cNvSpPr txBox="1">
                <a:spLocks noChangeArrowheads="1"/>
              </p:cNvSpPr>
              <p:nvPr/>
            </p:nvSpPr>
            <p:spPr bwMode="auto">
              <a:xfrm>
                <a:off x="3602" y="3130"/>
                <a:ext cx="1369"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Employer</a:t>
                </a:r>
                <a:endParaRPr lang="en-US" sz="1800"/>
              </a:p>
            </p:txBody>
          </p:sp>
          <p:sp>
            <p:nvSpPr>
              <p:cNvPr id="275473" name="Text Box 17"/>
              <p:cNvSpPr txBox="1">
                <a:spLocks noChangeArrowheads="1"/>
              </p:cNvSpPr>
              <p:nvPr/>
            </p:nvSpPr>
            <p:spPr bwMode="auto">
              <a:xfrm>
                <a:off x="2158" y="3539"/>
                <a:ext cx="1368"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Lactation Specialists</a:t>
                </a:r>
                <a:endParaRPr lang="en-US" sz="1800"/>
              </a:p>
            </p:txBody>
          </p:sp>
          <p:sp>
            <p:nvSpPr>
              <p:cNvPr id="275474" name="Text Box 18"/>
              <p:cNvSpPr txBox="1">
                <a:spLocks noChangeArrowheads="1"/>
              </p:cNvSpPr>
              <p:nvPr/>
            </p:nvSpPr>
            <p:spPr bwMode="auto">
              <a:xfrm>
                <a:off x="751" y="3130"/>
                <a:ext cx="1368"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Hospitals</a:t>
                </a:r>
                <a:endParaRPr lang="en-US" sz="1800"/>
              </a:p>
            </p:txBody>
          </p:sp>
          <p:sp>
            <p:nvSpPr>
              <p:cNvPr id="275475" name="Text Box 19"/>
              <p:cNvSpPr txBox="1">
                <a:spLocks noChangeArrowheads="1"/>
              </p:cNvSpPr>
              <p:nvPr/>
            </p:nvSpPr>
            <p:spPr bwMode="auto">
              <a:xfrm>
                <a:off x="672" y="1903"/>
                <a:ext cx="641" cy="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Health Care Providers</a:t>
                </a:r>
                <a:endParaRPr lang="en-US" sz="1800"/>
              </a:p>
            </p:txBody>
          </p:sp>
          <p:sp>
            <p:nvSpPr>
              <p:cNvPr id="275476" name="Text Box 20"/>
              <p:cNvSpPr txBox="1">
                <a:spLocks noChangeArrowheads="1"/>
              </p:cNvSpPr>
              <p:nvPr/>
            </p:nvSpPr>
            <p:spPr bwMode="auto">
              <a:xfrm>
                <a:off x="941" y="1086"/>
                <a:ext cx="1369"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Insurers</a:t>
                </a:r>
                <a:endParaRPr lang="en-US" sz="1800"/>
              </a:p>
            </p:txBody>
          </p:sp>
          <p:sp>
            <p:nvSpPr>
              <p:cNvPr id="275477" name="Oval 21"/>
              <p:cNvSpPr>
                <a:spLocks noChangeArrowheads="1"/>
              </p:cNvSpPr>
              <p:nvPr/>
            </p:nvSpPr>
            <p:spPr bwMode="auto">
              <a:xfrm>
                <a:off x="2005" y="1563"/>
                <a:ext cx="1750" cy="1431"/>
              </a:xfrm>
              <a:prstGeom prst="ellipse">
                <a:avLst/>
              </a:prstGeom>
              <a:solidFill>
                <a:schemeClr val="accent2"/>
              </a:solidFill>
              <a:ln w="9525">
                <a:solidFill>
                  <a:srgbClr val="000000"/>
                </a:solidFill>
                <a:round/>
                <a:headEnd/>
                <a:tailEnd/>
              </a:ln>
            </p:spPr>
            <p:txBody>
              <a:bodyPr/>
              <a:lstStyle/>
              <a:p>
                <a:pPr algn="ctr"/>
                <a:endParaRPr lang="en-US" sz="1200" b="1"/>
              </a:p>
              <a:p>
                <a:pPr algn="ctr"/>
                <a:endParaRPr lang="en-US" sz="1200" b="1"/>
              </a:p>
              <a:p>
                <a:pPr algn="ctr"/>
                <a:r>
                  <a:rPr lang="en-US" sz="1200" b="1"/>
                  <a:t/>
                </a:r>
                <a:br>
                  <a:rPr lang="en-US" sz="1200" b="1"/>
                </a:br>
                <a:endParaRPr lang="en-US" sz="1200" b="1"/>
              </a:p>
              <a:p>
                <a:pPr algn="ctr"/>
                <a:r>
                  <a:rPr lang="en-US" sz="1400" b="1">
                    <a:effectLst>
                      <a:outerShdw blurRad="38100" dist="38100" dir="2700000" algn="tl">
                        <a:srgbClr val="FFFFFF"/>
                      </a:outerShdw>
                    </a:effectLst>
                  </a:rPr>
                  <a:t>Parent, Infant, Child</a:t>
                </a:r>
                <a:endParaRPr lang="en-US" sz="1400">
                  <a:effectLst>
                    <a:outerShdw blurRad="38100" dist="38100" dir="2700000" algn="tl">
                      <a:srgbClr val="FFFFFF"/>
                    </a:outerShdw>
                  </a:effectLst>
                </a:endParaRPr>
              </a:p>
            </p:txBody>
          </p:sp>
          <p:sp>
            <p:nvSpPr>
              <p:cNvPr id="275478" name="Text Box 22"/>
              <p:cNvSpPr txBox="1">
                <a:spLocks noChangeArrowheads="1"/>
              </p:cNvSpPr>
              <p:nvPr/>
            </p:nvSpPr>
            <p:spPr bwMode="auto">
              <a:xfrm>
                <a:off x="2256" y="1222"/>
                <a:ext cx="1166" cy="204"/>
              </a:xfrm>
              <a:prstGeom prst="rect">
                <a:avLst/>
              </a:prstGeom>
              <a:noFill/>
              <a:ln>
                <a:noFill/>
              </a:ln>
              <a:extLst>
                <a:ext uri="{909E8E84-426E-40dd-AFC4-6F175D3DCCD1}">
                  <a14:hiddenFill xmlns:a14="http://schemas.microsoft.com/office/drawing/2010/main" xmlns="">
                    <a:solidFill>
                      <a:schemeClr val="folHlink"/>
                    </a:solidFill>
                  </a14:hiddenFill>
                </a:ext>
                <a:ext uri="{91240B29-F687-4f45-9708-019B960494DF}">
                  <a14:hiddenLine xmlns:a14="http://schemas.microsoft.com/office/drawing/2010/main" xmlns="" w="9525">
                    <a:solidFill>
                      <a:srgbClr val="333333"/>
                    </a:solidFill>
                    <a:miter lim="800000"/>
                    <a:headEnd/>
                    <a:tailEnd/>
                  </a14:hiddenLine>
                </a:ext>
              </a:extLst>
            </p:spPr>
            <p:txBody>
              <a:bodyPr/>
              <a:lstStyle/>
              <a:p>
                <a:pPr algn="ctr"/>
                <a:r>
                  <a:rPr lang="en-US" sz="1600" b="1">
                    <a:effectLst>
                      <a:outerShdw blurRad="38100" dist="38100" dir="2700000" algn="tl">
                        <a:srgbClr val="DDDDDD"/>
                      </a:outerShdw>
                    </a:effectLst>
                  </a:rPr>
                  <a:t>Friends/Family</a:t>
                </a:r>
                <a:endParaRPr lang="en-US" sz="1600">
                  <a:effectLst>
                    <a:outerShdw blurRad="38100" dist="38100" dir="2700000" algn="tl">
                      <a:srgbClr val="DDDDDD"/>
                    </a:outerShdw>
                  </a:effectLst>
                </a:endParaRPr>
              </a:p>
            </p:txBody>
          </p:sp>
          <p:sp>
            <p:nvSpPr>
              <p:cNvPr id="275479" name="Text Box 23"/>
              <p:cNvSpPr txBox="1">
                <a:spLocks noChangeArrowheads="1"/>
              </p:cNvSpPr>
              <p:nvPr/>
            </p:nvSpPr>
            <p:spPr bwMode="auto">
              <a:xfrm>
                <a:off x="3260" y="1699"/>
                <a:ext cx="1369"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Fathers</a:t>
                </a:r>
                <a:endParaRPr lang="en-US" sz="1800"/>
              </a:p>
            </p:txBody>
          </p:sp>
          <p:sp>
            <p:nvSpPr>
              <p:cNvPr id="275480" name="Text Box 24"/>
              <p:cNvSpPr txBox="1">
                <a:spLocks noChangeArrowheads="1"/>
              </p:cNvSpPr>
              <p:nvPr/>
            </p:nvSpPr>
            <p:spPr bwMode="auto">
              <a:xfrm>
                <a:off x="3298" y="2585"/>
                <a:ext cx="1369"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Friends</a:t>
                </a:r>
                <a:endParaRPr lang="en-US" sz="1800"/>
              </a:p>
            </p:txBody>
          </p:sp>
          <p:sp>
            <p:nvSpPr>
              <p:cNvPr id="275481" name="Text Box 25"/>
              <p:cNvSpPr txBox="1">
                <a:spLocks noChangeArrowheads="1"/>
              </p:cNvSpPr>
              <p:nvPr/>
            </p:nvSpPr>
            <p:spPr bwMode="auto">
              <a:xfrm>
                <a:off x="2196" y="3130"/>
                <a:ext cx="1368"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Family</a:t>
                </a:r>
                <a:endParaRPr lang="en-US" sz="1800"/>
              </a:p>
            </p:txBody>
          </p:sp>
          <p:sp>
            <p:nvSpPr>
              <p:cNvPr id="275482" name="Text Box 26"/>
              <p:cNvSpPr txBox="1">
                <a:spLocks noChangeArrowheads="1"/>
              </p:cNvSpPr>
              <p:nvPr/>
            </p:nvSpPr>
            <p:spPr bwMode="auto">
              <a:xfrm>
                <a:off x="1055" y="2585"/>
                <a:ext cx="1369"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Neighbors</a:t>
                </a:r>
                <a:endParaRPr lang="en-US" sz="1800"/>
              </a:p>
            </p:txBody>
          </p:sp>
          <p:sp>
            <p:nvSpPr>
              <p:cNvPr id="275483" name="Text Box 27"/>
              <p:cNvSpPr txBox="1">
                <a:spLocks noChangeArrowheads="1"/>
              </p:cNvSpPr>
              <p:nvPr/>
            </p:nvSpPr>
            <p:spPr bwMode="auto">
              <a:xfrm>
                <a:off x="1169" y="1699"/>
                <a:ext cx="1369" cy="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200" b="1"/>
                  <a:t>Coworkers</a:t>
                </a:r>
                <a:endParaRPr lang="en-US" sz="1800"/>
              </a:p>
            </p:txBody>
          </p:sp>
        </p:grpSp>
      </p:grpSp>
      <p:sp>
        <p:nvSpPr>
          <p:cNvPr id="2" name="TextBox 1"/>
          <p:cNvSpPr txBox="1"/>
          <p:nvPr/>
        </p:nvSpPr>
        <p:spPr>
          <a:xfrm>
            <a:off x="2226182" y="0"/>
            <a:ext cx="4810331" cy="584776"/>
          </a:xfrm>
          <a:prstGeom prst="rect">
            <a:avLst/>
          </a:prstGeom>
          <a:noFill/>
        </p:spPr>
        <p:txBody>
          <a:bodyPr wrap="none" rtlCol="0">
            <a:spAutoFit/>
          </a:bodyPr>
          <a:lstStyle/>
          <a:p>
            <a:r>
              <a:rPr lang="en-US" sz="3200" b="1" dirty="0" smtClean="0"/>
              <a:t>Who are the Stakeholders?</a:t>
            </a:r>
            <a:endParaRPr lang="en-US" sz="3200" b="1" dirty="0"/>
          </a:p>
        </p:txBody>
      </p:sp>
    </p:spTree>
    <p:extLst>
      <p:ext uri="{BB962C8B-B14F-4D97-AF65-F5344CB8AC3E}">
        <p14:creationId xmlns:p14="http://schemas.microsoft.com/office/powerpoint/2010/main" xmlns="" val="24853835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Preschool Intervention to prevent pediatric </a:t>
            </a:r>
            <a:r>
              <a:rPr lang="en-US" b="1" dirty="0" smtClean="0"/>
              <a:t>overweight Lessons </a:t>
            </a:r>
            <a:r>
              <a:rPr lang="en-US" b="1" dirty="0"/>
              <a:t>Learned</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Engaging low</a:t>
            </a:r>
            <a:r>
              <a:rPr lang="en-US" dirty="0"/>
              <a:t>-income minority parents with young children in preventive parenting interventions is challenging because of competing time commitments and priorities, unstable schedules, and lack of </a:t>
            </a:r>
            <a:r>
              <a:rPr lang="en-US" dirty="0" smtClean="0"/>
              <a:t>transportation.</a:t>
            </a:r>
          </a:p>
          <a:p>
            <a:endParaRPr lang="en-US" dirty="0"/>
          </a:p>
          <a:p>
            <a:pPr marL="0" lvl="0" indent="0">
              <a:buNone/>
            </a:pPr>
            <a:r>
              <a:rPr lang="en-US" sz="1600" dirty="0" smtClean="0"/>
              <a:t>From: Winslow </a:t>
            </a:r>
            <a:r>
              <a:rPr lang="en-US" sz="1600" dirty="0"/>
              <a:t>EB, Bonds D, </a:t>
            </a:r>
            <a:r>
              <a:rPr lang="en-US" sz="1600" dirty="0" err="1"/>
              <a:t>Wolchik</a:t>
            </a:r>
            <a:r>
              <a:rPr lang="en-US" sz="1600" dirty="0"/>
              <a:t> S, Sandler I, Braver S. Predictors of Enrollment and Retention in a Preventive Parenting Intervention for Divorced Families. </a:t>
            </a:r>
            <a:r>
              <a:rPr lang="en-US" sz="1600" i="1" dirty="0"/>
              <a:t>J Primary Prevent</a:t>
            </a:r>
            <a:r>
              <a:rPr lang="en-US" sz="1600" dirty="0"/>
              <a:t> 2009; 30:151–172.</a:t>
            </a:r>
          </a:p>
          <a:p>
            <a:pPr marL="0" indent="0">
              <a:buNone/>
            </a:pPr>
            <a:r>
              <a:rPr lang="en-US" dirty="0" smtClean="0"/>
              <a:t> </a:t>
            </a:r>
            <a:endParaRPr lang="en-US" dirty="0"/>
          </a:p>
        </p:txBody>
      </p:sp>
    </p:spTree>
    <p:extLst>
      <p:ext uri="{BB962C8B-B14F-4D97-AF65-F5344CB8AC3E}">
        <p14:creationId xmlns:p14="http://schemas.microsoft.com/office/powerpoint/2010/main" xmlns="" val="26236697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609600" y="1066800"/>
            <a:ext cx="7772400" cy="990600"/>
          </a:xfrm>
        </p:spPr>
        <p:txBody>
          <a:bodyPr>
            <a:normAutofit fontScale="90000"/>
          </a:bodyPr>
          <a:lstStyle/>
          <a:p>
            <a:r>
              <a:rPr lang="en-US" sz="4200" b="1" dirty="0" smtClean="0"/>
              <a:t/>
            </a:r>
            <a:br>
              <a:rPr lang="en-US" sz="4200" b="1" dirty="0" smtClean="0"/>
            </a:br>
            <a:r>
              <a:rPr lang="en-US" sz="3600" b="1" dirty="0" smtClean="0"/>
              <a:t>Asset Mapping             Asset Mobilization Research</a:t>
            </a:r>
            <a:r>
              <a:rPr lang="en-US" sz="4200" b="1" dirty="0"/>
              <a:t/>
            </a:r>
            <a:br>
              <a:rPr lang="en-US" sz="4200" b="1" dirty="0"/>
            </a:br>
            <a:r>
              <a:rPr lang="en-US" sz="4200" b="1" dirty="0"/>
              <a:t> </a:t>
            </a:r>
            <a:br>
              <a:rPr lang="en-US" sz="4200" b="1" dirty="0"/>
            </a:br>
            <a:r>
              <a:rPr lang="en-US" sz="4200" b="1" dirty="0"/>
              <a:t>Policy</a:t>
            </a:r>
            <a:r>
              <a:rPr lang="en-US" dirty="0"/>
              <a:t/>
            </a:r>
            <a:br>
              <a:rPr lang="en-US" dirty="0"/>
            </a:br>
            <a:endParaRPr lang="en-US" dirty="0"/>
          </a:p>
        </p:txBody>
      </p:sp>
      <p:sp>
        <p:nvSpPr>
          <p:cNvPr id="115715" name="Rectangle 3"/>
          <p:cNvSpPr>
            <a:spLocks noGrp="1" noChangeArrowheads="1"/>
          </p:cNvSpPr>
          <p:nvPr>
            <p:ph type="body" idx="1"/>
          </p:nvPr>
        </p:nvSpPr>
        <p:spPr>
          <a:xfrm>
            <a:off x="685800" y="2362200"/>
            <a:ext cx="7772400" cy="3429000"/>
          </a:xfrm>
        </p:spPr>
        <p:txBody>
          <a:bodyPr>
            <a:normAutofit/>
          </a:bodyPr>
          <a:lstStyle/>
          <a:p>
            <a:pPr>
              <a:buFontTx/>
              <a:buNone/>
            </a:pPr>
            <a:endParaRPr lang="en-US" dirty="0"/>
          </a:p>
        </p:txBody>
      </p:sp>
      <p:sp>
        <p:nvSpPr>
          <p:cNvPr id="115716" name="AutoShape 4"/>
          <p:cNvSpPr>
            <a:spLocks noChangeArrowheads="1"/>
          </p:cNvSpPr>
          <p:nvPr/>
        </p:nvSpPr>
        <p:spPr bwMode="auto">
          <a:xfrm>
            <a:off x="4267200" y="1574800"/>
            <a:ext cx="304800" cy="609600"/>
          </a:xfrm>
          <a:prstGeom prst="downArrow">
            <a:avLst>
              <a:gd name="adj1" fmla="val 50000"/>
              <a:gd name="adj2" fmla="val 50000"/>
            </a:avLst>
          </a:prstGeom>
          <a:solidFill>
            <a:schemeClr val="tx2"/>
          </a:solidFill>
          <a:ln w="9525">
            <a:solidFill>
              <a:schemeClr val="tx1"/>
            </a:solidFill>
            <a:miter lim="800000"/>
            <a:headEnd/>
            <a:tailEnd/>
          </a:ln>
        </p:spPr>
        <p:txBody>
          <a:bodyPr wrap="none" anchor="ctr"/>
          <a:lstStyle/>
          <a:p>
            <a:endParaRPr lang="en-US"/>
          </a:p>
        </p:txBody>
      </p:sp>
      <p:sp>
        <p:nvSpPr>
          <p:cNvPr id="5" name="AutoShape 6"/>
          <p:cNvSpPr>
            <a:spLocks noChangeArrowheads="1"/>
          </p:cNvSpPr>
          <p:nvPr/>
        </p:nvSpPr>
        <p:spPr bwMode="auto">
          <a:xfrm>
            <a:off x="3716698" y="534410"/>
            <a:ext cx="976313" cy="381000"/>
          </a:xfrm>
          <a:prstGeom prst="rightArrow">
            <a:avLst>
              <a:gd name="adj1" fmla="val 50000"/>
              <a:gd name="adj2" fmla="val 64063"/>
            </a:avLst>
          </a:prstGeom>
          <a:solidFill>
            <a:schemeClr val="tx2"/>
          </a:solidFill>
          <a:ln w="9525">
            <a:solidFill>
              <a:schemeClr val="tx1"/>
            </a:solidFill>
            <a:miter lim="800000"/>
            <a:headEnd/>
            <a:tailEnd/>
          </a:ln>
        </p:spPr>
        <p:txBody>
          <a:bodyPr wrap="none" anchor="ctr"/>
          <a:lstStyle/>
          <a:p>
            <a:endParaRPr lang="en-US"/>
          </a:p>
        </p:txBody>
      </p:sp>
      <p:sp>
        <p:nvSpPr>
          <p:cNvPr id="6" name="AutoShape 6"/>
          <p:cNvSpPr>
            <a:spLocks noChangeArrowheads="1"/>
          </p:cNvSpPr>
          <p:nvPr/>
        </p:nvSpPr>
        <p:spPr bwMode="auto">
          <a:xfrm>
            <a:off x="2574130" y="1066800"/>
            <a:ext cx="976313" cy="381000"/>
          </a:xfrm>
          <a:prstGeom prst="rightArrow">
            <a:avLst>
              <a:gd name="adj1" fmla="val 50000"/>
              <a:gd name="adj2" fmla="val 64063"/>
            </a:avLst>
          </a:prstGeom>
          <a:solidFill>
            <a:schemeClr val="tx2"/>
          </a:solidFill>
          <a:ln w="9525">
            <a:solidFill>
              <a:schemeClr val="tx1"/>
            </a:solidFill>
            <a:miter lim="800000"/>
            <a:headEnd/>
            <a:tailEnd/>
          </a:ln>
        </p:spPr>
        <p:txBody>
          <a:bodyPr wrap="none" anchor="ctr"/>
          <a:lstStyle/>
          <a:p>
            <a:endParaRPr lang="en-US"/>
          </a:p>
        </p:txBody>
      </p:sp>
      <p:pic>
        <p:nvPicPr>
          <p:cNvPr id="7" name="Picture 2" descr="P1000226"/>
          <p:cNvPicPr>
            <a:picLocks noChangeAspect="1" noChangeArrowheads="1"/>
          </p:cNvPicPr>
          <p:nvPr/>
        </p:nvPicPr>
        <p:blipFill>
          <a:blip r:embed="rId3">
            <a:extLst>
              <a:ext uri="{28A0092B-C50C-407E-A947-70E740481C1C}">
                <a14:useLocalDpi xmlns:a14="http://schemas.microsoft.com/office/drawing/2010/main" xmlns="" val="0"/>
              </a:ext>
            </a:extLst>
          </a:blip>
          <a:srcRect l="20723" t="3947" r="1973"/>
          <a:stretch>
            <a:fillRect/>
          </a:stretch>
        </p:blipFill>
        <p:spPr bwMode="auto">
          <a:xfrm>
            <a:off x="2810915" y="2679700"/>
            <a:ext cx="3475585" cy="32384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948487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609600" y="1066800"/>
            <a:ext cx="7772400" cy="990600"/>
          </a:xfrm>
        </p:spPr>
        <p:txBody>
          <a:bodyPr>
            <a:normAutofit fontScale="90000"/>
          </a:bodyPr>
          <a:lstStyle/>
          <a:p>
            <a:r>
              <a:rPr lang="en-US" sz="4200" b="1" dirty="0" smtClean="0"/>
              <a:t/>
            </a:r>
            <a:br>
              <a:rPr lang="en-US" sz="4200" b="1" dirty="0" smtClean="0"/>
            </a:br>
            <a:r>
              <a:rPr lang="en-US" sz="3600" b="1" dirty="0" smtClean="0"/>
              <a:t>Asset Mapping             Asset Mobilization Research</a:t>
            </a:r>
            <a:r>
              <a:rPr lang="en-US" sz="4200" b="1" dirty="0"/>
              <a:t/>
            </a:r>
            <a:br>
              <a:rPr lang="en-US" sz="4200" b="1" dirty="0"/>
            </a:br>
            <a:r>
              <a:rPr lang="en-US" sz="4200" b="1" dirty="0"/>
              <a:t> </a:t>
            </a:r>
            <a:br>
              <a:rPr lang="en-US" sz="4200" b="1" dirty="0"/>
            </a:br>
            <a:r>
              <a:rPr lang="en-US" sz="4200" b="1" dirty="0"/>
              <a:t>Policy</a:t>
            </a:r>
            <a:r>
              <a:rPr lang="en-US" dirty="0"/>
              <a:t/>
            </a:r>
            <a:br>
              <a:rPr lang="en-US" dirty="0"/>
            </a:br>
            <a:endParaRPr lang="en-US" dirty="0"/>
          </a:p>
        </p:txBody>
      </p:sp>
      <p:sp>
        <p:nvSpPr>
          <p:cNvPr id="115715" name="Rectangle 3"/>
          <p:cNvSpPr>
            <a:spLocks noGrp="1" noChangeArrowheads="1"/>
          </p:cNvSpPr>
          <p:nvPr>
            <p:ph type="body" idx="1"/>
          </p:nvPr>
        </p:nvSpPr>
        <p:spPr>
          <a:xfrm>
            <a:off x="685800" y="2362200"/>
            <a:ext cx="7772400" cy="3429000"/>
          </a:xfrm>
        </p:spPr>
        <p:txBody>
          <a:bodyPr>
            <a:normAutofit fontScale="85000" lnSpcReduction="20000"/>
          </a:bodyPr>
          <a:lstStyle/>
          <a:p>
            <a:pPr>
              <a:buFontTx/>
              <a:buNone/>
            </a:pPr>
            <a:endParaRPr lang="en-US" dirty="0"/>
          </a:p>
          <a:p>
            <a:r>
              <a:rPr lang="en-US" smtClean="0"/>
              <a:t>IOM </a:t>
            </a:r>
            <a:r>
              <a:rPr lang="en-US" dirty="0" smtClean="0"/>
              <a:t>Report: </a:t>
            </a:r>
            <a:r>
              <a:rPr lang="en-US" b="1" dirty="0"/>
              <a:t>School Meals: Building Blocks for Healthy </a:t>
            </a:r>
            <a:r>
              <a:rPr lang="en-US" b="1" dirty="0" smtClean="0"/>
              <a:t>Children, </a:t>
            </a:r>
            <a:r>
              <a:rPr lang="en-US" dirty="0" smtClean="0"/>
              <a:t>2010.</a:t>
            </a:r>
          </a:p>
          <a:p>
            <a:r>
              <a:rPr lang="en-US" dirty="0"/>
              <a:t>T</a:t>
            </a:r>
            <a:r>
              <a:rPr lang="en-US" dirty="0" smtClean="0"/>
              <a:t>wo Federal bills </a:t>
            </a:r>
            <a:r>
              <a:rPr lang="en-US" dirty="0"/>
              <a:t>introduced by Congressman Sam Farr in 2009 (H.R. 4333, Children’s Fruit and Vegetable Act) and Senator Barbara Boxer in 2010 (S. 3144)</a:t>
            </a:r>
            <a:r>
              <a:rPr lang="en-US" dirty="0" smtClean="0">
                <a:effectLst/>
              </a:rPr>
              <a:t> </a:t>
            </a:r>
            <a:endParaRPr lang="en-US" dirty="0" smtClean="0"/>
          </a:p>
          <a:p>
            <a:r>
              <a:rPr lang="en-US" dirty="0" smtClean="0"/>
              <a:t>Let’s </a:t>
            </a:r>
            <a:r>
              <a:rPr lang="en-US" dirty="0"/>
              <a:t>Move Salad Bars to </a:t>
            </a:r>
            <a:r>
              <a:rPr lang="en-US" dirty="0" smtClean="0"/>
              <a:t>Schools, 2010</a:t>
            </a:r>
          </a:p>
          <a:p>
            <a:r>
              <a:rPr lang="en-US" dirty="0" smtClean="0"/>
              <a:t>LAUSD </a:t>
            </a:r>
            <a:r>
              <a:rPr lang="en-US" dirty="0"/>
              <a:t>Obesity </a:t>
            </a:r>
            <a:r>
              <a:rPr lang="en-US" dirty="0" smtClean="0"/>
              <a:t>Prevention Motion 2003 </a:t>
            </a:r>
            <a:endParaRPr lang="en-US" dirty="0"/>
          </a:p>
        </p:txBody>
      </p:sp>
      <p:sp>
        <p:nvSpPr>
          <p:cNvPr id="115716" name="AutoShape 4"/>
          <p:cNvSpPr>
            <a:spLocks noChangeArrowheads="1"/>
          </p:cNvSpPr>
          <p:nvPr/>
        </p:nvSpPr>
        <p:spPr bwMode="auto">
          <a:xfrm>
            <a:off x="4267200" y="1574800"/>
            <a:ext cx="304800" cy="609600"/>
          </a:xfrm>
          <a:prstGeom prst="downArrow">
            <a:avLst>
              <a:gd name="adj1" fmla="val 50000"/>
              <a:gd name="adj2" fmla="val 50000"/>
            </a:avLst>
          </a:prstGeom>
          <a:solidFill>
            <a:schemeClr val="tx2"/>
          </a:solidFill>
          <a:ln w="9525">
            <a:solidFill>
              <a:schemeClr val="tx1"/>
            </a:solidFill>
            <a:miter lim="800000"/>
            <a:headEnd/>
            <a:tailEnd/>
          </a:ln>
        </p:spPr>
        <p:txBody>
          <a:bodyPr wrap="none" anchor="ctr"/>
          <a:lstStyle/>
          <a:p>
            <a:endParaRPr lang="en-US"/>
          </a:p>
        </p:txBody>
      </p:sp>
      <p:sp>
        <p:nvSpPr>
          <p:cNvPr id="5" name="AutoShape 6"/>
          <p:cNvSpPr>
            <a:spLocks noChangeArrowheads="1"/>
          </p:cNvSpPr>
          <p:nvPr/>
        </p:nvSpPr>
        <p:spPr bwMode="auto">
          <a:xfrm>
            <a:off x="3716698" y="534410"/>
            <a:ext cx="976313" cy="381000"/>
          </a:xfrm>
          <a:prstGeom prst="rightArrow">
            <a:avLst>
              <a:gd name="adj1" fmla="val 50000"/>
              <a:gd name="adj2" fmla="val 64063"/>
            </a:avLst>
          </a:prstGeom>
          <a:solidFill>
            <a:schemeClr val="tx2"/>
          </a:solidFill>
          <a:ln w="9525">
            <a:solidFill>
              <a:schemeClr val="tx1"/>
            </a:solidFill>
            <a:miter lim="800000"/>
            <a:headEnd/>
            <a:tailEnd/>
          </a:ln>
        </p:spPr>
        <p:txBody>
          <a:bodyPr wrap="none" anchor="ctr"/>
          <a:lstStyle/>
          <a:p>
            <a:endParaRPr lang="en-US"/>
          </a:p>
        </p:txBody>
      </p:sp>
      <p:sp>
        <p:nvSpPr>
          <p:cNvPr id="6" name="AutoShape 6"/>
          <p:cNvSpPr>
            <a:spLocks noChangeArrowheads="1"/>
          </p:cNvSpPr>
          <p:nvPr/>
        </p:nvSpPr>
        <p:spPr bwMode="auto">
          <a:xfrm>
            <a:off x="2574130" y="1066800"/>
            <a:ext cx="976313" cy="381000"/>
          </a:xfrm>
          <a:prstGeom prst="rightArrow">
            <a:avLst>
              <a:gd name="adj1" fmla="val 50000"/>
              <a:gd name="adj2" fmla="val 64063"/>
            </a:avLst>
          </a:prstGeom>
          <a:solidFill>
            <a:schemeClr val="tx2"/>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xmlns="" val="40179088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Rectangle 3"/>
          <p:cNvSpPr>
            <a:spLocks noChangeArrowheads="1"/>
          </p:cNvSpPr>
          <p:nvPr/>
        </p:nvSpPr>
        <p:spPr bwMode="auto">
          <a:xfrm>
            <a:off x="1273762" y="739000"/>
            <a:ext cx="1672052" cy="5847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3200" dirty="0" smtClean="0"/>
              <a:t>Listening</a:t>
            </a:r>
            <a:endParaRPr lang="en-US" sz="3200" dirty="0"/>
          </a:p>
        </p:txBody>
      </p:sp>
      <p:sp>
        <p:nvSpPr>
          <p:cNvPr id="157701" name="Rectangle 5"/>
          <p:cNvSpPr>
            <a:spLocks noChangeArrowheads="1"/>
          </p:cNvSpPr>
          <p:nvPr/>
        </p:nvSpPr>
        <p:spPr bwMode="auto">
          <a:xfrm>
            <a:off x="6819900" y="3414713"/>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pic>
        <p:nvPicPr>
          <p:cNvPr id="157702" name="Picture 6" descr="P1040212"/>
          <p:cNvPicPr>
            <a:picLocks noChangeAspect="1" noChangeArrowheads="1"/>
          </p:cNvPicPr>
          <p:nvPr/>
        </p:nvPicPr>
        <p:blipFill>
          <a:blip r:embed="rId3">
            <a:extLst>
              <a:ext uri="{28A0092B-C50C-407E-A947-70E740481C1C}">
                <a14:useLocalDpi xmlns:a14="http://schemas.microsoft.com/office/drawing/2010/main" xmlns="" val="0"/>
              </a:ext>
            </a:extLst>
          </a:blip>
          <a:srcRect l="31300" t="4839" r="27672" b="17741"/>
          <a:stretch>
            <a:fillRect/>
          </a:stretch>
        </p:blipFill>
        <p:spPr bwMode="auto">
          <a:xfrm>
            <a:off x="4825797" y="1402779"/>
            <a:ext cx="2290644" cy="2431683"/>
          </a:xfrm>
          <a:prstGeom prst="rect">
            <a:avLst/>
          </a:prstGeom>
          <a:noFill/>
          <a:extLst>
            <a:ext uri="{909E8E84-426E-40dd-AFC4-6F175D3DCCD1}">
              <a14:hiddenFill xmlns:a14="http://schemas.microsoft.com/office/drawing/2010/main" xmlns="">
                <a:solidFill>
                  <a:srgbClr val="FFFFFF"/>
                </a:solidFill>
              </a14:hiddenFill>
            </a:ext>
          </a:extLst>
        </p:spPr>
      </p:pic>
      <p:sp>
        <p:nvSpPr>
          <p:cNvPr id="157703" name="Rectangle 7"/>
          <p:cNvSpPr>
            <a:spLocks noChangeArrowheads="1"/>
          </p:cNvSpPr>
          <p:nvPr/>
        </p:nvSpPr>
        <p:spPr bwMode="auto">
          <a:xfrm>
            <a:off x="2109788" y="5233988"/>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sp>
        <p:nvSpPr>
          <p:cNvPr id="3" name="TextBox 2"/>
          <p:cNvSpPr txBox="1"/>
          <p:nvPr/>
        </p:nvSpPr>
        <p:spPr>
          <a:xfrm>
            <a:off x="4825797" y="734799"/>
            <a:ext cx="2039505" cy="584776"/>
          </a:xfrm>
          <a:prstGeom prst="rect">
            <a:avLst/>
          </a:prstGeom>
          <a:noFill/>
        </p:spPr>
        <p:txBody>
          <a:bodyPr wrap="square" rtlCol="0">
            <a:spAutoFit/>
          </a:bodyPr>
          <a:lstStyle/>
          <a:p>
            <a:r>
              <a:rPr lang="en-US" sz="3200" dirty="0" smtClean="0"/>
              <a:t>Observing</a:t>
            </a:r>
            <a:endParaRPr lang="en-US" sz="3200" dirty="0"/>
          </a:p>
        </p:txBody>
      </p:sp>
      <p:sp>
        <p:nvSpPr>
          <p:cNvPr id="14" name="AutoShape 6"/>
          <p:cNvSpPr>
            <a:spLocks noChangeArrowheads="1"/>
          </p:cNvSpPr>
          <p:nvPr/>
        </p:nvSpPr>
        <p:spPr bwMode="auto">
          <a:xfrm>
            <a:off x="827742" y="3776015"/>
            <a:ext cx="1583609" cy="299529"/>
          </a:xfrm>
          <a:prstGeom prst="rightArrow">
            <a:avLst>
              <a:gd name="adj1" fmla="val 50000"/>
              <a:gd name="adj2" fmla="val 64063"/>
            </a:avLst>
          </a:prstGeom>
          <a:solidFill>
            <a:schemeClr val="tx2"/>
          </a:solidFill>
          <a:ln w="9525">
            <a:solidFill>
              <a:schemeClr val="tx1"/>
            </a:solidFill>
            <a:miter lim="800000"/>
            <a:headEnd/>
            <a:tailEnd/>
          </a:ln>
        </p:spPr>
        <p:txBody>
          <a:bodyPr wrap="none" anchor="ctr"/>
          <a:lstStyle/>
          <a:p>
            <a:endParaRPr lang="en-US"/>
          </a:p>
        </p:txBody>
      </p:sp>
      <p:pic>
        <p:nvPicPr>
          <p:cNvPr id="18" name="Picture 7" descr="hp_scanDS_691916531811"/>
          <p:cNvPicPr>
            <a:picLocks noChangeAspect="1" noChangeArrowheads="1"/>
          </p:cNvPicPr>
          <p:nvPr/>
        </p:nvPicPr>
        <p:blipFill>
          <a:blip r:embed="rId4">
            <a:extLst>
              <a:ext uri="{28A0092B-C50C-407E-A947-70E740481C1C}">
                <a14:useLocalDpi xmlns:a14="http://schemas.microsoft.com/office/drawing/2010/main" xmlns="" val="0"/>
              </a:ext>
            </a:extLst>
          </a:blip>
          <a:srcRect t="21582"/>
          <a:stretch>
            <a:fillRect/>
          </a:stretch>
        </p:blipFill>
        <p:spPr bwMode="auto">
          <a:xfrm>
            <a:off x="287174" y="1402779"/>
            <a:ext cx="3226955" cy="215731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2411351" y="3560096"/>
            <a:ext cx="1843974" cy="861774"/>
          </a:xfrm>
          <a:prstGeom prst="rect">
            <a:avLst/>
          </a:prstGeom>
          <a:noFill/>
        </p:spPr>
        <p:txBody>
          <a:bodyPr wrap="none" rtlCol="0">
            <a:spAutoFit/>
          </a:bodyPr>
          <a:lstStyle/>
          <a:p>
            <a:r>
              <a:rPr lang="en-US" sz="3200" dirty="0" smtClean="0"/>
              <a:t>Reflecting</a:t>
            </a:r>
          </a:p>
          <a:p>
            <a:endParaRPr lang="en-US" dirty="0"/>
          </a:p>
        </p:txBody>
      </p:sp>
      <p:sp>
        <p:nvSpPr>
          <p:cNvPr id="22" name="AutoShape 6"/>
          <p:cNvSpPr>
            <a:spLocks noChangeArrowheads="1"/>
          </p:cNvSpPr>
          <p:nvPr/>
        </p:nvSpPr>
        <p:spPr bwMode="auto">
          <a:xfrm>
            <a:off x="3196786" y="901464"/>
            <a:ext cx="1583609" cy="299529"/>
          </a:xfrm>
          <a:prstGeom prst="rightArrow">
            <a:avLst>
              <a:gd name="adj1" fmla="val 50000"/>
              <a:gd name="adj2" fmla="val 64063"/>
            </a:avLst>
          </a:prstGeom>
          <a:solidFill>
            <a:schemeClr val="tx2"/>
          </a:solidFill>
          <a:ln w="9525">
            <a:solidFill>
              <a:schemeClr val="tx1"/>
            </a:solidFill>
            <a:miter lim="800000"/>
            <a:headEnd/>
            <a:tailEnd/>
          </a:ln>
        </p:spPr>
        <p:txBody>
          <a:bodyPr wrap="none" anchor="ctr"/>
          <a:lstStyle/>
          <a:p>
            <a:endParaRPr lang="en-US"/>
          </a:p>
        </p:txBody>
      </p:sp>
      <p:pic>
        <p:nvPicPr>
          <p:cNvPr id="24" name="Picture 2" descr="hp_scanDS_69191182637"/>
          <p:cNvPicPr>
            <a:picLocks noChangeAspect="1" noChangeArrowheads="1"/>
          </p:cNvPicPr>
          <p:nvPr/>
        </p:nvPicPr>
        <p:blipFill>
          <a:blip r:embed="rId5">
            <a:extLst>
              <a:ext uri="{28A0092B-C50C-407E-A947-70E740481C1C}">
                <a14:useLocalDpi xmlns:a14="http://schemas.microsoft.com/office/drawing/2010/main" xmlns="" val="0"/>
              </a:ext>
            </a:extLst>
          </a:blip>
          <a:srcRect l="18416" t="7353" r="8371" b="24510"/>
          <a:stretch>
            <a:fillRect/>
          </a:stretch>
        </p:blipFill>
        <p:spPr bwMode="auto">
          <a:xfrm>
            <a:off x="1381522" y="4225309"/>
            <a:ext cx="3190722" cy="202838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1828800" y="92669"/>
            <a:ext cx="5744841" cy="923330"/>
          </a:xfrm>
          <a:prstGeom prst="rect">
            <a:avLst/>
          </a:prstGeom>
          <a:noFill/>
        </p:spPr>
        <p:txBody>
          <a:bodyPr wrap="square" rtlCol="0">
            <a:spAutoFit/>
          </a:bodyPr>
          <a:lstStyle/>
          <a:p>
            <a:r>
              <a:rPr lang="en-US" sz="3600" b="1" dirty="0" smtClean="0"/>
              <a:t>Personal Lessons Learned</a:t>
            </a:r>
            <a:r>
              <a:rPr lang="en-US" sz="3600" dirty="0" smtClean="0"/>
              <a:t> </a:t>
            </a:r>
          </a:p>
          <a:p>
            <a:endParaRPr lang="en-US" dirty="0"/>
          </a:p>
        </p:txBody>
      </p:sp>
    </p:spTree>
    <p:extLst>
      <p:ext uri="{BB962C8B-B14F-4D97-AF65-F5344CB8AC3E}">
        <p14:creationId xmlns:p14="http://schemas.microsoft.com/office/powerpoint/2010/main" xmlns="" val="22877518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ctrTitle"/>
          </p:nvPr>
        </p:nvSpPr>
        <p:spPr>
          <a:xfrm>
            <a:off x="685800" y="457200"/>
            <a:ext cx="7772400" cy="1933575"/>
          </a:xfrm>
        </p:spPr>
        <p:txBody>
          <a:bodyPr/>
          <a:lstStyle/>
          <a:p>
            <a:r>
              <a:rPr lang="en-US" sz="3400" b="1" dirty="0" smtClean="0"/>
              <a:t>Taking Action Steps! </a:t>
            </a:r>
            <a:r>
              <a:rPr lang="en-US" sz="3400" dirty="0"/>
              <a:t/>
            </a:r>
            <a:br>
              <a:rPr lang="en-US" sz="3400" dirty="0"/>
            </a:br>
            <a:endParaRPr lang="en-US" sz="4000" dirty="0"/>
          </a:p>
        </p:txBody>
      </p:sp>
      <p:pic>
        <p:nvPicPr>
          <p:cNvPr id="267267" name="Picture 3" descr="BoyPedometer1-72-dpi"/>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71600" y="1676400"/>
            <a:ext cx="6456363" cy="43037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219383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your Successes and Challenges in Engagement?</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 </a:t>
            </a:r>
            <a:endParaRPr lang="en-US" dirty="0"/>
          </a:p>
        </p:txBody>
      </p:sp>
    </p:spTree>
    <p:extLst>
      <p:ext uri="{BB962C8B-B14F-4D97-AF65-F5344CB8AC3E}">
        <p14:creationId xmlns:p14="http://schemas.microsoft.com/office/powerpoint/2010/main" xmlns="" val="7206643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Content Placeholder 2"/>
          <p:cNvSpPr>
            <a:spLocks noGrp="1"/>
          </p:cNvSpPr>
          <p:nvPr>
            <p:ph idx="1"/>
          </p:nvPr>
        </p:nvSpPr>
        <p:spPr>
          <a:xfrm>
            <a:off x="0" y="1600200"/>
            <a:ext cx="8953500" cy="4525963"/>
          </a:xfrm>
        </p:spPr>
        <p:txBody>
          <a:bodyPr/>
          <a:lstStyle/>
          <a:p>
            <a:pPr marL="0" indent="0">
              <a:buNone/>
            </a:pPr>
            <a:endParaRPr lang="en-US" i="1" dirty="0" smtClean="0"/>
          </a:p>
          <a:p>
            <a:pPr marL="0" indent="0" algn="ctr">
              <a:buNone/>
            </a:pPr>
            <a:r>
              <a:rPr lang="en-US" i="1" dirty="0" smtClean="0"/>
              <a:t>With </a:t>
            </a:r>
            <a:r>
              <a:rPr lang="en-US" i="1" dirty="0"/>
              <a:t>realization of one’s own potential and self confidence in one’s </a:t>
            </a:r>
            <a:r>
              <a:rPr lang="en-US" i="1" dirty="0" smtClean="0"/>
              <a:t>ability</a:t>
            </a:r>
            <a:r>
              <a:rPr lang="en-US" i="1" dirty="0"/>
              <a:t>, one can build a better world.</a:t>
            </a:r>
            <a:br>
              <a:rPr lang="en-US" i="1" dirty="0"/>
            </a:br>
            <a:r>
              <a:rPr lang="en-US" i="1" dirty="0"/>
              <a:t/>
            </a:r>
            <a:br>
              <a:rPr lang="en-US" i="1" dirty="0"/>
            </a:br>
            <a:r>
              <a:rPr lang="en-US" i="1" dirty="0" smtClean="0"/>
              <a:t>		</a:t>
            </a:r>
            <a:r>
              <a:rPr lang="en-US" dirty="0" smtClean="0"/>
              <a:t>Dalai </a:t>
            </a:r>
            <a:r>
              <a:rPr lang="en-US" dirty="0"/>
              <a:t>Lama</a:t>
            </a:r>
            <a:endParaRPr lang="en-US" b="1" u="sng" dirty="0" smtClean="0">
              <a:hlinkClick r:id="rId2"/>
            </a:endParaRPr>
          </a:p>
        </p:txBody>
      </p:sp>
    </p:spTree>
    <p:extLst>
      <p:ext uri="{BB962C8B-B14F-4D97-AF65-F5344CB8AC3E}">
        <p14:creationId xmlns:p14="http://schemas.microsoft.com/office/powerpoint/2010/main" xmlns="" val="8627189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457200" y="268288"/>
            <a:ext cx="8229600" cy="1398587"/>
          </a:xfrm>
        </p:spPr>
        <p:txBody>
          <a:bodyPr anchor="b">
            <a:normAutofit/>
          </a:bodyPr>
          <a:lstStyle/>
          <a:p>
            <a:pPr marL="484188"/>
            <a:endParaRPr lang="en-US">
              <a:solidFill>
                <a:srgbClr val="F07F6D"/>
              </a:solidFill>
            </a:endParaRPr>
          </a:p>
        </p:txBody>
      </p:sp>
      <p:pic>
        <p:nvPicPr>
          <p:cNvPr id="611331" name="Picture 3" descr="CARTOON"/>
          <p:cNvPicPr>
            <a:picLocks noGrp="1" noChangeAspect="1" noChangeArrowheads="1"/>
          </p:cNvPicPr>
          <p:nvPr>
            <p:ph idx="4294967295"/>
          </p:nvPr>
        </p:nvPicPr>
        <p:blipFill>
          <a:blip r:embed="rId3">
            <a:extLst>
              <a:ext uri="{28A0092B-C50C-407E-A947-70E740481C1C}">
                <a14:useLocalDpi xmlns:a14="http://schemas.microsoft.com/office/drawing/2010/main" xmlns="" val="0"/>
              </a:ext>
            </a:extLst>
          </a:blip>
          <a:srcRect/>
          <a:stretch>
            <a:fillRect/>
          </a:stretch>
        </p:blipFill>
        <p:spPr>
          <a:xfrm>
            <a:off x="1143000" y="838200"/>
            <a:ext cx="6864350" cy="4964113"/>
          </a:xfrm>
          <a:ln w="76200" cmpd="tri">
            <a:solidFill>
              <a:schemeClr val="bg1"/>
            </a:solidFill>
            <a:miter lim="800000"/>
            <a:headEnd/>
            <a:tailEnd/>
          </a:ln>
        </p:spPr>
      </p:pic>
      <p:sp>
        <p:nvSpPr>
          <p:cNvPr id="4" name="Rectangle 3"/>
          <p:cNvSpPr/>
          <p:nvPr/>
        </p:nvSpPr>
        <p:spPr>
          <a:xfrm>
            <a:off x="857250" y="214313"/>
            <a:ext cx="7715250" cy="519112"/>
          </a:xfrm>
          <a:prstGeom prst="rect">
            <a:avLst/>
          </a:prstGeom>
        </p:spPr>
        <p:txBody>
          <a:bodyPr>
            <a:spAutoFit/>
          </a:bodyPr>
          <a:lstStyle/>
          <a:p>
            <a:pPr algn="ctr" eaLnBrk="1" hangingPunct="1"/>
            <a:r>
              <a:rPr lang="en-GB" sz="2800" b="1">
                <a:effectLst>
                  <a:outerShdw blurRad="38100" dist="38100" dir="2700000" algn="tl">
                    <a:srgbClr val="DDDDDD"/>
                  </a:outerShdw>
                </a:effectLst>
                <a:latin typeface="Trebuchet MS" charset="0"/>
                <a:cs typeface="Arial" charset="0"/>
              </a:rPr>
              <a:t>Motivation – it’s complicated!</a:t>
            </a:r>
            <a:endParaRPr lang="en-GB" sz="2800" b="1">
              <a:solidFill>
                <a:srgbClr val="FFFF66"/>
              </a:solidFill>
              <a:latin typeface="Trebuchet MS" charset="0"/>
              <a:cs typeface="Arial" charset="0"/>
            </a:endParaRPr>
          </a:p>
        </p:txBody>
      </p:sp>
    </p:spTree>
    <p:extLst>
      <p:ext uri="{BB962C8B-B14F-4D97-AF65-F5344CB8AC3E}">
        <p14:creationId xmlns:p14="http://schemas.microsoft.com/office/powerpoint/2010/main" xmlns="" val="40072118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7334"/>
            <a:ext cx="7772400" cy="1470025"/>
          </a:xfrm>
        </p:spPr>
        <p:txBody>
          <a:bodyPr>
            <a:normAutofit fontScale="90000"/>
          </a:bodyPr>
          <a:lstStyle/>
          <a:p>
            <a:r>
              <a:rPr lang="en-US" b="1" dirty="0" smtClean="0"/>
              <a:t>Advantages to Building Stakeholder </a:t>
            </a:r>
            <a:r>
              <a:rPr lang="en-US" b="1" dirty="0"/>
              <a:t>Engagement into Studies</a:t>
            </a:r>
            <a:r>
              <a:rPr lang="en-US" dirty="0"/>
              <a:t/>
            </a:r>
            <a:br>
              <a:rPr lang="en-US" dirty="0"/>
            </a:br>
            <a:r>
              <a:rPr lang="en-US" dirty="0"/>
              <a:t> </a:t>
            </a:r>
          </a:p>
        </p:txBody>
      </p:sp>
      <p:sp>
        <p:nvSpPr>
          <p:cNvPr id="3" name="Subtitle 2"/>
          <p:cNvSpPr>
            <a:spLocks noGrp="1"/>
          </p:cNvSpPr>
          <p:nvPr>
            <p:ph type="subTitle" idx="1"/>
          </p:nvPr>
        </p:nvSpPr>
        <p:spPr>
          <a:xfrm>
            <a:off x="901700" y="2307359"/>
            <a:ext cx="7747000" cy="4121727"/>
          </a:xfrm>
        </p:spPr>
        <p:txBody>
          <a:bodyPr>
            <a:normAutofit fontScale="25000" lnSpcReduction="20000"/>
          </a:bodyPr>
          <a:lstStyle/>
          <a:p>
            <a:pPr algn="l"/>
            <a:r>
              <a:rPr lang="en-US" sz="11200" dirty="0">
                <a:solidFill>
                  <a:schemeClr val="tx1"/>
                </a:solidFill>
              </a:rPr>
              <a:t>A community-based, capacity-building </a:t>
            </a:r>
            <a:r>
              <a:rPr lang="en-US" sz="11200" dirty="0" smtClean="0">
                <a:solidFill>
                  <a:schemeClr val="tx1"/>
                </a:solidFill>
              </a:rPr>
              <a:t>approach that aims </a:t>
            </a:r>
            <a:r>
              <a:rPr lang="en-US" sz="11200" dirty="0">
                <a:solidFill>
                  <a:schemeClr val="tx1"/>
                </a:solidFill>
              </a:rPr>
              <a:t>to </a:t>
            </a:r>
            <a:r>
              <a:rPr lang="en-US" sz="11200" dirty="0" smtClean="0">
                <a:solidFill>
                  <a:schemeClr val="tx1"/>
                </a:solidFill>
              </a:rPr>
              <a:t>promote:</a:t>
            </a:r>
            <a:endParaRPr lang="en-US" sz="11200" dirty="0">
              <a:solidFill>
                <a:schemeClr val="tx1"/>
              </a:solidFill>
            </a:endParaRPr>
          </a:p>
          <a:p>
            <a:pPr marL="1143000" indent="-1143000" algn="l">
              <a:buFont typeface="Arial"/>
              <a:buChar char="•"/>
            </a:pPr>
            <a:r>
              <a:rPr lang="en-US" sz="11200" dirty="0" smtClean="0">
                <a:solidFill>
                  <a:schemeClr val="tx1"/>
                </a:solidFill>
              </a:rPr>
              <a:t>sustainable </a:t>
            </a:r>
            <a:r>
              <a:rPr lang="en-US" sz="11200" dirty="0">
                <a:solidFill>
                  <a:schemeClr val="tx1"/>
                </a:solidFill>
              </a:rPr>
              <a:t>skill development, </a:t>
            </a:r>
            <a:endParaRPr lang="en-US" sz="11200" dirty="0" smtClean="0">
              <a:solidFill>
                <a:schemeClr val="tx1"/>
              </a:solidFill>
            </a:endParaRPr>
          </a:p>
          <a:p>
            <a:pPr marL="1143000" indent="-1143000" algn="l">
              <a:buFont typeface="Arial"/>
              <a:buChar char="•"/>
            </a:pPr>
            <a:r>
              <a:rPr lang="en-US" sz="11200" dirty="0" smtClean="0">
                <a:solidFill>
                  <a:schemeClr val="tx1"/>
                </a:solidFill>
              </a:rPr>
              <a:t>strengthen </a:t>
            </a:r>
            <a:r>
              <a:rPr lang="en-US" sz="11200" dirty="0">
                <a:solidFill>
                  <a:schemeClr val="tx1"/>
                </a:solidFill>
              </a:rPr>
              <a:t>communities </a:t>
            </a:r>
            <a:endParaRPr lang="en-US" sz="11200" dirty="0" smtClean="0">
              <a:solidFill>
                <a:schemeClr val="tx1"/>
              </a:solidFill>
            </a:endParaRPr>
          </a:p>
          <a:p>
            <a:pPr marL="1143000" indent="-1143000" algn="l">
              <a:buFont typeface="Arial"/>
              <a:buChar char="•"/>
            </a:pPr>
            <a:r>
              <a:rPr lang="en-US" sz="11200" dirty="0" smtClean="0">
                <a:solidFill>
                  <a:schemeClr val="tx1"/>
                </a:solidFill>
              </a:rPr>
              <a:t>increase </a:t>
            </a:r>
            <a:r>
              <a:rPr lang="en-US" sz="11200" dirty="0">
                <a:solidFill>
                  <a:schemeClr val="tx1"/>
                </a:solidFill>
              </a:rPr>
              <a:t>the ability of individuals to </a:t>
            </a:r>
            <a:r>
              <a:rPr lang="en-US" sz="11200" dirty="0" smtClean="0">
                <a:solidFill>
                  <a:schemeClr val="tx1"/>
                </a:solidFill>
              </a:rPr>
              <a:t>effectively </a:t>
            </a:r>
            <a:r>
              <a:rPr lang="en-US" sz="11200" dirty="0">
                <a:solidFill>
                  <a:schemeClr val="tx1"/>
                </a:solidFill>
              </a:rPr>
              <a:t>address and </a:t>
            </a:r>
            <a:r>
              <a:rPr lang="en-US" sz="11200" dirty="0" smtClean="0">
                <a:solidFill>
                  <a:schemeClr val="tx1"/>
                </a:solidFill>
              </a:rPr>
              <a:t>improve health outcomes. </a:t>
            </a:r>
            <a:endParaRPr lang="en-US" sz="4800" dirty="0">
              <a:solidFill>
                <a:schemeClr val="tx1"/>
              </a:solidFill>
            </a:endParaRPr>
          </a:p>
          <a:p>
            <a:pPr algn="l"/>
            <a:endParaRPr lang="en-US" sz="4800" dirty="0" smtClean="0">
              <a:solidFill>
                <a:schemeClr val="tx1"/>
              </a:solidFill>
            </a:endParaRPr>
          </a:p>
          <a:p>
            <a:pPr algn="l"/>
            <a:endParaRPr lang="en-US" sz="4800" dirty="0" smtClean="0">
              <a:solidFill>
                <a:schemeClr val="tx1"/>
              </a:solidFill>
            </a:endParaRPr>
          </a:p>
          <a:p>
            <a:pPr algn="l"/>
            <a:r>
              <a:rPr lang="en-US" sz="4800" dirty="0" smtClean="0">
                <a:solidFill>
                  <a:schemeClr val="tx1"/>
                </a:solidFill>
              </a:rPr>
              <a:t>From: de Silva-</a:t>
            </a:r>
            <a:r>
              <a:rPr lang="en-US" sz="4800" dirty="0" err="1" smtClean="0">
                <a:solidFill>
                  <a:schemeClr val="tx1"/>
                </a:solidFill>
              </a:rPr>
              <a:t>Sanigorski</a:t>
            </a:r>
            <a:r>
              <a:rPr lang="en-US" sz="4800" dirty="0" smtClean="0">
                <a:solidFill>
                  <a:schemeClr val="tx1"/>
                </a:solidFill>
              </a:rPr>
              <a:t> et al. BMC Public Health 2010, 10:65; Smith A, </a:t>
            </a:r>
            <a:r>
              <a:rPr lang="en-US" sz="4800" dirty="0" err="1" smtClean="0">
                <a:solidFill>
                  <a:schemeClr val="tx1"/>
                </a:solidFill>
              </a:rPr>
              <a:t>Coveney</a:t>
            </a:r>
            <a:r>
              <a:rPr lang="en-US" sz="4800" dirty="0" smtClean="0">
                <a:solidFill>
                  <a:schemeClr val="tx1"/>
                </a:solidFill>
              </a:rPr>
              <a:t> J, Carter P, </a:t>
            </a:r>
            <a:r>
              <a:rPr lang="en-US" sz="4800" dirty="0" err="1" smtClean="0">
                <a:solidFill>
                  <a:schemeClr val="tx1"/>
                </a:solidFill>
              </a:rPr>
              <a:t>Jolley</a:t>
            </a:r>
            <a:r>
              <a:rPr lang="en-US" sz="4800" dirty="0" smtClean="0">
                <a:solidFill>
                  <a:schemeClr val="tx1"/>
                </a:solidFill>
              </a:rPr>
              <a:t> G, </a:t>
            </a:r>
            <a:r>
              <a:rPr lang="en-US" sz="4800" dirty="0" err="1" smtClean="0">
                <a:solidFill>
                  <a:schemeClr val="tx1"/>
                </a:solidFill>
              </a:rPr>
              <a:t>Laris</a:t>
            </a:r>
            <a:r>
              <a:rPr lang="en-US" sz="4800" dirty="0" smtClean="0">
                <a:solidFill>
                  <a:schemeClr val="tx1"/>
                </a:solidFill>
              </a:rPr>
              <a:t> P.  Health Promotion International 2004, 19(3):327-334; NSW </a:t>
            </a:r>
            <a:r>
              <a:rPr lang="en-US" sz="4800" dirty="0">
                <a:solidFill>
                  <a:schemeClr val="tx1"/>
                </a:solidFill>
              </a:rPr>
              <a:t>Health: A Framework for Building Capacity to Improve Health. Edited by Department NSWH. North Sydney 2001. </a:t>
            </a:r>
          </a:p>
          <a:p>
            <a:pPr marL="514350" indent="-514350" algn="l">
              <a:buFont typeface="+mj-lt"/>
              <a:buAutoNum type="arabicPeriod"/>
            </a:pPr>
            <a:endParaRPr lang="en-US" sz="4800" dirty="0"/>
          </a:p>
        </p:txBody>
      </p:sp>
    </p:spTree>
    <p:extLst>
      <p:ext uri="{BB962C8B-B14F-4D97-AF65-F5344CB8AC3E}">
        <p14:creationId xmlns:p14="http://schemas.microsoft.com/office/powerpoint/2010/main" xmlns="" val="1410654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26957"/>
            <a:ext cx="8108372" cy="767484"/>
          </a:xfrm>
        </p:spPr>
        <p:txBody>
          <a:bodyPr>
            <a:normAutofit fontScale="90000"/>
          </a:bodyPr>
          <a:lstStyle/>
          <a:p>
            <a:r>
              <a:rPr lang="en-US" sz="4000" b="1" dirty="0" smtClean="0">
                <a:solidFill>
                  <a:schemeClr val="tx1"/>
                </a:solidFill>
              </a:rPr>
              <a:t>A Community-based, Capacity-building Approach</a:t>
            </a:r>
            <a:r>
              <a:rPr lang="en-US" dirty="0"/>
              <a:t/>
            </a:r>
            <a:br>
              <a:rPr lang="en-US" dirty="0"/>
            </a:br>
            <a:r>
              <a:rPr lang="en-US" dirty="0"/>
              <a:t> </a:t>
            </a:r>
          </a:p>
        </p:txBody>
      </p:sp>
      <p:sp>
        <p:nvSpPr>
          <p:cNvPr id="3" name="Subtitle 2"/>
          <p:cNvSpPr>
            <a:spLocks noGrp="1"/>
          </p:cNvSpPr>
          <p:nvPr>
            <p:ph type="subTitle" idx="1"/>
          </p:nvPr>
        </p:nvSpPr>
        <p:spPr>
          <a:xfrm>
            <a:off x="1371599" y="1841861"/>
            <a:ext cx="6825673" cy="4126345"/>
          </a:xfrm>
        </p:spPr>
        <p:txBody>
          <a:bodyPr>
            <a:normAutofit fontScale="25000" lnSpcReduction="20000"/>
          </a:bodyPr>
          <a:lstStyle/>
          <a:p>
            <a:pPr algn="l"/>
            <a:r>
              <a:rPr lang="en-US" sz="11200" dirty="0" smtClean="0">
                <a:solidFill>
                  <a:schemeClr val="tx1"/>
                </a:solidFill>
              </a:rPr>
              <a:t>Can influence the underlying social and economic determinants of health in a:</a:t>
            </a:r>
          </a:p>
          <a:p>
            <a:pPr marL="1143000" indent="-1143000" algn="l">
              <a:buFont typeface="Wingdings" charset="2"/>
              <a:buChar char="ü"/>
            </a:pPr>
            <a:r>
              <a:rPr lang="en-US" sz="11200" dirty="0" smtClean="0">
                <a:solidFill>
                  <a:schemeClr val="tx1"/>
                </a:solidFill>
              </a:rPr>
              <a:t>flexible, </a:t>
            </a:r>
          </a:p>
          <a:p>
            <a:pPr marL="1143000" indent="-1143000" algn="l">
              <a:buFont typeface="Wingdings" charset="2"/>
              <a:buChar char="ü"/>
            </a:pPr>
            <a:r>
              <a:rPr lang="en-US" sz="11200" dirty="0" smtClean="0">
                <a:solidFill>
                  <a:schemeClr val="tx1"/>
                </a:solidFill>
              </a:rPr>
              <a:t>sustainable, </a:t>
            </a:r>
          </a:p>
          <a:p>
            <a:pPr marL="1143000" indent="-1143000" algn="l">
              <a:buFont typeface="Wingdings" charset="2"/>
              <a:buChar char="ü"/>
            </a:pPr>
            <a:r>
              <a:rPr lang="en-US" sz="11200" dirty="0" smtClean="0">
                <a:solidFill>
                  <a:schemeClr val="tx1"/>
                </a:solidFill>
              </a:rPr>
              <a:t>equitable  </a:t>
            </a:r>
          </a:p>
          <a:p>
            <a:pPr marL="1143000" indent="-1143000" algn="l">
              <a:buFont typeface="Wingdings" charset="2"/>
              <a:buChar char="ü"/>
            </a:pPr>
            <a:r>
              <a:rPr lang="en-US" sz="11200" dirty="0" smtClean="0">
                <a:solidFill>
                  <a:schemeClr val="tx1"/>
                </a:solidFill>
              </a:rPr>
              <a:t>safe manner </a:t>
            </a:r>
          </a:p>
          <a:p>
            <a:pPr algn="l"/>
            <a:endParaRPr lang="en-US" sz="4800" dirty="0" smtClean="0">
              <a:solidFill>
                <a:schemeClr val="tx1"/>
              </a:solidFill>
            </a:endParaRPr>
          </a:p>
          <a:p>
            <a:pPr algn="l"/>
            <a:endParaRPr lang="en-US" sz="4800" dirty="0" smtClean="0">
              <a:solidFill>
                <a:schemeClr val="tx1"/>
              </a:solidFill>
            </a:endParaRPr>
          </a:p>
          <a:p>
            <a:pPr algn="l"/>
            <a:endParaRPr lang="en-US" sz="4800" dirty="0">
              <a:solidFill>
                <a:schemeClr val="tx1"/>
              </a:solidFill>
            </a:endParaRPr>
          </a:p>
          <a:p>
            <a:pPr algn="l"/>
            <a:r>
              <a:rPr lang="en-US" sz="4800" dirty="0" smtClean="0">
                <a:solidFill>
                  <a:schemeClr val="tx1"/>
                </a:solidFill>
              </a:rPr>
              <a:t>From</a:t>
            </a:r>
            <a:r>
              <a:rPr lang="en-US" sz="4800" dirty="0">
                <a:solidFill>
                  <a:schemeClr val="tx1"/>
                </a:solidFill>
              </a:rPr>
              <a:t>: de Silva-</a:t>
            </a:r>
            <a:r>
              <a:rPr lang="en-US" sz="4800" dirty="0" err="1">
                <a:solidFill>
                  <a:schemeClr val="tx1"/>
                </a:solidFill>
              </a:rPr>
              <a:t>Sanigorski</a:t>
            </a:r>
            <a:r>
              <a:rPr lang="en-US" sz="4800" dirty="0">
                <a:solidFill>
                  <a:schemeClr val="tx1"/>
                </a:solidFill>
              </a:rPr>
              <a:t> et al. BMC Public Health 2010, 10:65; </a:t>
            </a:r>
            <a:r>
              <a:rPr lang="en-US" sz="4800" dirty="0" err="1">
                <a:solidFill>
                  <a:schemeClr val="tx1"/>
                </a:solidFill>
              </a:rPr>
              <a:t>Sanigorski</a:t>
            </a:r>
            <a:r>
              <a:rPr lang="en-US" sz="4800" dirty="0">
                <a:solidFill>
                  <a:schemeClr val="tx1"/>
                </a:solidFill>
              </a:rPr>
              <a:t> AM, et al. Journal Of Obesity (2005) 2008, 32(7):1060-1067. </a:t>
            </a:r>
          </a:p>
          <a:p>
            <a:pPr marL="514350" indent="-514350" algn="l">
              <a:buFont typeface="+mj-lt"/>
              <a:buAutoNum type="arabicPeriod"/>
            </a:pPr>
            <a:endParaRPr lang="en-US" sz="4800" dirty="0"/>
          </a:p>
        </p:txBody>
      </p:sp>
    </p:spTree>
    <p:extLst>
      <p:ext uri="{BB962C8B-B14F-4D97-AF65-F5344CB8AC3E}">
        <p14:creationId xmlns:p14="http://schemas.microsoft.com/office/powerpoint/2010/main" xmlns="" val="25591762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a:xfrm>
            <a:off x="228600" y="609600"/>
            <a:ext cx="7772400" cy="1143000"/>
          </a:xfrm>
        </p:spPr>
        <p:txBody>
          <a:bodyPr>
            <a:normAutofit/>
          </a:bodyPr>
          <a:lstStyle/>
          <a:p>
            <a:r>
              <a:rPr lang="en-US" sz="4000" b="1" dirty="0" smtClean="0">
                <a:solidFill>
                  <a:schemeClr val="tx1"/>
                </a:solidFill>
                <a:effectLst>
                  <a:outerShdw blurRad="38100" dist="38100" dir="2700000" algn="tl">
                    <a:srgbClr val="DDDDDD"/>
                  </a:outerShdw>
                </a:effectLst>
              </a:rPr>
              <a:t>Strategies to Engage </a:t>
            </a:r>
            <a:r>
              <a:rPr lang="en-US" sz="4000" b="1" dirty="0">
                <a:effectLst>
                  <a:outerShdw blurRad="38100" dist="38100" dir="2700000" algn="tl">
                    <a:srgbClr val="DDDDDD"/>
                  </a:outerShdw>
                </a:effectLst>
              </a:rPr>
              <a:t>S</a:t>
            </a:r>
            <a:r>
              <a:rPr lang="en-US" sz="4000" b="1" dirty="0" smtClean="0">
                <a:solidFill>
                  <a:schemeClr val="tx1"/>
                </a:solidFill>
                <a:effectLst>
                  <a:outerShdw blurRad="38100" dist="38100" dir="2700000" algn="tl">
                    <a:srgbClr val="DDDDDD"/>
                  </a:outerShdw>
                </a:effectLst>
              </a:rPr>
              <a:t>takeholders </a:t>
            </a:r>
            <a:endParaRPr lang="en-US" sz="4000" b="1" dirty="0">
              <a:solidFill>
                <a:srgbClr val="996633"/>
              </a:solidFill>
              <a:effectLst>
                <a:outerShdw blurRad="38100" dist="38100" dir="2700000" algn="tl">
                  <a:srgbClr val="DDDDDD"/>
                </a:outerShdw>
              </a:effectLst>
            </a:endParaRPr>
          </a:p>
        </p:txBody>
      </p:sp>
      <p:sp>
        <p:nvSpPr>
          <p:cNvPr id="353283" name="Rectangle 3"/>
          <p:cNvSpPr>
            <a:spLocks noGrp="1" noChangeArrowheads="1"/>
          </p:cNvSpPr>
          <p:nvPr>
            <p:ph type="body" sz="half" idx="1"/>
          </p:nvPr>
        </p:nvSpPr>
        <p:spPr>
          <a:xfrm>
            <a:off x="685800" y="1752600"/>
            <a:ext cx="7467600" cy="4343400"/>
          </a:xfrm>
        </p:spPr>
        <p:txBody>
          <a:bodyPr>
            <a:normAutofit fontScale="92500" lnSpcReduction="20000"/>
          </a:bodyPr>
          <a:lstStyle/>
          <a:p>
            <a:pPr lvl="1"/>
            <a:r>
              <a:rPr lang="en-US" sz="2800" dirty="0" smtClean="0">
                <a:latin typeface="Book Antiqua" charset="0"/>
              </a:rPr>
              <a:t>Motivational </a:t>
            </a:r>
            <a:r>
              <a:rPr lang="en-US" sz="2800" dirty="0">
                <a:latin typeface="Book Antiqua" charset="0"/>
              </a:rPr>
              <a:t>Interviewing </a:t>
            </a:r>
            <a:endParaRPr lang="en-US" sz="2800" dirty="0" smtClean="0">
              <a:latin typeface="Book Antiqua" charset="0"/>
            </a:endParaRPr>
          </a:p>
          <a:p>
            <a:pPr lvl="2"/>
            <a:r>
              <a:rPr lang="ja-JP" altLang="en-US" sz="1800" dirty="0">
                <a:latin typeface="Book Antiqua" charset="0"/>
              </a:rPr>
              <a:t>“</a:t>
            </a:r>
            <a:r>
              <a:rPr lang="en-US" sz="1800" dirty="0">
                <a:latin typeface="Book Antiqua" charset="0"/>
              </a:rPr>
              <a:t>... method of communication rather than a set of techniques. It is not a bag of tricks for getting people to do what they </a:t>
            </a:r>
            <a:r>
              <a:rPr lang="en-US" sz="1800" dirty="0" smtClean="0">
                <a:latin typeface="Book Antiqua" charset="0"/>
              </a:rPr>
              <a:t>don’t </a:t>
            </a:r>
            <a:r>
              <a:rPr lang="en-US" sz="1800" dirty="0">
                <a:latin typeface="Book Antiqua" charset="0"/>
              </a:rPr>
              <a:t>want to do; rather, it is a fundamental way of being with &amp; for people - a facilitative approach to communication that evokes change.</a:t>
            </a:r>
            <a:r>
              <a:rPr lang="ja-JP" altLang="en-US" sz="1800" dirty="0">
                <a:latin typeface="Book Antiqua" charset="0"/>
              </a:rPr>
              <a:t>”</a:t>
            </a:r>
            <a:endParaRPr lang="en-US" dirty="0"/>
          </a:p>
          <a:p>
            <a:pPr>
              <a:buFontTx/>
              <a:buNone/>
            </a:pPr>
            <a:r>
              <a:rPr lang="en-US" sz="800" dirty="0" smtClean="0">
                <a:latin typeface="Book Antiqua" charset="0"/>
              </a:rPr>
              <a:t>				</a:t>
            </a:r>
            <a:r>
              <a:rPr lang="en-US" sz="1200" dirty="0" smtClean="0">
                <a:latin typeface="Book Antiqua" charset="0"/>
              </a:rPr>
              <a:t>From</a:t>
            </a:r>
            <a:r>
              <a:rPr lang="en-US" sz="1200" dirty="0">
                <a:latin typeface="Book Antiqua" charset="0"/>
              </a:rPr>
              <a:t>: Miller &amp; </a:t>
            </a:r>
            <a:r>
              <a:rPr lang="en-US" sz="1200" dirty="0" err="1">
                <a:latin typeface="Book Antiqua" charset="0"/>
              </a:rPr>
              <a:t>Rollnick</a:t>
            </a:r>
            <a:r>
              <a:rPr lang="en-US" sz="1200" dirty="0">
                <a:latin typeface="Book Antiqua" charset="0"/>
              </a:rPr>
              <a:t> </a:t>
            </a:r>
            <a:r>
              <a:rPr lang="en-US" sz="1200" dirty="0" smtClean="0">
                <a:latin typeface="Book Antiqua" charset="0"/>
              </a:rPr>
              <a:t>2002</a:t>
            </a:r>
          </a:p>
          <a:p>
            <a:pPr lvl="1"/>
            <a:r>
              <a:rPr lang="en-US" sz="2800" dirty="0" smtClean="0">
                <a:latin typeface="Book Antiqua" charset="0"/>
              </a:rPr>
              <a:t>Asset Mapping and Mobilization</a:t>
            </a:r>
          </a:p>
          <a:p>
            <a:pPr marL="914400" lvl="2" indent="0">
              <a:buNone/>
            </a:pPr>
            <a:r>
              <a:rPr lang="en-US" sz="1200" dirty="0">
                <a:latin typeface="Book Antiqua" charset="0"/>
              </a:rPr>
              <a:t>From: </a:t>
            </a:r>
            <a:r>
              <a:rPr lang="en-US" sz="1200" dirty="0" err="1" smtClean="0">
                <a:latin typeface="Book Antiqua" charset="0"/>
              </a:rPr>
              <a:t>www.abcdinstitute.org</a:t>
            </a:r>
            <a:endParaRPr lang="en-US" sz="1200" dirty="0" smtClean="0">
              <a:latin typeface="Book Antiqua" charset="0"/>
            </a:endParaRPr>
          </a:p>
          <a:p>
            <a:pPr lvl="1"/>
            <a:r>
              <a:rPr lang="en-US" sz="2800" dirty="0" smtClean="0">
                <a:latin typeface="Book Antiqua" charset="0"/>
              </a:rPr>
              <a:t>Community Based Participatory Research</a:t>
            </a:r>
          </a:p>
          <a:p>
            <a:pPr lvl="2"/>
            <a:r>
              <a:rPr lang="en-US" dirty="0" smtClean="0">
                <a:latin typeface="Book Antiqua" charset="0"/>
              </a:rPr>
              <a:t>“A key tenet of CBPR is the identification of assets and facilitators of health. Resulting interventions are more likely to leverage individual, institutional and community assets and provide salient knowledge, skills and resources to the target population than traditional </a:t>
            </a:r>
            <a:r>
              <a:rPr lang="en-US" dirty="0" err="1" smtClean="0">
                <a:latin typeface="Book Antiqua" charset="0"/>
              </a:rPr>
              <a:t>deficity</a:t>
            </a:r>
            <a:r>
              <a:rPr lang="en-US" dirty="0" smtClean="0">
                <a:latin typeface="Book Antiqua" charset="0"/>
              </a:rPr>
              <a:t>-focused models</a:t>
            </a:r>
          </a:p>
          <a:p>
            <a:pPr marL="914400" lvl="2" indent="0">
              <a:buNone/>
            </a:pPr>
            <a:r>
              <a:rPr lang="en-US" sz="1200" dirty="0" smtClean="0">
                <a:latin typeface="Book Antiqua" charset="0"/>
              </a:rPr>
              <a:t>From: Davison KK </a:t>
            </a:r>
            <a:r>
              <a:rPr lang="en-US" sz="1200" dirty="0" err="1" smtClean="0">
                <a:latin typeface="Book Antiqua" charset="0"/>
              </a:rPr>
              <a:t>etal</a:t>
            </a:r>
            <a:r>
              <a:rPr lang="en-US" sz="1200" dirty="0" smtClean="0">
                <a:latin typeface="Book Antiqua" charset="0"/>
              </a:rPr>
              <a:t> 2013 International J of </a:t>
            </a:r>
            <a:r>
              <a:rPr lang="en-US" sz="1200" dirty="0" err="1" smtClean="0">
                <a:latin typeface="Book Antiqua" charset="0"/>
              </a:rPr>
              <a:t>Behcioral</a:t>
            </a:r>
            <a:r>
              <a:rPr lang="en-US" sz="1200" dirty="0" smtClean="0">
                <a:latin typeface="Book Antiqua" charset="0"/>
              </a:rPr>
              <a:t> </a:t>
            </a:r>
            <a:r>
              <a:rPr lang="en-US" sz="1200" dirty="0" err="1" smtClean="0">
                <a:latin typeface="Book Antiqua" charset="0"/>
              </a:rPr>
              <a:t>Nutritoin</a:t>
            </a:r>
            <a:r>
              <a:rPr lang="en-US" sz="1200" dirty="0" smtClean="0">
                <a:latin typeface="Book Antiqua" charset="0"/>
              </a:rPr>
              <a:t> and Physical Activity. </a:t>
            </a:r>
            <a:endParaRPr lang="en-US" sz="2800" dirty="0" smtClean="0">
              <a:latin typeface="Book Antiqua" charset="0"/>
            </a:endParaRPr>
          </a:p>
          <a:p>
            <a:pPr lvl="1"/>
            <a:endParaRPr lang="en-US" sz="2800" dirty="0">
              <a:latin typeface="Book Antiqua" charset="0"/>
            </a:endParaRPr>
          </a:p>
        </p:txBody>
      </p:sp>
      <p:sp>
        <p:nvSpPr>
          <p:cNvPr id="353284" name="Rectangle 4"/>
          <p:cNvSpPr>
            <a:spLocks noGrp="1" noChangeArrowheads="1"/>
          </p:cNvSpPr>
          <p:nvPr>
            <p:ph type="body" sz="half" idx="2"/>
          </p:nvPr>
        </p:nvSpPr>
        <p:spPr>
          <a:xfrm>
            <a:off x="8229600" y="1981200"/>
            <a:ext cx="228600" cy="4114800"/>
          </a:xfrm>
        </p:spPr>
        <p:txBody>
          <a:bodyPr/>
          <a:lstStyle/>
          <a:p>
            <a:endParaRPr lang="en-US" sz="1600"/>
          </a:p>
        </p:txBody>
      </p:sp>
      <p:pic>
        <p:nvPicPr>
          <p:cNvPr id="353285" name="Picture 5" descr="worldkid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81900" y="152400"/>
            <a:ext cx="1638300"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58454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53283">
                                            <p:txEl>
                                              <p:pRg st="0" end="0"/>
                                            </p:txEl>
                                          </p:spTgt>
                                        </p:tgtEl>
                                        <p:attrNameLst>
                                          <p:attrName>style.visibility</p:attrName>
                                        </p:attrNameLst>
                                      </p:cBhvr>
                                      <p:to>
                                        <p:strVal val="visible"/>
                                      </p:to>
                                    </p:set>
                                    <p:animEffect transition="in" filter="blinds(horizontal)">
                                      <p:cBhvr>
                                        <p:cTn id="7" dur="500"/>
                                        <p:tgtEl>
                                          <p:spTgt spid="35328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53283">
                                            <p:txEl>
                                              <p:pRg st="1" end="1"/>
                                            </p:txEl>
                                          </p:spTgt>
                                        </p:tgtEl>
                                        <p:attrNameLst>
                                          <p:attrName>style.visibility</p:attrName>
                                        </p:attrNameLst>
                                      </p:cBhvr>
                                      <p:to>
                                        <p:strVal val="visible"/>
                                      </p:to>
                                    </p:set>
                                    <p:animEffect transition="in" filter="blinds(horizontal)">
                                      <p:cBhvr>
                                        <p:cTn id="10" dur="500"/>
                                        <p:tgtEl>
                                          <p:spTgt spid="35328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53283">
                                            <p:txEl>
                                              <p:pRg st="2" end="2"/>
                                            </p:txEl>
                                          </p:spTgt>
                                        </p:tgtEl>
                                        <p:attrNameLst>
                                          <p:attrName>style.visibility</p:attrName>
                                        </p:attrNameLst>
                                      </p:cBhvr>
                                      <p:to>
                                        <p:strVal val="visible"/>
                                      </p:to>
                                    </p:set>
                                    <p:animEffect transition="in" filter="blinds(horizontal)">
                                      <p:cBhvr>
                                        <p:cTn id="15" dur="500"/>
                                        <p:tgtEl>
                                          <p:spTgt spid="35328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53283">
                                            <p:txEl>
                                              <p:pRg st="3" end="3"/>
                                            </p:txEl>
                                          </p:spTgt>
                                        </p:tgtEl>
                                        <p:attrNameLst>
                                          <p:attrName>style.visibility</p:attrName>
                                        </p:attrNameLst>
                                      </p:cBhvr>
                                      <p:to>
                                        <p:strVal val="visible"/>
                                      </p:to>
                                    </p:set>
                                    <p:animEffect transition="in" filter="blinds(horizontal)">
                                      <p:cBhvr>
                                        <p:cTn id="18" dur="500"/>
                                        <p:tgtEl>
                                          <p:spTgt spid="353283">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53283">
                                            <p:txEl>
                                              <p:pRg st="4" end="4"/>
                                            </p:txEl>
                                          </p:spTgt>
                                        </p:tgtEl>
                                        <p:attrNameLst>
                                          <p:attrName>style.visibility</p:attrName>
                                        </p:attrNameLst>
                                      </p:cBhvr>
                                      <p:to>
                                        <p:strVal val="visible"/>
                                      </p:to>
                                    </p:set>
                                    <p:animEffect transition="in" filter="blinds(horizontal)">
                                      <p:cBhvr>
                                        <p:cTn id="21" dur="500"/>
                                        <p:tgtEl>
                                          <p:spTgt spid="353283">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53283">
                                            <p:txEl>
                                              <p:pRg st="5" end="5"/>
                                            </p:txEl>
                                          </p:spTgt>
                                        </p:tgtEl>
                                        <p:attrNameLst>
                                          <p:attrName>style.visibility</p:attrName>
                                        </p:attrNameLst>
                                      </p:cBhvr>
                                      <p:to>
                                        <p:strVal val="visible"/>
                                      </p:to>
                                    </p:set>
                                    <p:animEffect transition="in" filter="blinds(horizontal)">
                                      <p:cBhvr>
                                        <p:cTn id="24" dur="500"/>
                                        <p:tgtEl>
                                          <p:spTgt spid="353283">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53283">
                                            <p:txEl>
                                              <p:pRg st="6" end="6"/>
                                            </p:txEl>
                                          </p:spTgt>
                                        </p:tgtEl>
                                        <p:attrNameLst>
                                          <p:attrName>style.visibility</p:attrName>
                                        </p:attrNameLst>
                                      </p:cBhvr>
                                      <p:to>
                                        <p:strVal val="visible"/>
                                      </p:to>
                                    </p:set>
                                    <p:animEffect transition="in" filter="blinds(horizontal)">
                                      <p:cBhvr>
                                        <p:cTn id="27" dur="500"/>
                                        <p:tgtEl>
                                          <p:spTgt spid="353283">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53283">
                                            <p:txEl>
                                              <p:pRg st="7" end="7"/>
                                            </p:txEl>
                                          </p:spTgt>
                                        </p:tgtEl>
                                        <p:attrNameLst>
                                          <p:attrName>style.visibility</p:attrName>
                                        </p:attrNameLst>
                                      </p:cBhvr>
                                      <p:to>
                                        <p:strVal val="visible"/>
                                      </p:to>
                                    </p:set>
                                    <p:animEffect transition="in" filter="blinds(horizontal)">
                                      <p:cBhvr>
                                        <p:cTn id="30" dur="500"/>
                                        <p:tgtEl>
                                          <p:spTgt spid="353283">
                                            <p:txEl>
                                              <p:pRg st="7" end="7"/>
                                            </p:txEl>
                                          </p:spTgt>
                                        </p:tgtEl>
                                      </p:cBhvr>
                                    </p:animEffect>
                                  </p:childTnLst>
                                </p:cTn>
                              </p:par>
                            </p:childTnLst>
                          </p:cTn>
                        </p:par>
                        <p:par>
                          <p:cTn id="31" fill="hold" nodeType="afterGroup">
                            <p:stCondLst>
                              <p:cond delay="500"/>
                            </p:stCondLst>
                            <p:childTnLst>
                              <p:par>
                                <p:cTn id="32" presetID="3" presetClass="entr" presetSubtype="10" fill="hold" grpId="0" nodeType="afterEffect" nodePh="1">
                                  <p:stCondLst>
                                    <p:cond delay="0"/>
                                  </p:stCondLst>
                                  <p:endCondLst>
                                    <p:cond evt="begin" delay="0">
                                      <p:tn val="32"/>
                                    </p:cond>
                                  </p:endCondLst>
                                  <p:childTnLst>
                                    <p:set>
                                      <p:cBhvr>
                                        <p:cTn id="33" dur="1" fill="hold">
                                          <p:stCondLst>
                                            <p:cond delay="0"/>
                                          </p:stCondLst>
                                        </p:cTn>
                                        <p:tgtEl>
                                          <p:spTgt spid="353284">
                                            <p:txEl>
                                              <p:pRg st="0" end="0"/>
                                            </p:txEl>
                                          </p:spTgt>
                                        </p:tgtEl>
                                        <p:attrNameLst>
                                          <p:attrName>style.visibility</p:attrName>
                                        </p:attrNameLst>
                                      </p:cBhvr>
                                      <p:to>
                                        <p:strVal val="visible"/>
                                      </p:to>
                                    </p:set>
                                    <p:animEffect transition="in" filter="blinds(horizontal)">
                                      <p:cBhvr>
                                        <p:cTn id="34" dur="500"/>
                                        <p:tgtEl>
                                          <p:spTgt spid="3532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3" grpId="0" build="p"/>
      <p:bldP spid="35328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0" y="762000"/>
            <a:ext cx="8682182" cy="1143000"/>
          </a:xfrm>
        </p:spPr>
        <p:txBody>
          <a:bodyPr>
            <a:normAutofit fontScale="90000"/>
          </a:bodyPr>
          <a:lstStyle/>
          <a:p>
            <a:pPr eaLnBrk="1" hangingPunct="1">
              <a:defRPr/>
            </a:pPr>
            <a:r>
              <a:rPr lang="en-US" sz="3200" dirty="0" smtClean="0">
                <a:cs typeface="+mj-cs"/>
              </a:rPr>
              <a:t> </a:t>
            </a:r>
            <a:r>
              <a:rPr lang="en-US" sz="4000" b="1" dirty="0" smtClean="0">
                <a:cs typeface="+mj-cs"/>
              </a:rPr>
              <a:t>Capacity-Focused  Community Development</a:t>
            </a:r>
          </a:p>
        </p:txBody>
      </p:sp>
      <p:sp>
        <p:nvSpPr>
          <p:cNvPr id="307203" name="Rectangle 3"/>
          <p:cNvSpPr>
            <a:spLocks noGrp="1" noChangeArrowheads="1"/>
          </p:cNvSpPr>
          <p:nvPr>
            <p:ph type="body" idx="1"/>
          </p:nvPr>
        </p:nvSpPr>
        <p:spPr>
          <a:xfrm>
            <a:off x="495300" y="1981200"/>
            <a:ext cx="8763000" cy="3962400"/>
          </a:xfrm>
        </p:spPr>
        <p:txBody>
          <a:bodyPr/>
          <a:lstStyle/>
          <a:p>
            <a:pPr marL="609600" indent="-609600" eaLnBrk="1" hangingPunct="1">
              <a:buFontTx/>
              <a:buNone/>
              <a:defRPr/>
            </a:pPr>
            <a:r>
              <a:rPr lang="en-US" sz="2800" dirty="0" smtClean="0"/>
              <a:t>•  	Asset mapping is an inventory of the </a:t>
            </a:r>
          </a:p>
          <a:p>
            <a:pPr marL="609600" indent="-609600" eaLnBrk="1" hangingPunct="1">
              <a:buFontTx/>
              <a:buNone/>
              <a:defRPr/>
            </a:pPr>
            <a:r>
              <a:rPr lang="en-US" sz="2800" dirty="0" smtClean="0"/>
              <a:t>   	community</a:t>
            </a:r>
            <a:r>
              <a:rPr lang="en-US" sz="2800" dirty="0" smtClean="0">
                <a:latin typeface="Arial"/>
              </a:rPr>
              <a:t>’</a:t>
            </a:r>
            <a:r>
              <a:rPr lang="en-US" sz="2800" dirty="0" smtClean="0"/>
              <a:t>s treasure chest. </a:t>
            </a:r>
          </a:p>
          <a:p>
            <a:pPr marL="990600" lvl="1" indent="-533400" eaLnBrk="1" hangingPunct="1">
              <a:defRPr/>
            </a:pPr>
            <a:r>
              <a:rPr lang="en-US" dirty="0" smtClean="0"/>
              <a:t>In the </a:t>
            </a:r>
            <a:r>
              <a:rPr lang="en-US" u="sng" dirty="0" smtClean="0"/>
              <a:t>process</a:t>
            </a:r>
            <a:r>
              <a:rPr lang="en-US" dirty="0" smtClean="0"/>
              <a:t> of this inventorying, important </a:t>
            </a:r>
            <a:r>
              <a:rPr lang="en-US" u="sng" dirty="0" smtClean="0"/>
              <a:t>relationships</a:t>
            </a:r>
            <a:r>
              <a:rPr lang="en-US" dirty="0" smtClean="0"/>
              <a:t> are </a:t>
            </a:r>
            <a:r>
              <a:rPr lang="en-US" u="sng" dirty="0" smtClean="0"/>
              <a:t>developed</a:t>
            </a:r>
            <a:r>
              <a:rPr lang="en-US" dirty="0" smtClean="0"/>
              <a:t>. </a:t>
            </a:r>
          </a:p>
          <a:p>
            <a:pPr marL="990600" lvl="1" indent="-533400" eaLnBrk="1" hangingPunct="1">
              <a:defRPr/>
            </a:pPr>
            <a:r>
              <a:rPr lang="en-US" dirty="0" smtClean="0"/>
              <a:t>asset mapping is </a:t>
            </a:r>
            <a:r>
              <a:rPr lang="en-US" u="sng" dirty="0" smtClean="0"/>
              <a:t>NOT an action step</a:t>
            </a:r>
          </a:p>
          <a:p>
            <a:pPr marL="990600" lvl="1" indent="-533400" eaLnBrk="1" hangingPunct="1">
              <a:defRPr/>
            </a:pPr>
            <a:endParaRPr lang="en-US" u="sng" dirty="0" smtClean="0"/>
          </a:p>
        </p:txBody>
      </p:sp>
      <p:sp>
        <p:nvSpPr>
          <p:cNvPr id="307205" name="Line 5"/>
          <p:cNvSpPr>
            <a:spLocks noChangeShapeType="1"/>
          </p:cNvSpPr>
          <p:nvPr/>
        </p:nvSpPr>
        <p:spPr bwMode="auto">
          <a:xfrm flipV="1">
            <a:off x="9144000" y="1981200"/>
            <a:ext cx="0" cy="4876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extLst>
      <p:ext uri="{BB962C8B-B14F-4D97-AF65-F5344CB8AC3E}">
        <p14:creationId xmlns:p14="http://schemas.microsoft.com/office/powerpoint/2010/main" xmlns="" val="2311392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190500" y="596900"/>
            <a:ext cx="9131299" cy="1143000"/>
          </a:xfrm>
        </p:spPr>
        <p:txBody>
          <a:bodyPr>
            <a:normAutofit fontScale="90000"/>
          </a:bodyPr>
          <a:lstStyle/>
          <a:p>
            <a:pPr eaLnBrk="1" hangingPunct="1">
              <a:defRPr/>
            </a:pPr>
            <a:r>
              <a:rPr lang="en-US" sz="3200" dirty="0" smtClean="0">
                <a:cs typeface="+mj-cs"/>
              </a:rPr>
              <a:t> </a:t>
            </a:r>
            <a:r>
              <a:rPr lang="en-US" sz="4000" b="1" dirty="0" smtClean="0">
                <a:cs typeface="+mj-cs"/>
              </a:rPr>
              <a:t>Capacity-Focused  Community Development</a:t>
            </a:r>
            <a:endParaRPr lang="en-US" sz="4000" dirty="0" smtClean="0">
              <a:cs typeface="+mj-cs"/>
            </a:endParaRPr>
          </a:p>
        </p:txBody>
      </p:sp>
      <p:sp>
        <p:nvSpPr>
          <p:cNvPr id="310275" name="Rectangle 3"/>
          <p:cNvSpPr>
            <a:spLocks noGrp="1" noChangeArrowheads="1"/>
          </p:cNvSpPr>
          <p:nvPr>
            <p:ph type="body" idx="1"/>
          </p:nvPr>
        </p:nvSpPr>
        <p:spPr>
          <a:xfrm>
            <a:off x="381000" y="1892300"/>
            <a:ext cx="8763000" cy="3962400"/>
          </a:xfrm>
        </p:spPr>
        <p:txBody>
          <a:bodyPr>
            <a:normAutofit/>
          </a:bodyPr>
          <a:lstStyle/>
          <a:p>
            <a:pPr marL="609600" indent="-609600" eaLnBrk="1" hangingPunct="1">
              <a:defRPr/>
            </a:pPr>
            <a:r>
              <a:rPr lang="en-US" sz="2800" dirty="0" smtClean="0"/>
              <a:t>Asset </a:t>
            </a:r>
            <a:r>
              <a:rPr lang="en-US" sz="2800" u="sng" dirty="0" smtClean="0"/>
              <a:t>mobilization</a:t>
            </a:r>
            <a:r>
              <a:rPr lang="en-US" sz="2800" dirty="0" smtClean="0"/>
              <a:t> IS an </a:t>
            </a:r>
            <a:r>
              <a:rPr lang="en-US" sz="2800" u="sng" dirty="0" smtClean="0"/>
              <a:t>action step</a:t>
            </a:r>
            <a:r>
              <a:rPr lang="en-US" sz="2800" dirty="0" smtClean="0"/>
              <a:t>. </a:t>
            </a:r>
          </a:p>
          <a:p>
            <a:pPr marL="609600" indent="-609600" eaLnBrk="1" hangingPunct="1">
              <a:defRPr/>
            </a:pPr>
            <a:r>
              <a:rPr lang="en-US" sz="2800" dirty="0" smtClean="0"/>
              <a:t>Mobilizing assets for collective action requires organizing and harnessing the relationships that exist within the community</a:t>
            </a:r>
          </a:p>
          <a:p>
            <a:pPr marL="609600" indent="-609600" eaLnBrk="1" hangingPunct="1">
              <a:defRPr/>
            </a:pPr>
            <a:r>
              <a:rPr lang="en-US" sz="2800" dirty="0" smtClean="0"/>
              <a:t>Often Asset Mapping lends itself to Asset Mobilization</a:t>
            </a:r>
          </a:p>
          <a:p>
            <a:pPr marL="609600" indent="-609600" eaLnBrk="1" hangingPunct="1">
              <a:buFontTx/>
              <a:buNone/>
              <a:defRPr/>
            </a:pPr>
            <a:endParaRPr lang="en-US" sz="2800" u="sng" dirty="0" smtClean="0"/>
          </a:p>
        </p:txBody>
      </p:sp>
      <p:sp>
        <p:nvSpPr>
          <p:cNvPr id="310277" name="Line 5"/>
          <p:cNvSpPr>
            <a:spLocks noChangeShapeType="1"/>
          </p:cNvSpPr>
          <p:nvPr/>
        </p:nvSpPr>
        <p:spPr bwMode="auto">
          <a:xfrm flipV="1">
            <a:off x="9144000" y="1981200"/>
            <a:ext cx="0" cy="48768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extLst>
      <p:ext uri="{BB962C8B-B14F-4D97-AF65-F5344CB8AC3E}">
        <p14:creationId xmlns:p14="http://schemas.microsoft.com/office/powerpoint/2010/main" xmlns="" val="18210872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936</TotalTime>
  <Words>2421</Words>
  <Application>Microsoft Office PowerPoint</Application>
  <PresentationFormat>On-screen Show (4:3)</PresentationFormat>
  <Paragraphs>230</Paragraphs>
  <Slides>36</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Document</vt:lpstr>
      <vt:lpstr>How to Build Stakeholder Engagement into Studies  </vt:lpstr>
      <vt:lpstr>Objectives</vt:lpstr>
      <vt:lpstr>Slide 3</vt:lpstr>
      <vt:lpstr>Slide 4</vt:lpstr>
      <vt:lpstr>Advantages to Building Stakeholder Engagement into Studies  </vt:lpstr>
      <vt:lpstr>A Community-based, Capacity-building Approach  </vt:lpstr>
      <vt:lpstr>Strategies to Engage Stakeholders </vt:lpstr>
      <vt:lpstr> Capacity-Focused  Community Development</vt:lpstr>
      <vt:lpstr> Capacity-Focused  Community Development</vt:lpstr>
      <vt:lpstr>Asset Mapping          Asset Mobilization Research </vt:lpstr>
      <vt:lpstr>Hunger Study</vt:lpstr>
      <vt:lpstr>Hunger Study Stakeholder Engagement</vt:lpstr>
      <vt:lpstr>Hunger Study Stakeholder Engagement </vt:lpstr>
      <vt:lpstr>Hunger Study: Lessons Learned</vt:lpstr>
      <vt:lpstr>Asset Mapping          Asset Mobilization Research </vt:lpstr>
      <vt:lpstr>Salad Bar Evaluation 2000</vt:lpstr>
      <vt:lpstr>Salad Bar Evaluation 2005</vt:lpstr>
      <vt:lpstr>Salad Bar Evaluation 2011</vt:lpstr>
      <vt:lpstr>Salad Bar Studies Lessons Learned </vt:lpstr>
      <vt:lpstr>Asset Mapping          Asset Mobilization Research </vt:lpstr>
      <vt:lpstr>Nutrition Friendly Schools</vt:lpstr>
      <vt:lpstr>Nutrition Friendly Schools</vt:lpstr>
      <vt:lpstr>Nutrition Friendly Schools Results and Lessons Learned</vt:lpstr>
      <vt:lpstr>Asset Mapping          Asset Mobilization Research </vt:lpstr>
      <vt:lpstr>Preschool Intervention to prevent pediatric overweight </vt:lpstr>
      <vt:lpstr>Preschool Intervention to prevent pediatric overweight</vt:lpstr>
      <vt:lpstr>Preschool Intervention to prevent pediatric overweight </vt:lpstr>
      <vt:lpstr>Preschool Intervention to prevent pediatric overweight Lessons Learned</vt:lpstr>
      <vt:lpstr>Preschool Intervention to prevent pediatric overweight Lessons Learned</vt:lpstr>
      <vt:lpstr>Preschool Intervention to prevent pediatric overweight Lessons Learned</vt:lpstr>
      <vt:lpstr> Asset Mapping             Asset Mobilization Research   Policy </vt:lpstr>
      <vt:lpstr> Asset Mapping             Asset Mobilization Research   Policy </vt:lpstr>
      <vt:lpstr>Slide 33</vt:lpstr>
      <vt:lpstr>Taking Action Steps!  </vt:lpstr>
      <vt:lpstr>What are your Successes and Challenges in Engagement?</vt:lpstr>
      <vt:lpstr>Slide 36</vt:lpstr>
    </vt:vector>
  </TitlesOfParts>
  <Company>WBJS,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Build Stakeholder Engagement into Studies  </dc:title>
  <dc:creator>Wendy Slusser</dc:creator>
  <cp:lastModifiedBy>rfaria</cp:lastModifiedBy>
  <cp:revision>78</cp:revision>
  <dcterms:created xsi:type="dcterms:W3CDTF">2013-01-13T23:01:04Z</dcterms:created>
  <dcterms:modified xsi:type="dcterms:W3CDTF">2013-01-15T17:48:08Z</dcterms:modified>
</cp:coreProperties>
</file>