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9" r:id="rId3"/>
    <p:sldMasterId id="2147483673" r:id="rId4"/>
    <p:sldMasterId id="2147483682" r:id="rId5"/>
    <p:sldMasterId id="2147483689" r:id="rId6"/>
  </p:sldMasterIdLst>
  <p:notesMasterIdLst>
    <p:notesMasterId r:id="rId61"/>
  </p:notesMasterIdLst>
  <p:handoutMasterIdLst>
    <p:handoutMasterId r:id="rId62"/>
  </p:handoutMasterIdLst>
  <p:sldIdLst>
    <p:sldId id="335" r:id="rId7"/>
    <p:sldId id="476" r:id="rId8"/>
    <p:sldId id="477" r:id="rId9"/>
    <p:sldId id="478" r:id="rId10"/>
    <p:sldId id="479" r:id="rId11"/>
    <p:sldId id="457" r:id="rId12"/>
    <p:sldId id="480" r:id="rId13"/>
    <p:sldId id="481" r:id="rId14"/>
    <p:sldId id="482" r:id="rId15"/>
    <p:sldId id="458" r:id="rId16"/>
    <p:sldId id="483" r:id="rId17"/>
    <p:sldId id="484" r:id="rId18"/>
    <p:sldId id="459" r:id="rId19"/>
    <p:sldId id="402" r:id="rId20"/>
    <p:sldId id="399" r:id="rId21"/>
    <p:sldId id="491" r:id="rId22"/>
    <p:sldId id="485" r:id="rId23"/>
    <p:sldId id="486" r:id="rId24"/>
    <p:sldId id="487" r:id="rId25"/>
    <p:sldId id="488" r:id="rId26"/>
    <p:sldId id="490" r:id="rId27"/>
    <p:sldId id="415" r:id="rId28"/>
    <p:sldId id="347" r:id="rId29"/>
    <p:sldId id="424" r:id="rId30"/>
    <p:sldId id="473" r:id="rId31"/>
    <p:sldId id="475" r:id="rId32"/>
    <p:sldId id="444" r:id="rId33"/>
    <p:sldId id="445" r:id="rId34"/>
    <p:sldId id="447" r:id="rId35"/>
    <p:sldId id="494" r:id="rId36"/>
    <p:sldId id="495" r:id="rId37"/>
    <p:sldId id="496" r:id="rId38"/>
    <p:sldId id="497" r:id="rId39"/>
    <p:sldId id="498" r:id="rId40"/>
    <p:sldId id="499" r:id="rId41"/>
    <p:sldId id="492" r:id="rId42"/>
    <p:sldId id="449" r:id="rId43"/>
    <p:sldId id="493" r:id="rId44"/>
    <p:sldId id="450" r:id="rId45"/>
    <p:sldId id="452" r:id="rId46"/>
    <p:sldId id="451" r:id="rId47"/>
    <p:sldId id="453" r:id="rId48"/>
    <p:sldId id="460" r:id="rId49"/>
    <p:sldId id="461" r:id="rId50"/>
    <p:sldId id="462" r:id="rId51"/>
    <p:sldId id="463" r:id="rId52"/>
    <p:sldId id="464" r:id="rId53"/>
    <p:sldId id="465" r:id="rId54"/>
    <p:sldId id="466" r:id="rId55"/>
    <p:sldId id="467" r:id="rId56"/>
    <p:sldId id="468" r:id="rId57"/>
    <p:sldId id="469" r:id="rId58"/>
    <p:sldId id="470" r:id="rId59"/>
    <p:sldId id="471" r:id="rId6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di, Sanjay" initials="" lastIdx="1" clrIdx="0"/>
  <p:cmAuthor id="1" name="Modi, Sanjay" initials="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97D"/>
    <a:srgbClr val="5B6F7C"/>
    <a:srgbClr val="002776"/>
    <a:srgbClr val="C80000"/>
    <a:srgbClr val="00A1DE"/>
    <a:srgbClr val="D7E4BD"/>
    <a:srgbClr val="9BBB59"/>
    <a:srgbClr val="C0C0C0"/>
    <a:srgbClr val="4F81BD"/>
    <a:srgbClr val="8064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12" autoAdjust="0"/>
    <p:restoredTop sz="77442" autoAdjust="0"/>
  </p:normalViewPr>
  <p:slideViewPr>
    <p:cSldViewPr>
      <p:cViewPr>
        <p:scale>
          <a:sx n="70" d="100"/>
          <a:sy n="70" d="100"/>
        </p:scale>
        <p:origin x="-1938" y="-72"/>
      </p:cViewPr>
      <p:guideLst>
        <p:guide orient="horz" pos="1248"/>
        <p:guide orient="horz" pos="1728"/>
        <p:guide pos="240"/>
        <p:guide pos="2880"/>
        <p:guide pos="4320"/>
        <p:guide pos="1584"/>
        <p:guide pos="5568"/>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79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AC816-3053-4F2F-B1FE-A5C44EAA4FAA}" type="doc">
      <dgm:prSet loTypeId="urn:microsoft.com/office/officeart/2005/8/layout/chevron2" loCatId="list" qsTypeId="urn:microsoft.com/office/officeart/2005/8/quickstyle/3d2" qsCatId="3D" csTypeId="urn:microsoft.com/office/officeart/2005/8/colors/colorful1#2" csCatId="colorful" phldr="1"/>
      <dgm:spPr/>
      <dgm:t>
        <a:bodyPr/>
        <a:lstStyle/>
        <a:p>
          <a:endParaRPr lang="en-US"/>
        </a:p>
      </dgm:t>
    </dgm:pt>
    <dgm:pt modelId="{1879E765-F237-4518-8F47-B5CFC2539BA3}">
      <dgm:prSet phldrT="[Text]" custT="1"/>
      <dgm:spPr>
        <a:solidFill>
          <a:schemeClr val="accent5"/>
        </a:solidFill>
      </dgm:spPr>
      <dgm:t>
        <a:bodyPr/>
        <a:lstStyle/>
        <a:p>
          <a:endParaRPr lang="en-US" sz="1800" dirty="0" smtClean="0"/>
        </a:p>
        <a:p>
          <a:r>
            <a:rPr lang="en-US" sz="1800" dirty="0" smtClean="0"/>
            <a:t>FY 2010 -2012</a:t>
          </a:r>
          <a:endParaRPr lang="en-US" sz="1800" dirty="0"/>
        </a:p>
      </dgm:t>
    </dgm:pt>
    <dgm:pt modelId="{A449F60B-E96E-444F-9151-A163BCDBE466}" type="parTrans" cxnId="{01773611-A16C-4EE3-A802-F8971775477F}">
      <dgm:prSet/>
      <dgm:spPr/>
      <dgm:t>
        <a:bodyPr/>
        <a:lstStyle/>
        <a:p>
          <a:endParaRPr lang="en-US"/>
        </a:p>
      </dgm:t>
    </dgm:pt>
    <dgm:pt modelId="{A5B17FED-564F-44BF-A248-8C7EE7EDBBF0}" type="sibTrans" cxnId="{01773611-A16C-4EE3-A802-F8971775477F}">
      <dgm:prSet/>
      <dgm:spPr/>
      <dgm:t>
        <a:bodyPr/>
        <a:lstStyle/>
        <a:p>
          <a:endParaRPr lang="en-US"/>
        </a:p>
      </dgm:t>
    </dgm:pt>
    <dgm:pt modelId="{A8FC7417-653E-494E-A8DE-4AC6293727E3}">
      <dgm:prSet phldrT="[Text]" custT="1"/>
      <dgm:spPr/>
      <dgm:t>
        <a:bodyPr/>
        <a:lstStyle/>
        <a:p>
          <a:r>
            <a:rPr lang="en-US" sz="1900" b="0" dirty="0" smtClean="0"/>
            <a:t>$</a:t>
          </a:r>
          <a:r>
            <a:rPr lang="en-US" sz="1900" b="0" u="sng" dirty="0" smtClean="0"/>
            <a:t>210 million </a:t>
          </a:r>
          <a:r>
            <a:rPr lang="en-US" sz="1900" b="0" dirty="0" smtClean="0"/>
            <a:t>from the Patient-Centered Outcomes Research Trust Fund</a:t>
          </a:r>
          <a:endParaRPr lang="en-US" sz="1900" b="0" dirty="0"/>
        </a:p>
      </dgm:t>
    </dgm:pt>
    <dgm:pt modelId="{DF95BF76-0128-419E-951F-1D509D9CC4B6}" type="parTrans" cxnId="{F387C6F5-C122-4A16-B6C1-5DDC9BB8A80E}">
      <dgm:prSet/>
      <dgm:spPr/>
      <dgm:t>
        <a:bodyPr/>
        <a:lstStyle/>
        <a:p>
          <a:endParaRPr lang="en-US"/>
        </a:p>
      </dgm:t>
    </dgm:pt>
    <dgm:pt modelId="{A350773B-9458-4189-AE3A-7F9415584B23}" type="sibTrans" cxnId="{F387C6F5-C122-4A16-B6C1-5DDC9BB8A80E}">
      <dgm:prSet/>
      <dgm:spPr/>
      <dgm:t>
        <a:bodyPr/>
        <a:lstStyle/>
        <a:p>
          <a:endParaRPr lang="en-US"/>
        </a:p>
      </dgm:t>
    </dgm:pt>
    <dgm:pt modelId="{FD7E8E04-C64A-45C7-90CB-988ABA130705}">
      <dgm:prSet phldrT="[Text]" custT="1"/>
      <dgm:spPr/>
      <dgm:t>
        <a:bodyPr/>
        <a:lstStyle/>
        <a:p>
          <a:r>
            <a:rPr lang="en-US" sz="1900" dirty="0" smtClean="0"/>
            <a:t>$150 million </a:t>
          </a:r>
          <a:r>
            <a:rPr lang="en-US" sz="1900" b="0" dirty="0" smtClean="0"/>
            <a:t>from the Patient-Centered Outcomes Research Trust Fund</a:t>
          </a:r>
          <a:endParaRPr lang="en-US" sz="1900" dirty="0"/>
        </a:p>
      </dgm:t>
    </dgm:pt>
    <dgm:pt modelId="{88FFAC19-265D-4165-83EF-C4DB8C47F7CC}" type="parTrans" cxnId="{9D710912-EFAC-4342-89EB-B0EF66EBBC2E}">
      <dgm:prSet/>
      <dgm:spPr/>
      <dgm:t>
        <a:bodyPr/>
        <a:lstStyle/>
        <a:p>
          <a:endParaRPr lang="en-US"/>
        </a:p>
      </dgm:t>
    </dgm:pt>
    <dgm:pt modelId="{1AA88072-C1CE-4996-8DEC-120205732F9A}" type="sibTrans" cxnId="{9D710912-EFAC-4342-89EB-B0EF66EBBC2E}">
      <dgm:prSet/>
      <dgm:spPr/>
      <dgm:t>
        <a:bodyPr/>
        <a:lstStyle/>
        <a:p>
          <a:endParaRPr lang="en-US"/>
        </a:p>
      </dgm:t>
    </dgm:pt>
    <dgm:pt modelId="{85A5E7DA-39BC-494B-9436-3AF786A799D2}">
      <dgm:prSet phldrT="[Text]" custT="1"/>
      <dgm:spPr/>
      <dgm:t>
        <a:bodyPr/>
        <a:lstStyle/>
        <a:p>
          <a:endParaRPr lang="en-US" sz="2000" dirty="0" smtClean="0"/>
        </a:p>
        <a:p>
          <a:r>
            <a:rPr lang="en-US" sz="2000" dirty="0" smtClean="0"/>
            <a:t>FY 2013</a:t>
          </a:r>
          <a:endParaRPr lang="en-US" sz="2000" dirty="0"/>
        </a:p>
      </dgm:t>
    </dgm:pt>
    <dgm:pt modelId="{AB55BFBE-ACD1-4932-832D-208F9DAE6445}" type="parTrans" cxnId="{AEAB7127-0F4C-4341-803B-3CF22E68AF16}">
      <dgm:prSet/>
      <dgm:spPr/>
      <dgm:t>
        <a:bodyPr/>
        <a:lstStyle/>
        <a:p>
          <a:endParaRPr lang="en-US"/>
        </a:p>
      </dgm:t>
    </dgm:pt>
    <dgm:pt modelId="{8200CFDF-9FDD-4C66-8B94-1F25E702A0AA}" type="sibTrans" cxnId="{AEAB7127-0F4C-4341-803B-3CF22E68AF16}">
      <dgm:prSet/>
      <dgm:spPr/>
      <dgm:t>
        <a:bodyPr/>
        <a:lstStyle/>
        <a:p>
          <a:endParaRPr lang="en-US"/>
        </a:p>
      </dgm:t>
    </dgm:pt>
    <dgm:pt modelId="{28D6AB5D-CA0A-4D8D-9319-88D1C38C84D1}">
      <dgm:prSet phldrT="[Text]" custT="1"/>
      <dgm:spPr/>
      <dgm:t>
        <a:bodyPr/>
        <a:lstStyle/>
        <a:p>
          <a:endParaRPr lang="en-US" sz="2000" dirty="0" smtClean="0"/>
        </a:p>
        <a:p>
          <a:r>
            <a:rPr lang="en-US" sz="2000" dirty="0" smtClean="0"/>
            <a:t>FY 2014 - 2019 </a:t>
          </a:r>
          <a:endParaRPr lang="en-US" sz="2000" dirty="0"/>
        </a:p>
      </dgm:t>
    </dgm:pt>
    <dgm:pt modelId="{BBBE8612-2CA0-47D2-A6CB-0557CA588609}" type="parTrans" cxnId="{CECF0922-736C-47B0-9A34-91E672D1261E}">
      <dgm:prSet/>
      <dgm:spPr/>
      <dgm:t>
        <a:bodyPr/>
        <a:lstStyle/>
        <a:p>
          <a:endParaRPr lang="en-US"/>
        </a:p>
      </dgm:t>
    </dgm:pt>
    <dgm:pt modelId="{6ECDFCCE-EAA8-4994-9BC9-7C9650EED458}" type="sibTrans" cxnId="{CECF0922-736C-47B0-9A34-91E672D1261E}">
      <dgm:prSet/>
      <dgm:spPr/>
      <dgm:t>
        <a:bodyPr/>
        <a:lstStyle/>
        <a:p>
          <a:endParaRPr lang="en-US"/>
        </a:p>
      </dgm:t>
    </dgm:pt>
    <dgm:pt modelId="{C9B1A5D7-B6F8-40F2-B8FF-9117EEDFACF9}">
      <dgm:prSet phldrT="[Text]" custT="1"/>
      <dgm:spPr/>
      <dgm:t>
        <a:bodyPr/>
        <a:lstStyle/>
        <a:p>
          <a:r>
            <a:rPr lang="en-US" sz="1900" dirty="0" smtClean="0"/>
            <a:t>$150 million </a:t>
          </a:r>
          <a:r>
            <a:rPr lang="en-US" sz="1900" b="0" dirty="0" smtClean="0"/>
            <a:t>from the Patient-Centered Outcomes Research Trust Fund</a:t>
          </a:r>
          <a:endParaRPr lang="en-US" sz="1900" dirty="0"/>
        </a:p>
      </dgm:t>
    </dgm:pt>
    <dgm:pt modelId="{B58407AD-F85F-4385-81AD-F4DFD9252EA4}" type="parTrans" cxnId="{AC899D7A-5780-4A18-A6B0-EA8322D9A471}">
      <dgm:prSet/>
      <dgm:spPr/>
      <dgm:t>
        <a:bodyPr/>
        <a:lstStyle/>
        <a:p>
          <a:endParaRPr lang="en-US"/>
        </a:p>
      </dgm:t>
    </dgm:pt>
    <dgm:pt modelId="{1287874B-404F-4E2E-8C38-362ED7D523D2}" type="sibTrans" cxnId="{AC899D7A-5780-4A18-A6B0-EA8322D9A471}">
      <dgm:prSet/>
      <dgm:spPr/>
      <dgm:t>
        <a:bodyPr/>
        <a:lstStyle/>
        <a:p>
          <a:endParaRPr lang="en-US"/>
        </a:p>
      </dgm:t>
    </dgm:pt>
    <dgm:pt modelId="{1FD9C8AD-B871-4FF6-8FB0-902C00C71FA4}">
      <dgm:prSet phldrT="[Text]" custT="1"/>
      <dgm:spPr/>
      <dgm:t>
        <a:bodyPr/>
        <a:lstStyle/>
        <a:p>
          <a:r>
            <a:rPr lang="en-US" sz="1900" dirty="0" smtClean="0"/>
            <a:t>$1 fee per Medicare and private health insurance beneficiary</a:t>
          </a:r>
          <a:endParaRPr lang="en-US" sz="1900" dirty="0"/>
        </a:p>
      </dgm:t>
    </dgm:pt>
    <dgm:pt modelId="{DC86195A-D3E5-40C9-AD17-A980039AA2D6}" type="parTrans" cxnId="{137C3C45-B774-4785-8D7D-63AF1E16CE04}">
      <dgm:prSet/>
      <dgm:spPr/>
      <dgm:t>
        <a:bodyPr/>
        <a:lstStyle/>
        <a:p>
          <a:endParaRPr lang="en-US"/>
        </a:p>
      </dgm:t>
    </dgm:pt>
    <dgm:pt modelId="{5347DDFE-9910-4C95-83E7-563173439BD2}" type="sibTrans" cxnId="{137C3C45-B774-4785-8D7D-63AF1E16CE04}">
      <dgm:prSet/>
      <dgm:spPr/>
      <dgm:t>
        <a:bodyPr/>
        <a:lstStyle/>
        <a:p>
          <a:endParaRPr lang="en-US"/>
        </a:p>
      </dgm:t>
    </dgm:pt>
    <dgm:pt modelId="{04DB2D9F-132E-4F8C-8184-281105DE2A16}">
      <dgm:prSet phldrT="[Text]" custT="1"/>
      <dgm:spPr/>
      <dgm:t>
        <a:bodyPr/>
        <a:lstStyle/>
        <a:p>
          <a:r>
            <a:rPr lang="en-US" sz="1900" dirty="0" smtClean="0"/>
            <a:t>Estimated at </a:t>
          </a:r>
          <a:r>
            <a:rPr lang="en-US" sz="1900" u="sng" dirty="0" smtClean="0"/>
            <a:t>$325 million</a:t>
          </a:r>
          <a:endParaRPr lang="en-US" sz="1900" u="sng" dirty="0"/>
        </a:p>
      </dgm:t>
    </dgm:pt>
    <dgm:pt modelId="{09BA5426-6D9D-4EE7-B767-167818F705A2}" type="parTrans" cxnId="{65791594-8242-4D7C-BFE1-E51FB47442B3}">
      <dgm:prSet/>
      <dgm:spPr/>
      <dgm:t>
        <a:bodyPr/>
        <a:lstStyle/>
        <a:p>
          <a:endParaRPr lang="en-US"/>
        </a:p>
      </dgm:t>
    </dgm:pt>
    <dgm:pt modelId="{488698F5-7577-4678-87AD-FA1B966CDE37}" type="sibTrans" cxnId="{65791594-8242-4D7C-BFE1-E51FB47442B3}">
      <dgm:prSet/>
      <dgm:spPr/>
      <dgm:t>
        <a:bodyPr/>
        <a:lstStyle/>
        <a:p>
          <a:endParaRPr lang="en-US"/>
        </a:p>
      </dgm:t>
    </dgm:pt>
    <dgm:pt modelId="{07DF3885-E4E8-4388-AC52-8F94E8475D99}">
      <dgm:prSet phldrT="[Text]" custT="1"/>
      <dgm:spPr/>
      <dgm:t>
        <a:bodyPr/>
        <a:lstStyle/>
        <a:p>
          <a:r>
            <a:rPr lang="en-US" sz="1900" dirty="0" smtClean="0"/>
            <a:t>$2 fee per Medicare and private health insurance beneficiary</a:t>
          </a:r>
          <a:endParaRPr lang="en-US" sz="1900" dirty="0"/>
        </a:p>
      </dgm:t>
    </dgm:pt>
    <dgm:pt modelId="{278C044C-948C-468A-980A-886202131047}" type="parTrans" cxnId="{66218853-4EFA-4982-80C6-1CB3A3305866}">
      <dgm:prSet/>
      <dgm:spPr/>
      <dgm:t>
        <a:bodyPr/>
        <a:lstStyle/>
        <a:p>
          <a:endParaRPr lang="en-US"/>
        </a:p>
      </dgm:t>
    </dgm:pt>
    <dgm:pt modelId="{8B77335E-04EE-431F-BEF4-B26FDE33B738}" type="sibTrans" cxnId="{66218853-4EFA-4982-80C6-1CB3A3305866}">
      <dgm:prSet/>
      <dgm:spPr/>
      <dgm:t>
        <a:bodyPr/>
        <a:lstStyle/>
        <a:p>
          <a:endParaRPr lang="en-US"/>
        </a:p>
      </dgm:t>
    </dgm:pt>
    <dgm:pt modelId="{AD199F42-0A20-4BAD-9042-C598851D3464}">
      <dgm:prSet phldrT="[Text]" custT="1"/>
      <dgm:spPr/>
      <dgm:t>
        <a:bodyPr/>
        <a:lstStyle/>
        <a:p>
          <a:r>
            <a:rPr lang="en-US" sz="1900" dirty="0" smtClean="0"/>
            <a:t>Estimated at </a:t>
          </a:r>
          <a:r>
            <a:rPr lang="en-US" sz="1900" u="sng" dirty="0" smtClean="0"/>
            <a:t>$500 million </a:t>
          </a:r>
          <a:r>
            <a:rPr lang="en-US" sz="1900" dirty="0" smtClean="0"/>
            <a:t>annually  </a:t>
          </a:r>
          <a:endParaRPr lang="en-US" sz="1900" dirty="0"/>
        </a:p>
      </dgm:t>
    </dgm:pt>
    <dgm:pt modelId="{59D91458-F876-4122-BB97-A20D58F83A74}" type="parTrans" cxnId="{BDAB6DBF-A1C5-4BFE-AA4E-96E88A8C21C2}">
      <dgm:prSet/>
      <dgm:spPr/>
      <dgm:t>
        <a:bodyPr/>
        <a:lstStyle/>
        <a:p>
          <a:endParaRPr lang="en-US"/>
        </a:p>
      </dgm:t>
    </dgm:pt>
    <dgm:pt modelId="{304F9E39-0F16-4A27-BF38-59ACE7400463}" type="sibTrans" cxnId="{BDAB6DBF-A1C5-4BFE-AA4E-96E88A8C21C2}">
      <dgm:prSet/>
      <dgm:spPr/>
      <dgm:t>
        <a:bodyPr/>
        <a:lstStyle/>
        <a:p>
          <a:endParaRPr lang="en-US"/>
        </a:p>
      </dgm:t>
    </dgm:pt>
    <dgm:pt modelId="{C9C354E7-93D0-45B0-8AD6-8BAF2A1808D4}" type="pres">
      <dgm:prSet presAssocID="{F6CAC816-3053-4F2F-B1FE-A5C44EAA4FAA}" presName="linearFlow" presStyleCnt="0">
        <dgm:presLayoutVars>
          <dgm:dir/>
          <dgm:animLvl val="lvl"/>
          <dgm:resizeHandles val="exact"/>
        </dgm:presLayoutVars>
      </dgm:prSet>
      <dgm:spPr/>
      <dgm:t>
        <a:bodyPr/>
        <a:lstStyle/>
        <a:p>
          <a:endParaRPr lang="en-US"/>
        </a:p>
      </dgm:t>
    </dgm:pt>
    <dgm:pt modelId="{7C9EFE76-D244-47B1-B0AD-CBB7B8B64E0B}" type="pres">
      <dgm:prSet presAssocID="{1879E765-F237-4518-8F47-B5CFC2539BA3}" presName="composite" presStyleCnt="0"/>
      <dgm:spPr/>
    </dgm:pt>
    <dgm:pt modelId="{BC96BEE6-5B98-4002-97AB-7940A7DB9B87}" type="pres">
      <dgm:prSet presAssocID="{1879E765-F237-4518-8F47-B5CFC2539BA3}" presName="parentText" presStyleLbl="alignNode1" presStyleIdx="0" presStyleCnt="3">
        <dgm:presLayoutVars>
          <dgm:chMax val="1"/>
          <dgm:bulletEnabled val="1"/>
        </dgm:presLayoutVars>
      </dgm:prSet>
      <dgm:spPr/>
      <dgm:t>
        <a:bodyPr/>
        <a:lstStyle/>
        <a:p>
          <a:endParaRPr lang="en-US"/>
        </a:p>
      </dgm:t>
    </dgm:pt>
    <dgm:pt modelId="{199DD192-AD5A-4781-8217-D222E527CD73}" type="pres">
      <dgm:prSet presAssocID="{1879E765-F237-4518-8F47-B5CFC2539BA3}" presName="descendantText" presStyleLbl="alignAcc1" presStyleIdx="0" presStyleCnt="3">
        <dgm:presLayoutVars>
          <dgm:bulletEnabled val="1"/>
        </dgm:presLayoutVars>
      </dgm:prSet>
      <dgm:spPr/>
      <dgm:t>
        <a:bodyPr/>
        <a:lstStyle/>
        <a:p>
          <a:endParaRPr lang="en-US"/>
        </a:p>
      </dgm:t>
    </dgm:pt>
    <dgm:pt modelId="{946EC734-3AB4-4E3C-A02C-7DB1F250E35E}" type="pres">
      <dgm:prSet presAssocID="{A5B17FED-564F-44BF-A248-8C7EE7EDBBF0}" presName="sp" presStyleCnt="0"/>
      <dgm:spPr/>
    </dgm:pt>
    <dgm:pt modelId="{C8727D4A-0046-4CC7-83E0-0B5E85D63500}" type="pres">
      <dgm:prSet presAssocID="{85A5E7DA-39BC-494B-9436-3AF786A799D2}" presName="composite" presStyleCnt="0"/>
      <dgm:spPr/>
    </dgm:pt>
    <dgm:pt modelId="{11998CAD-C5E4-447B-A3A8-0C1FD83A51DC}" type="pres">
      <dgm:prSet presAssocID="{85A5E7DA-39BC-494B-9436-3AF786A799D2}" presName="parentText" presStyleLbl="alignNode1" presStyleIdx="1" presStyleCnt="3">
        <dgm:presLayoutVars>
          <dgm:chMax val="1"/>
          <dgm:bulletEnabled val="1"/>
        </dgm:presLayoutVars>
      </dgm:prSet>
      <dgm:spPr/>
      <dgm:t>
        <a:bodyPr/>
        <a:lstStyle/>
        <a:p>
          <a:endParaRPr lang="en-US"/>
        </a:p>
      </dgm:t>
    </dgm:pt>
    <dgm:pt modelId="{DF3B333B-AA47-4E5E-B935-DF4F08B7923A}" type="pres">
      <dgm:prSet presAssocID="{85A5E7DA-39BC-494B-9436-3AF786A799D2}" presName="descendantText" presStyleLbl="alignAcc1" presStyleIdx="1" presStyleCnt="3">
        <dgm:presLayoutVars>
          <dgm:bulletEnabled val="1"/>
        </dgm:presLayoutVars>
      </dgm:prSet>
      <dgm:spPr/>
      <dgm:t>
        <a:bodyPr/>
        <a:lstStyle/>
        <a:p>
          <a:endParaRPr lang="en-US"/>
        </a:p>
      </dgm:t>
    </dgm:pt>
    <dgm:pt modelId="{1F533A76-47B6-4244-BFD2-4FEB44D6A257}" type="pres">
      <dgm:prSet presAssocID="{8200CFDF-9FDD-4C66-8B94-1F25E702A0AA}" presName="sp" presStyleCnt="0"/>
      <dgm:spPr/>
    </dgm:pt>
    <dgm:pt modelId="{9691C41C-DFEA-4DEA-9423-16345779F760}" type="pres">
      <dgm:prSet presAssocID="{28D6AB5D-CA0A-4D8D-9319-88D1C38C84D1}" presName="composite" presStyleCnt="0"/>
      <dgm:spPr/>
    </dgm:pt>
    <dgm:pt modelId="{AE5D2FCC-EF90-4C64-A633-481B282ACD2F}" type="pres">
      <dgm:prSet presAssocID="{28D6AB5D-CA0A-4D8D-9319-88D1C38C84D1}" presName="parentText" presStyleLbl="alignNode1" presStyleIdx="2" presStyleCnt="3">
        <dgm:presLayoutVars>
          <dgm:chMax val="1"/>
          <dgm:bulletEnabled val="1"/>
        </dgm:presLayoutVars>
      </dgm:prSet>
      <dgm:spPr/>
      <dgm:t>
        <a:bodyPr/>
        <a:lstStyle/>
        <a:p>
          <a:endParaRPr lang="en-US"/>
        </a:p>
      </dgm:t>
    </dgm:pt>
    <dgm:pt modelId="{F8BB0D33-B9D6-42F0-913C-4382B4561DA1}" type="pres">
      <dgm:prSet presAssocID="{28D6AB5D-CA0A-4D8D-9319-88D1C38C84D1}" presName="descendantText" presStyleLbl="alignAcc1" presStyleIdx="2" presStyleCnt="3">
        <dgm:presLayoutVars>
          <dgm:bulletEnabled val="1"/>
        </dgm:presLayoutVars>
      </dgm:prSet>
      <dgm:spPr/>
      <dgm:t>
        <a:bodyPr/>
        <a:lstStyle/>
        <a:p>
          <a:endParaRPr lang="en-US"/>
        </a:p>
      </dgm:t>
    </dgm:pt>
  </dgm:ptLst>
  <dgm:cxnLst>
    <dgm:cxn modelId="{55EED913-EACD-4FCF-A915-ECB2D604CC24}" type="presOf" srcId="{AD199F42-0A20-4BAD-9042-C598851D3464}" destId="{F8BB0D33-B9D6-42F0-913C-4382B4561DA1}" srcOrd="0" destOrd="2" presId="urn:microsoft.com/office/officeart/2005/8/layout/chevron2"/>
    <dgm:cxn modelId="{01A1FD87-CCD3-4D91-9F58-B39122FF86E7}" type="presOf" srcId="{85A5E7DA-39BC-494B-9436-3AF786A799D2}" destId="{11998CAD-C5E4-447B-A3A8-0C1FD83A51DC}" srcOrd="0" destOrd="0" presId="urn:microsoft.com/office/officeart/2005/8/layout/chevron2"/>
    <dgm:cxn modelId="{BDAB6DBF-A1C5-4BFE-AA4E-96E88A8C21C2}" srcId="{28D6AB5D-CA0A-4D8D-9319-88D1C38C84D1}" destId="{AD199F42-0A20-4BAD-9042-C598851D3464}" srcOrd="2" destOrd="0" parTransId="{59D91458-F876-4122-BB97-A20D58F83A74}" sibTransId="{304F9E39-0F16-4A27-BF38-59ACE7400463}"/>
    <dgm:cxn modelId="{E04E84AD-8598-4087-A1B9-C03C663A85D3}" type="presOf" srcId="{1879E765-F237-4518-8F47-B5CFC2539BA3}" destId="{BC96BEE6-5B98-4002-97AB-7940A7DB9B87}" srcOrd="0" destOrd="0" presId="urn:microsoft.com/office/officeart/2005/8/layout/chevron2"/>
    <dgm:cxn modelId="{E810666E-02F5-48A9-89BF-E9ABD23E8B7F}" type="presOf" srcId="{A8FC7417-653E-494E-A8DE-4AC6293727E3}" destId="{199DD192-AD5A-4781-8217-D222E527CD73}" srcOrd="0" destOrd="0" presId="urn:microsoft.com/office/officeart/2005/8/layout/chevron2"/>
    <dgm:cxn modelId="{137C3C45-B774-4785-8D7D-63AF1E16CE04}" srcId="{85A5E7DA-39BC-494B-9436-3AF786A799D2}" destId="{1FD9C8AD-B871-4FF6-8FB0-902C00C71FA4}" srcOrd="1" destOrd="0" parTransId="{DC86195A-D3E5-40C9-AD17-A980039AA2D6}" sibTransId="{5347DDFE-9910-4C95-83E7-563173439BD2}"/>
    <dgm:cxn modelId="{01773611-A16C-4EE3-A802-F8971775477F}" srcId="{F6CAC816-3053-4F2F-B1FE-A5C44EAA4FAA}" destId="{1879E765-F237-4518-8F47-B5CFC2539BA3}" srcOrd="0" destOrd="0" parTransId="{A449F60B-E96E-444F-9151-A163BCDBE466}" sibTransId="{A5B17FED-564F-44BF-A248-8C7EE7EDBBF0}"/>
    <dgm:cxn modelId="{92BB0CAD-B685-48AE-8E70-3433536C638F}" type="presOf" srcId="{07DF3885-E4E8-4388-AC52-8F94E8475D99}" destId="{F8BB0D33-B9D6-42F0-913C-4382B4561DA1}" srcOrd="0" destOrd="1" presId="urn:microsoft.com/office/officeart/2005/8/layout/chevron2"/>
    <dgm:cxn modelId="{65791594-8242-4D7C-BFE1-E51FB47442B3}" srcId="{85A5E7DA-39BC-494B-9436-3AF786A799D2}" destId="{04DB2D9F-132E-4F8C-8184-281105DE2A16}" srcOrd="2" destOrd="0" parTransId="{09BA5426-6D9D-4EE7-B767-167818F705A2}" sibTransId="{488698F5-7577-4678-87AD-FA1B966CDE37}"/>
    <dgm:cxn modelId="{44D6E97A-0F59-4AA1-8327-BB87EDD3B99C}" type="presOf" srcId="{C9B1A5D7-B6F8-40F2-B8FF-9117EEDFACF9}" destId="{DF3B333B-AA47-4E5E-B935-DF4F08B7923A}" srcOrd="0" destOrd="0" presId="urn:microsoft.com/office/officeart/2005/8/layout/chevron2"/>
    <dgm:cxn modelId="{CECF0922-736C-47B0-9A34-91E672D1261E}" srcId="{F6CAC816-3053-4F2F-B1FE-A5C44EAA4FAA}" destId="{28D6AB5D-CA0A-4D8D-9319-88D1C38C84D1}" srcOrd="2" destOrd="0" parTransId="{BBBE8612-2CA0-47D2-A6CB-0557CA588609}" sibTransId="{6ECDFCCE-EAA8-4994-9BC9-7C9650EED458}"/>
    <dgm:cxn modelId="{F387C6F5-C122-4A16-B6C1-5DDC9BB8A80E}" srcId="{1879E765-F237-4518-8F47-B5CFC2539BA3}" destId="{A8FC7417-653E-494E-A8DE-4AC6293727E3}" srcOrd="0" destOrd="0" parTransId="{DF95BF76-0128-419E-951F-1D509D9CC4B6}" sibTransId="{A350773B-9458-4189-AE3A-7F9415584B23}"/>
    <dgm:cxn modelId="{66218853-4EFA-4982-80C6-1CB3A3305866}" srcId="{28D6AB5D-CA0A-4D8D-9319-88D1C38C84D1}" destId="{07DF3885-E4E8-4388-AC52-8F94E8475D99}" srcOrd="1" destOrd="0" parTransId="{278C044C-948C-468A-980A-886202131047}" sibTransId="{8B77335E-04EE-431F-BEF4-B26FDE33B738}"/>
    <dgm:cxn modelId="{AEAB7127-0F4C-4341-803B-3CF22E68AF16}" srcId="{F6CAC816-3053-4F2F-B1FE-A5C44EAA4FAA}" destId="{85A5E7DA-39BC-494B-9436-3AF786A799D2}" srcOrd="1" destOrd="0" parTransId="{AB55BFBE-ACD1-4932-832D-208F9DAE6445}" sibTransId="{8200CFDF-9FDD-4C66-8B94-1F25E702A0AA}"/>
    <dgm:cxn modelId="{9D710912-EFAC-4342-89EB-B0EF66EBBC2E}" srcId="{28D6AB5D-CA0A-4D8D-9319-88D1C38C84D1}" destId="{FD7E8E04-C64A-45C7-90CB-988ABA130705}" srcOrd="0" destOrd="0" parTransId="{88FFAC19-265D-4165-83EF-C4DB8C47F7CC}" sibTransId="{1AA88072-C1CE-4996-8DEC-120205732F9A}"/>
    <dgm:cxn modelId="{AC899D7A-5780-4A18-A6B0-EA8322D9A471}" srcId="{85A5E7DA-39BC-494B-9436-3AF786A799D2}" destId="{C9B1A5D7-B6F8-40F2-B8FF-9117EEDFACF9}" srcOrd="0" destOrd="0" parTransId="{B58407AD-F85F-4385-81AD-F4DFD9252EA4}" sibTransId="{1287874B-404F-4E2E-8C38-362ED7D523D2}"/>
    <dgm:cxn modelId="{17936281-BF59-4657-A70F-31D70776E250}" type="presOf" srcId="{04DB2D9F-132E-4F8C-8184-281105DE2A16}" destId="{DF3B333B-AA47-4E5E-B935-DF4F08B7923A}" srcOrd="0" destOrd="2" presId="urn:microsoft.com/office/officeart/2005/8/layout/chevron2"/>
    <dgm:cxn modelId="{1052C042-343F-4991-9AB2-40121BDEBBB0}" type="presOf" srcId="{F6CAC816-3053-4F2F-B1FE-A5C44EAA4FAA}" destId="{C9C354E7-93D0-45B0-8AD6-8BAF2A1808D4}" srcOrd="0" destOrd="0" presId="urn:microsoft.com/office/officeart/2005/8/layout/chevron2"/>
    <dgm:cxn modelId="{AE7D2FB9-44B7-4CAE-8021-D5EA9CB34CBE}" type="presOf" srcId="{28D6AB5D-CA0A-4D8D-9319-88D1C38C84D1}" destId="{AE5D2FCC-EF90-4C64-A633-481B282ACD2F}" srcOrd="0" destOrd="0" presId="urn:microsoft.com/office/officeart/2005/8/layout/chevron2"/>
    <dgm:cxn modelId="{71E9C327-7CA6-4CFF-9C8D-91AA1381CE7A}" type="presOf" srcId="{FD7E8E04-C64A-45C7-90CB-988ABA130705}" destId="{F8BB0D33-B9D6-42F0-913C-4382B4561DA1}" srcOrd="0" destOrd="0" presId="urn:microsoft.com/office/officeart/2005/8/layout/chevron2"/>
    <dgm:cxn modelId="{8D46A409-B021-4FC0-ABFD-4C5EB7D4E1C8}" type="presOf" srcId="{1FD9C8AD-B871-4FF6-8FB0-902C00C71FA4}" destId="{DF3B333B-AA47-4E5E-B935-DF4F08B7923A}" srcOrd="0" destOrd="1" presId="urn:microsoft.com/office/officeart/2005/8/layout/chevron2"/>
    <dgm:cxn modelId="{CEB721DE-A40D-402C-88BF-491B5009B86C}" type="presParOf" srcId="{C9C354E7-93D0-45B0-8AD6-8BAF2A1808D4}" destId="{7C9EFE76-D244-47B1-B0AD-CBB7B8B64E0B}" srcOrd="0" destOrd="0" presId="urn:microsoft.com/office/officeart/2005/8/layout/chevron2"/>
    <dgm:cxn modelId="{59A45FB5-87E0-403C-8306-9C70E36F7938}" type="presParOf" srcId="{7C9EFE76-D244-47B1-B0AD-CBB7B8B64E0B}" destId="{BC96BEE6-5B98-4002-97AB-7940A7DB9B87}" srcOrd="0" destOrd="0" presId="urn:microsoft.com/office/officeart/2005/8/layout/chevron2"/>
    <dgm:cxn modelId="{60981262-0CFC-4703-A2AD-4A2C8C278722}" type="presParOf" srcId="{7C9EFE76-D244-47B1-B0AD-CBB7B8B64E0B}" destId="{199DD192-AD5A-4781-8217-D222E527CD73}" srcOrd="1" destOrd="0" presId="urn:microsoft.com/office/officeart/2005/8/layout/chevron2"/>
    <dgm:cxn modelId="{2ADD06D7-BE4E-4C06-95FD-DF96645707D8}" type="presParOf" srcId="{C9C354E7-93D0-45B0-8AD6-8BAF2A1808D4}" destId="{946EC734-3AB4-4E3C-A02C-7DB1F250E35E}" srcOrd="1" destOrd="0" presId="urn:microsoft.com/office/officeart/2005/8/layout/chevron2"/>
    <dgm:cxn modelId="{A87B22F3-23FD-424C-BE9B-AEFFD9A421CD}" type="presParOf" srcId="{C9C354E7-93D0-45B0-8AD6-8BAF2A1808D4}" destId="{C8727D4A-0046-4CC7-83E0-0B5E85D63500}" srcOrd="2" destOrd="0" presId="urn:microsoft.com/office/officeart/2005/8/layout/chevron2"/>
    <dgm:cxn modelId="{2794F8D9-CF1C-4B51-8DFD-7F2F3A5C2A88}" type="presParOf" srcId="{C8727D4A-0046-4CC7-83E0-0B5E85D63500}" destId="{11998CAD-C5E4-447B-A3A8-0C1FD83A51DC}" srcOrd="0" destOrd="0" presId="urn:microsoft.com/office/officeart/2005/8/layout/chevron2"/>
    <dgm:cxn modelId="{15F22A30-6494-4F3A-AD99-C3BB524B4843}" type="presParOf" srcId="{C8727D4A-0046-4CC7-83E0-0B5E85D63500}" destId="{DF3B333B-AA47-4E5E-B935-DF4F08B7923A}" srcOrd="1" destOrd="0" presId="urn:microsoft.com/office/officeart/2005/8/layout/chevron2"/>
    <dgm:cxn modelId="{0A94462E-051F-450E-AD8F-D5CBBEB04BAF}" type="presParOf" srcId="{C9C354E7-93D0-45B0-8AD6-8BAF2A1808D4}" destId="{1F533A76-47B6-4244-BFD2-4FEB44D6A257}" srcOrd="3" destOrd="0" presId="urn:microsoft.com/office/officeart/2005/8/layout/chevron2"/>
    <dgm:cxn modelId="{C764B96D-C468-44AC-9FD5-427C953D57E8}" type="presParOf" srcId="{C9C354E7-93D0-45B0-8AD6-8BAF2A1808D4}" destId="{9691C41C-DFEA-4DEA-9423-16345779F760}" srcOrd="4" destOrd="0" presId="urn:microsoft.com/office/officeart/2005/8/layout/chevron2"/>
    <dgm:cxn modelId="{09B2C5BB-F384-40D6-9219-2FDE10391015}" type="presParOf" srcId="{9691C41C-DFEA-4DEA-9423-16345779F760}" destId="{AE5D2FCC-EF90-4C64-A633-481B282ACD2F}" srcOrd="0" destOrd="0" presId="urn:microsoft.com/office/officeart/2005/8/layout/chevron2"/>
    <dgm:cxn modelId="{807B8C7B-DE59-4BD3-8F9F-CEB5D78A6806}" type="presParOf" srcId="{9691C41C-DFEA-4DEA-9423-16345779F760}" destId="{F8BB0D33-B9D6-42F0-913C-4382B4561DA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8BD5E-0BCC-4CB3-AF45-48E17A2E5992}" type="doc">
      <dgm:prSet loTypeId="urn:microsoft.com/office/officeart/2005/8/layout/hProcess9" loCatId="process" qsTypeId="urn:microsoft.com/office/officeart/2005/8/quickstyle/simple1" qsCatId="simple" csTypeId="urn:microsoft.com/office/officeart/2005/8/colors/colorful3" csCatId="colorful" phldr="1"/>
      <dgm:spPr/>
    </dgm:pt>
    <dgm:pt modelId="{E15B5BC8-9CCB-4251-9FFE-238DB4E96F94}">
      <dgm:prSet phldrT="[Text]" custT="1"/>
      <dgm:spPr/>
      <dgm:t>
        <a:bodyPr/>
        <a:lstStyle/>
        <a:p>
          <a:r>
            <a:rPr lang="en-US" sz="1800" b="1" dirty="0" smtClean="0">
              <a:solidFill>
                <a:schemeClr val="tx1"/>
              </a:solidFill>
              <a:latin typeface="Arial" pitchFamily="34" charset="0"/>
              <a:cs typeface="Arial" pitchFamily="34" charset="0"/>
            </a:rPr>
            <a:t>What should we study?</a:t>
          </a:r>
          <a:endParaRPr lang="en-US" sz="1800" dirty="0">
            <a:latin typeface="Arial" pitchFamily="34" charset="0"/>
            <a:cs typeface="Arial" pitchFamily="34" charset="0"/>
          </a:endParaRPr>
        </a:p>
      </dgm:t>
    </dgm:pt>
    <dgm:pt modelId="{6F9F67A0-3082-4D1E-B9F1-2C2DA274C249}" type="parTrans" cxnId="{BBC72648-20F4-4E52-9AF3-A4EEFAC6180F}">
      <dgm:prSet/>
      <dgm:spPr/>
      <dgm:t>
        <a:bodyPr/>
        <a:lstStyle/>
        <a:p>
          <a:endParaRPr lang="en-US"/>
        </a:p>
      </dgm:t>
    </dgm:pt>
    <dgm:pt modelId="{253416C3-4F97-409B-A9D9-C70E7A85AF70}" type="sibTrans" cxnId="{BBC72648-20F4-4E52-9AF3-A4EEFAC6180F}">
      <dgm:prSet/>
      <dgm:spPr/>
      <dgm:t>
        <a:bodyPr/>
        <a:lstStyle/>
        <a:p>
          <a:endParaRPr lang="en-US"/>
        </a:p>
      </dgm:t>
    </dgm:pt>
    <dgm:pt modelId="{CF016956-10B0-410D-A0DD-8F303A9C0401}">
      <dgm:prSet phldrT="[Text]" custT="1"/>
      <dgm:spPr/>
      <dgm:t>
        <a:bodyPr/>
        <a:lstStyle/>
        <a:p>
          <a:r>
            <a:rPr lang="en-US" sz="1800" b="1" dirty="0" smtClean="0">
              <a:solidFill>
                <a:schemeClr val="tx1"/>
              </a:solidFill>
              <a:latin typeface="Arial" pitchFamily="34" charset="0"/>
              <a:cs typeface="Arial" pitchFamily="34" charset="0"/>
            </a:rPr>
            <a:t>What study designs should we use?</a:t>
          </a:r>
          <a:endParaRPr lang="en-US" sz="1800" dirty="0">
            <a:latin typeface="Arial" pitchFamily="34" charset="0"/>
            <a:cs typeface="Arial" pitchFamily="34" charset="0"/>
          </a:endParaRPr>
        </a:p>
      </dgm:t>
    </dgm:pt>
    <dgm:pt modelId="{AEDCB396-3D74-4B70-A10A-D5BAF5C908B8}" type="parTrans" cxnId="{218D4856-75A8-454F-889A-9BAC3A0442D4}">
      <dgm:prSet/>
      <dgm:spPr/>
      <dgm:t>
        <a:bodyPr/>
        <a:lstStyle/>
        <a:p>
          <a:endParaRPr lang="en-US"/>
        </a:p>
      </dgm:t>
    </dgm:pt>
    <dgm:pt modelId="{6AC518B5-80C4-4588-8D8C-021613DA755A}" type="sibTrans" cxnId="{218D4856-75A8-454F-889A-9BAC3A0442D4}">
      <dgm:prSet/>
      <dgm:spPr/>
      <dgm:t>
        <a:bodyPr/>
        <a:lstStyle/>
        <a:p>
          <a:endParaRPr lang="en-US"/>
        </a:p>
      </dgm:t>
    </dgm:pt>
    <dgm:pt modelId="{577E2F86-C959-4649-9657-E00354516CC8}">
      <dgm:prSet phldrT="[Text]" custT="1"/>
      <dgm:spPr/>
      <dgm:t>
        <a:bodyPr/>
        <a:lstStyle/>
        <a:p>
          <a:r>
            <a:rPr lang="en-US" sz="1800" b="1" dirty="0" smtClean="0">
              <a:solidFill>
                <a:schemeClr val="tx1"/>
              </a:solidFill>
              <a:latin typeface="Arial" pitchFamily="34" charset="0"/>
              <a:cs typeface="Arial" pitchFamily="34" charset="0"/>
            </a:rPr>
            <a:t>How do we carry out and govern the study?</a:t>
          </a:r>
          <a:endParaRPr lang="en-US" sz="1800" dirty="0">
            <a:latin typeface="Arial" pitchFamily="34" charset="0"/>
            <a:cs typeface="Arial" pitchFamily="34" charset="0"/>
          </a:endParaRPr>
        </a:p>
      </dgm:t>
    </dgm:pt>
    <dgm:pt modelId="{326F2DE7-31F6-4938-8A72-0CC795D19E2A}" type="parTrans" cxnId="{EACF2D3C-08DA-41F7-99AD-31016D016D2B}">
      <dgm:prSet/>
      <dgm:spPr/>
      <dgm:t>
        <a:bodyPr/>
        <a:lstStyle/>
        <a:p>
          <a:endParaRPr lang="en-US"/>
        </a:p>
      </dgm:t>
    </dgm:pt>
    <dgm:pt modelId="{1FF4683C-2382-4600-A6F5-867AE7082D64}" type="sibTrans" cxnId="{EACF2D3C-08DA-41F7-99AD-31016D016D2B}">
      <dgm:prSet/>
      <dgm:spPr/>
      <dgm:t>
        <a:bodyPr/>
        <a:lstStyle/>
        <a:p>
          <a:endParaRPr lang="en-US"/>
        </a:p>
      </dgm:t>
    </dgm:pt>
    <dgm:pt modelId="{E443D0CA-624B-444D-844B-AE6F154EE04A}">
      <dgm:prSet phldrT="[Text]" custT="1"/>
      <dgm:spPr/>
      <dgm:t>
        <a:bodyPr/>
        <a:lstStyle/>
        <a:p>
          <a:r>
            <a:rPr lang="en-US" sz="1800" b="1" dirty="0" smtClean="0">
              <a:solidFill>
                <a:schemeClr val="tx1"/>
              </a:solidFill>
              <a:latin typeface="Arial" pitchFamily="34" charset="0"/>
              <a:cs typeface="Arial" pitchFamily="34" charset="0"/>
            </a:rPr>
            <a:t>How do we enable people to apply the study results? </a:t>
          </a:r>
          <a:endParaRPr lang="en-US" sz="1800" dirty="0">
            <a:latin typeface="Arial" pitchFamily="34" charset="0"/>
            <a:cs typeface="Arial" pitchFamily="34" charset="0"/>
          </a:endParaRPr>
        </a:p>
      </dgm:t>
    </dgm:pt>
    <dgm:pt modelId="{037865B9-E20B-4C37-BC5B-D566ED3F0887}" type="parTrans" cxnId="{D14D4AEA-C0CD-4DB4-9E13-106E224CF48A}">
      <dgm:prSet/>
      <dgm:spPr/>
      <dgm:t>
        <a:bodyPr/>
        <a:lstStyle/>
        <a:p>
          <a:endParaRPr lang="en-US"/>
        </a:p>
      </dgm:t>
    </dgm:pt>
    <dgm:pt modelId="{4F500B5A-220A-40B2-AB9E-5F2C3F46A6A6}" type="sibTrans" cxnId="{D14D4AEA-C0CD-4DB4-9E13-106E224CF48A}">
      <dgm:prSet/>
      <dgm:spPr/>
      <dgm:t>
        <a:bodyPr/>
        <a:lstStyle/>
        <a:p>
          <a:endParaRPr lang="en-US"/>
        </a:p>
      </dgm:t>
    </dgm:pt>
    <dgm:pt modelId="{0D58A9BD-6D8E-4994-8B20-5B313712D3CE}" type="pres">
      <dgm:prSet presAssocID="{0128BD5E-0BCC-4CB3-AF45-48E17A2E5992}" presName="CompostProcess" presStyleCnt="0">
        <dgm:presLayoutVars>
          <dgm:dir/>
          <dgm:resizeHandles val="exact"/>
        </dgm:presLayoutVars>
      </dgm:prSet>
      <dgm:spPr/>
    </dgm:pt>
    <dgm:pt modelId="{D8E9417A-17ED-44EE-AAD6-51B103AB9A1B}" type="pres">
      <dgm:prSet presAssocID="{0128BD5E-0BCC-4CB3-AF45-48E17A2E5992}" presName="arrow" presStyleLbl="bgShp" presStyleIdx="0" presStyleCnt="1"/>
      <dgm:spPr/>
    </dgm:pt>
    <dgm:pt modelId="{EE586585-9B41-4C0A-8B98-021E3785BD4E}" type="pres">
      <dgm:prSet presAssocID="{0128BD5E-0BCC-4CB3-AF45-48E17A2E5992}" presName="linearProcess" presStyleCnt="0"/>
      <dgm:spPr/>
    </dgm:pt>
    <dgm:pt modelId="{BF675D12-5777-469C-A1DE-EBC4ED8E8EE2}" type="pres">
      <dgm:prSet presAssocID="{E15B5BC8-9CCB-4251-9FFE-238DB4E96F94}" presName="textNode" presStyleLbl="node1" presStyleIdx="0" presStyleCnt="4" custScaleY="129091" custLinFactNeighborX="-92298" custLinFactNeighborY="-3924">
        <dgm:presLayoutVars>
          <dgm:bulletEnabled val="1"/>
        </dgm:presLayoutVars>
      </dgm:prSet>
      <dgm:spPr/>
      <dgm:t>
        <a:bodyPr/>
        <a:lstStyle/>
        <a:p>
          <a:endParaRPr lang="en-US"/>
        </a:p>
      </dgm:t>
    </dgm:pt>
    <dgm:pt modelId="{91025695-1C0A-4C01-BFF2-C6E69B5C2A57}" type="pres">
      <dgm:prSet presAssocID="{253416C3-4F97-409B-A9D9-C70E7A85AF70}" presName="sibTrans" presStyleCnt="0"/>
      <dgm:spPr/>
    </dgm:pt>
    <dgm:pt modelId="{3C2BF6A2-4FF0-4950-BF57-EA34A39B8700}" type="pres">
      <dgm:prSet presAssocID="{CF016956-10B0-410D-A0DD-8F303A9C0401}" presName="textNode" presStyleLbl="node1" presStyleIdx="1" presStyleCnt="4" custScaleY="129091">
        <dgm:presLayoutVars>
          <dgm:bulletEnabled val="1"/>
        </dgm:presLayoutVars>
      </dgm:prSet>
      <dgm:spPr/>
      <dgm:t>
        <a:bodyPr/>
        <a:lstStyle/>
        <a:p>
          <a:endParaRPr lang="en-US"/>
        </a:p>
      </dgm:t>
    </dgm:pt>
    <dgm:pt modelId="{ACFAF134-9445-42A5-A380-A6CE1544DC10}" type="pres">
      <dgm:prSet presAssocID="{6AC518B5-80C4-4588-8D8C-021613DA755A}" presName="sibTrans" presStyleCnt="0"/>
      <dgm:spPr/>
    </dgm:pt>
    <dgm:pt modelId="{BC53D592-13E3-42FA-B886-2C0CF36A9309}" type="pres">
      <dgm:prSet presAssocID="{577E2F86-C959-4649-9657-E00354516CC8}" presName="textNode" presStyleLbl="node1" presStyleIdx="2" presStyleCnt="4" custScaleY="129091">
        <dgm:presLayoutVars>
          <dgm:bulletEnabled val="1"/>
        </dgm:presLayoutVars>
      </dgm:prSet>
      <dgm:spPr/>
      <dgm:t>
        <a:bodyPr/>
        <a:lstStyle/>
        <a:p>
          <a:endParaRPr lang="en-US"/>
        </a:p>
      </dgm:t>
    </dgm:pt>
    <dgm:pt modelId="{2F7D6DE0-413E-4348-8770-2B9283311402}" type="pres">
      <dgm:prSet presAssocID="{1FF4683C-2382-4600-A6F5-867AE7082D64}" presName="sibTrans" presStyleCnt="0"/>
      <dgm:spPr/>
    </dgm:pt>
    <dgm:pt modelId="{47FE69BE-8065-4F62-9B00-68FCBD6081AD}" type="pres">
      <dgm:prSet presAssocID="{E443D0CA-624B-444D-844B-AE6F154EE04A}" presName="textNode" presStyleLbl="node1" presStyleIdx="3" presStyleCnt="4" custScaleY="129091">
        <dgm:presLayoutVars>
          <dgm:bulletEnabled val="1"/>
        </dgm:presLayoutVars>
      </dgm:prSet>
      <dgm:spPr/>
      <dgm:t>
        <a:bodyPr/>
        <a:lstStyle/>
        <a:p>
          <a:endParaRPr lang="en-US"/>
        </a:p>
      </dgm:t>
    </dgm:pt>
  </dgm:ptLst>
  <dgm:cxnLst>
    <dgm:cxn modelId="{218D4856-75A8-454F-889A-9BAC3A0442D4}" srcId="{0128BD5E-0BCC-4CB3-AF45-48E17A2E5992}" destId="{CF016956-10B0-410D-A0DD-8F303A9C0401}" srcOrd="1" destOrd="0" parTransId="{AEDCB396-3D74-4B70-A10A-D5BAF5C908B8}" sibTransId="{6AC518B5-80C4-4588-8D8C-021613DA755A}"/>
    <dgm:cxn modelId="{F1D66E8C-CA59-4D1C-B30D-F085011A61D9}" type="presOf" srcId="{CF016956-10B0-410D-A0DD-8F303A9C0401}" destId="{3C2BF6A2-4FF0-4950-BF57-EA34A39B8700}" srcOrd="0" destOrd="0" presId="urn:microsoft.com/office/officeart/2005/8/layout/hProcess9"/>
    <dgm:cxn modelId="{EACF2D3C-08DA-41F7-99AD-31016D016D2B}" srcId="{0128BD5E-0BCC-4CB3-AF45-48E17A2E5992}" destId="{577E2F86-C959-4649-9657-E00354516CC8}" srcOrd="2" destOrd="0" parTransId="{326F2DE7-31F6-4938-8A72-0CC795D19E2A}" sibTransId="{1FF4683C-2382-4600-A6F5-867AE7082D64}"/>
    <dgm:cxn modelId="{45F9A30D-735B-43E5-9D41-31E54ECD646A}" type="presOf" srcId="{0128BD5E-0BCC-4CB3-AF45-48E17A2E5992}" destId="{0D58A9BD-6D8E-4994-8B20-5B313712D3CE}" srcOrd="0" destOrd="0" presId="urn:microsoft.com/office/officeart/2005/8/layout/hProcess9"/>
    <dgm:cxn modelId="{D14D4AEA-C0CD-4DB4-9E13-106E224CF48A}" srcId="{0128BD5E-0BCC-4CB3-AF45-48E17A2E5992}" destId="{E443D0CA-624B-444D-844B-AE6F154EE04A}" srcOrd="3" destOrd="0" parTransId="{037865B9-E20B-4C37-BC5B-D566ED3F0887}" sibTransId="{4F500B5A-220A-40B2-AB9E-5F2C3F46A6A6}"/>
    <dgm:cxn modelId="{BBC72648-20F4-4E52-9AF3-A4EEFAC6180F}" srcId="{0128BD5E-0BCC-4CB3-AF45-48E17A2E5992}" destId="{E15B5BC8-9CCB-4251-9FFE-238DB4E96F94}" srcOrd="0" destOrd="0" parTransId="{6F9F67A0-3082-4D1E-B9F1-2C2DA274C249}" sibTransId="{253416C3-4F97-409B-A9D9-C70E7A85AF70}"/>
    <dgm:cxn modelId="{B1E24EBC-1F8D-42C5-ABD6-69CCD317ABC6}" type="presOf" srcId="{577E2F86-C959-4649-9657-E00354516CC8}" destId="{BC53D592-13E3-42FA-B886-2C0CF36A9309}" srcOrd="0" destOrd="0" presId="urn:microsoft.com/office/officeart/2005/8/layout/hProcess9"/>
    <dgm:cxn modelId="{4B88EF5F-F72C-44BA-9078-BBB37BA52B01}" type="presOf" srcId="{E15B5BC8-9CCB-4251-9FFE-238DB4E96F94}" destId="{BF675D12-5777-469C-A1DE-EBC4ED8E8EE2}" srcOrd="0" destOrd="0" presId="urn:microsoft.com/office/officeart/2005/8/layout/hProcess9"/>
    <dgm:cxn modelId="{F2193B5E-18A3-45AC-B59F-529CB48B7F97}" type="presOf" srcId="{E443D0CA-624B-444D-844B-AE6F154EE04A}" destId="{47FE69BE-8065-4F62-9B00-68FCBD6081AD}" srcOrd="0" destOrd="0" presId="urn:microsoft.com/office/officeart/2005/8/layout/hProcess9"/>
    <dgm:cxn modelId="{27C280CB-D3F9-45B1-ACD2-D7641A4181E0}" type="presParOf" srcId="{0D58A9BD-6D8E-4994-8B20-5B313712D3CE}" destId="{D8E9417A-17ED-44EE-AAD6-51B103AB9A1B}" srcOrd="0" destOrd="0" presId="urn:microsoft.com/office/officeart/2005/8/layout/hProcess9"/>
    <dgm:cxn modelId="{2C9622A1-5962-4802-A195-6C8636DDCC71}" type="presParOf" srcId="{0D58A9BD-6D8E-4994-8B20-5B313712D3CE}" destId="{EE586585-9B41-4C0A-8B98-021E3785BD4E}" srcOrd="1" destOrd="0" presId="urn:microsoft.com/office/officeart/2005/8/layout/hProcess9"/>
    <dgm:cxn modelId="{D026BE82-C10A-4E91-A8D3-BE3067D76B0D}" type="presParOf" srcId="{EE586585-9B41-4C0A-8B98-021E3785BD4E}" destId="{BF675D12-5777-469C-A1DE-EBC4ED8E8EE2}" srcOrd="0" destOrd="0" presId="urn:microsoft.com/office/officeart/2005/8/layout/hProcess9"/>
    <dgm:cxn modelId="{9DDDB7BA-8546-4EC8-B259-6C1C54C1921C}" type="presParOf" srcId="{EE586585-9B41-4C0A-8B98-021E3785BD4E}" destId="{91025695-1C0A-4C01-BFF2-C6E69B5C2A57}" srcOrd="1" destOrd="0" presId="urn:microsoft.com/office/officeart/2005/8/layout/hProcess9"/>
    <dgm:cxn modelId="{2F497864-8717-472A-B304-6BD24B28C988}" type="presParOf" srcId="{EE586585-9B41-4C0A-8B98-021E3785BD4E}" destId="{3C2BF6A2-4FF0-4950-BF57-EA34A39B8700}" srcOrd="2" destOrd="0" presId="urn:microsoft.com/office/officeart/2005/8/layout/hProcess9"/>
    <dgm:cxn modelId="{19EE4536-9BE6-4BAB-BA1D-850C2376EA88}" type="presParOf" srcId="{EE586585-9B41-4C0A-8B98-021E3785BD4E}" destId="{ACFAF134-9445-42A5-A380-A6CE1544DC10}" srcOrd="3" destOrd="0" presId="urn:microsoft.com/office/officeart/2005/8/layout/hProcess9"/>
    <dgm:cxn modelId="{0E6F446B-3AE4-4612-A6CE-1E31A43965B2}" type="presParOf" srcId="{EE586585-9B41-4C0A-8B98-021E3785BD4E}" destId="{BC53D592-13E3-42FA-B886-2C0CF36A9309}" srcOrd="4" destOrd="0" presId="urn:microsoft.com/office/officeart/2005/8/layout/hProcess9"/>
    <dgm:cxn modelId="{A5179DC8-B06C-4671-8673-FDD26558FE4C}" type="presParOf" srcId="{EE586585-9B41-4C0A-8B98-021E3785BD4E}" destId="{2F7D6DE0-413E-4348-8770-2B9283311402}" srcOrd="5" destOrd="0" presId="urn:microsoft.com/office/officeart/2005/8/layout/hProcess9"/>
    <dgm:cxn modelId="{0D8FA7AE-47C0-4B75-97CF-D55256E3078B}" type="presParOf" srcId="{EE586585-9B41-4C0A-8B98-021E3785BD4E}" destId="{47FE69BE-8065-4F62-9B00-68FCBD6081AD}"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4FD9A8-1EF8-47C1-AA67-96BAC21A97B3}" type="doc">
      <dgm:prSet loTypeId="urn:microsoft.com/office/officeart/2005/8/layout/hProcess9" loCatId="process" qsTypeId="urn:microsoft.com/office/officeart/2005/8/quickstyle/simple1" qsCatId="simple" csTypeId="urn:microsoft.com/office/officeart/2005/8/colors/accent1_2" csCatId="accent1" phldr="1"/>
      <dgm:spPr/>
    </dgm:pt>
    <dgm:pt modelId="{FD025111-7FC8-48DB-85CA-7F9687C76F67}">
      <dgm:prSet phldrT="[Text]"/>
      <dgm:spPr/>
      <dgm:t>
        <a:bodyPr/>
        <a:lstStyle/>
        <a:p>
          <a:r>
            <a:rPr lang="en-US" dirty="0" smtClean="0"/>
            <a:t>Topic Generation</a:t>
          </a:r>
          <a:endParaRPr lang="en-US" dirty="0"/>
        </a:p>
      </dgm:t>
    </dgm:pt>
    <dgm:pt modelId="{1CC4165C-38F4-4787-9160-98B7A880B86C}" type="parTrans" cxnId="{DB5524D3-2388-48A6-B355-D59E9B4FCD6D}">
      <dgm:prSet/>
      <dgm:spPr/>
      <dgm:t>
        <a:bodyPr/>
        <a:lstStyle/>
        <a:p>
          <a:endParaRPr lang="en-US"/>
        </a:p>
      </dgm:t>
    </dgm:pt>
    <dgm:pt modelId="{1162C7B1-4F1E-4720-B31F-0BD131417190}" type="sibTrans" cxnId="{DB5524D3-2388-48A6-B355-D59E9B4FCD6D}">
      <dgm:prSet/>
      <dgm:spPr/>
      <dgm:t>
        <a:bodyPr/>
        <a:lstStyle/>
        <a:p>
          <a:endParaRPr lang="en-US"/>
        </a:p>
      </dgm:t>
    </dgm:pt>
    <dgm:pt modelId="{50908401-364E-40A9-8D6D-1EB24AA4F3C4}">
      <dgm:prSet phldrT="[Text]"/>
      <dgm:spPr/>
      <dgm:t>
        <a:bodyPr/>
        <a:lstStyle/>
        <a:p>
          <a:r>
            <a:rPr lang="en-US" dirty="0" smtClean="0"/>
            <a:t>Gap Analysis in Systematic Review</a:t>
          </a:r>
          <a:endParaRPr lang="en-US" dirty="0"/>
        </a:p>
      </dgm:t>
    </dgm:pt>
    <dgm:pt modelId="{D54F1DE5-0378-4AF5-ACDD-84E8ED3D8D73}" type="parTrans" cxnId="{4C98A274-A424-4189-B5EF-C68885A3A9D3}">
      <dgm:prSet/>
      <dgm:spPr/>
      <dgm:t>
        <a:bodyPr/>
        <a:lstStyle/>
        <a:p>
          <a:endParaRPr lang="en-US"/>
        </a:p>
      </dgm:t>
    </dgm:pt>
    <dgm:pt modelId="{5B1E5375-AE6E-4CA9-9D2E-26404F1E4F84}" type="sibTrans" cxnId="{4C98A274-A424-4189-B5EF-C68885A3A9D3}">
      <dgm:prSet/>
      <dgm:spPr/>
      <dgm:t>
        <a:bodyPr/>
        <a:lstStyle/>
        <a:p>
          <a:endParaRPr lang="en-US"/>
        </a:p>
      </dgm:t>
    </dgm:pt>
    <dgm:pt modelId="{42887CB5-FE4E-45C9-881E-66892D602D62}">
      <dgm:prSet phldrT="[Text]"/>
      <dgm:spPr/>
      <dgm:t>
        <a:bodyPr/>
        <a:lstStyle/>
        <a:p>
          <a:r>
            <a:rPr lang="en-US" dirty="0" smtClean="0"/>
            <a:t>Value of Information Analysis</a:t>
          </a:r>
          <a:endParaRPr lang="en-US" dirty="0"/>
        </a:p>
      </dgm:t>
    </dgm:pt>
    <dgm:pt modelId="{C5520A6E-A194-4959-9938-A0AB57A548BA}" type="parTrans" cxnId="{51E78AF8-F96F-4707-BB70-B87CDC2751CD}">
      <dgm:prSet/>
      <dgm:spPr/>
      <dgm:t>
        <a:bodyPr/>
        <a:lstStyle/>
        <a:p>
          <a:endParaRPr lang="en-US"/>
        </a:p>
      </dgm:t>
    </dgm:pt>
    <dgm:pt modelId="{3075704D-3D05-483B-A2A6-6F7783B13262}" type="sibTrans" cxnId="{51E78AF8-F96F-4707-BB70-B87CDC2751CD}">
      <dgm:prSet/>
      <dgm:spPr/>
      <dgm:t>
        <a:bodyPr/>
        <a:lstStyle/>
        <a:p>
          <a:endParaRPr lang="en-US"/>
        </a:p>
      </dgm:t>
    </dgm:pt>
    <dgm:pt modelId="{565AD134-2D5B-45A0-B253-437F46010F2D}">
      <dgm:prSet/>
      <dgm:spPr/>
      <dgm:t>
        <a:bodyPr/>
        <a:lstStyle/>
        <a:p>
          <a:r>
            <a:rPr lang="en-US" dirty="0" smtClean="0"/>
            <a:t>Peer/Stakeholder Review</a:t>
          </a:r>
          <a:endParaRPr lang="en-US" dirty="0"/>
        </a:p>
      </dgm:t>
    </dgm:pt>
    <dgm:pt modelId="{94BA7E30-FE0A-45FA-9D3B-09F92D93838B}" type="parTrans" cxnId="{CBCA1849-C91B-4C95-8BA0-E00C81744B40}">
      <dgm:prSet/>
      <dgm:spPr/>
      <dgm:t>
        <a:bodyPr/>
        <a:lstStyle/>
        <a:p>
          <a:endParaRPr lang="en-US"/>
        </a:p>
      </dgm:t>
    </dgm:pt>
    <dgm:pt modelId="{F2F50363-ECF5-46AE-9555-A2B649DAA894}" type="sibTrans" cxnId="{CBCA1849-C91B-4C95-8BA0-E00C81744B40}">
      <dgm:prSet/>
      <dgm:spPr/>
      <dgm:t>
        <a:bodyPr/>
        <a:lstStyle/>
        <a:p>
          <a:endParaRPr lang="en-US"/>
        </a:p>
      </dgm:t>
    </dgm:pt>
    <dgm:pt modelId="{C73FD29F-8472-4E94-86E1-78044823623D}" type="pres">
      <dgm:prSet presAssocID="{514FD9A8-1EF8-47C1-AA67-96BAC21A97B3}" presName="CompostProcess" presStyleCnt="0">
        <dgm:presLayoutVars>
          <dgm:dir/>
          <dgm:resizeHandles val="exact"/>
        </dgm:presLayoutVars>
      </dgm:prSet>
      <dgm:spPr/>
    </dgm:pt>
    <dgm:pt modelId="{53DC89A8-182A-4767-B22A-2105260861F8}" type="pres">
      <dgm:prSet presAssocID="{514FD9A8-1EF8-47C1-AA67-96BAC21A97B3}" presName="arrow" presStyleLbl="bgShp" presStyleIdx="0" presStyleCnt="1"/>
      <dgm:spPr/>
    </dgm:pt>
    <dgm:pt modelId="{AFF014ED-787A-40BC-814F-C4E82440BEC2}" type="pres">
      <dgm:prSet presAssocID="{514FD9A8-1EF8-47C1-AA67-96BAC21A97B3}" presName="linearProcess" presStyleCnt="0"/>
      <dgm:spPr/>
    </dgm:pt>
    <dgm:pt modelId="{A09D96C4-DC57-4429-9F3D-1AA4A41946C5}" type="pres">
      <dgm:prSet presAssocID="{FD025111-7FC8-48DB-85CA-7F9687C76F67}" presName="textNode" presStyleLbl="node1" presStyleIdx="0" presStyleCnt="4">
        <dgm:presLayoutVars>
          <dgm:bulletEnabled val="1"/>
        </dgm:presLayoutVars>
      </dgm:prSet>
      <dgm:spPr/>
      <dgm:t>
        <a:bodyPr/>
        <a:lstStyle/>
        <a:p>
          <a:endParaRPr lang="en-US"/>
        </a:p>
      </dgm:t>
    </dgm:pt>
    <dgm:pt modelId="{9B4CAC81-CB69-445E-9E57-04229E97E693}" type="pres">
      <dgm:prSet presAssocID="{1162C7B1-4F1E-4720-B31F-0BD131417190}" presName="sibTrans" presStyleCnt="0"/>
      <dgm:spPr/>
    </dgm:pt>
    <dgm:pt modelId="{1FF37986-5FA4-429D-8471-4853AD7FACCC}" type="pres">
      <dgm:prSet presAssocID="{50908401-364E-40A9-8D6D-1EB24AA4F3C4}" presName="textNode" presStyleLbl="node1" presStyleIdx="1" presStyleCnt="4">
        <dgm:presLayoutVars>
          <dgm:bulletEnabled val="1"/>
        </dgm:presLayoutVars>
      </dgm:prSet>
      <dgm:spPr/>
      <dgm:t>
        <a:bodyPr/>
        <a:lstStyle/>
        <a:p>
          <a:endParaRPr lang="en-US"/>
        </a:p>
      </dgm:t>
    </dgm:pt>
    <dgm:pt modelId="{0EDD8CD6-D9B2-4A5F-AF7D-13D1A566B124}" type="pres">
      <dgm:prSet presAssocID="{5B1E5375-AE6E-4CA9-9D2E-26404F1E4F84}" presName="sibTrans" presStyleCnt="0"/>
      <dgm:spPr/>
    </dgm:pt>
    <dgm:pt modelId="{1C8BB764-0691-43D4-9676-59ABDE660695}" type="pres">
      <dgm:prSet presAssocID="{42887CB5-FE4E-45C9-881E-66892D602D62}" presName="textNode" presStyleLbl="node1" presStyleIdx="2" presStyleCnt="4">
        <dgm:presLayoutVars>
          <dgm:bulletEnabled val="1"/>
        </dgm:presLayoutVars>
      </dgm:prSet>
      <dgm:spPr/>
      <dgm:t>
        <a:bodyPr/>
        <a:lstStyle/>
        <a:p>
          <a:endParaRPr lang="en-US"/>
        </a:p>
      </dgm:t>
    </dgm:pt>
    <dgm:pt modelId="{B0685373-F29D-4FB7-A72D-3F87070928DB}" type="pres">
      <dgm:prSet presAssocID="{3075704D-3D05-483B-A2A6-6F7783B13262}" presName="sibTrans" presStyleCnt="0"/>
      <dgm:spPr/>
    </dgm:pt>
    <dgm:pt modelId="{CF342730-BDCD-4B8C-A293-EDF22F52776A}" type="pres">
      <dgm:prSet presAssocID="{565AD134-2D5B-45A0-B253-437F46010F2D}" presName="textNode" presStyleLbl="node1" presStyleIdx="3" presStyleCnt="4">
        <dgm:presLayoutVars>
          <dgm:bulletEnabled val="1"/>
        </dgm:presLayoutVars>
      </dgm:prSet>
      <dgm:spPr/>
      <dgm:t>
        <a:bodyPr/>
        <a:lstStyle/>
        <a:p>
          <a:endParaRPr lang="en-US"/>
        </a:p>
      </dgm:t>
    </dgm:pt>
  </dgm:ptLst>
  <dgm:cxnLst>
    <dgm:cxn modelId="{F0884856-C4C7-4540-9296-A75CB4BDD879}" type="presOf" srcId="{50908401-364E-40A9-8D6D-1EB24AA4F3C4}" destId="{1FF37986-5FA4-429D-8471-4853AD7FACCC}" srcOrd="0" destOrd="0" presId="urn:microsoft.com/office/officeart/2005/8/layout/hProcess9"/>
    <dgm:cxn modelId="{ED20F85C-8063-4933-94F5-F016AE1AE23E}" type="presOf" srcId="{514FD9A8-1EF8-47C1-AA67-96BAC21A97B3}" destId="{C73FD29F-8472-4E94-86E1-78044823623D}" srcOrd="0" destOrd="0" presId="urn:microsoft.com/office/officeart/2005/8/layout/hProcess9"/>
    <dgm:cxn modelId="{B8A79213-96EF-4C7E-A86C-4E7865D4D2A8}" type="presOf" srcId="{565AD134-2D5B-45A0-B253-437F46010F2D}" destId="{CF342730-BDCD-4B8C-A293-EDF22F52776A}" srcOrd="0" destOrd="0" presId="urn:microsoft.com/office/officeart/2005/8/layout/hProcess9"/>
    <dgm:cxn modelId="{DB5524D3-2388-48A6-B355-D59E9B4FCD6D}" srcId="{514FD9A8-1EF8-47C1-AA67-96BAC21A97B3}" destId="{FD025111-7FC8-48DB-85CA-7F9687C76F67}" srcOrd="0" destOrd="0" parTransId="{1CC4165C-38F4-4787-9160-98B7A880B86C}" sibTransId="{1162C7B1-4F1E-4720-B31F-0BD131417190}"/>
    <dgm:cxn modelId="{51E78AF8-F96F-4707-BB70-B87CDC2751CD}" srcId="{514FD9A8-1EF8-47C1-AA67-96BAC21A97B3}" destId="{42887CB5-FE4E-45C9-881E-66892D602D62}" srcOrd="2" destOrd="0" parTransId="{C5520A6E-A194-4959-9938-A0AB57A548BA}" sibTransId="{3075704D-3D05-483B-A2A6-6F7783B13262}"/>
    <dgm:cxn modelId="{73756BF7-39D7-4943-A03F-FD7C3C1EEF57}" type="presOf" srcId="{42887CB5-FE4E-45C9-881E-66892D602D62}" destId="{1C8BB764-0691-43D4-9676-59ABDE660695}" srcOrd="0" destOrd="0" presId="urn:microsoft.com/office/officeart/2005/8/layout/hProcess9"/>
    <dgm:cxn modelId="{CBCA1849-C91B-4C95-8BA0-E00C81744B40}" srcId="{514FD9A8-1EF8-47C1-AA67-96BAC21A97B3}" destId="{565AD134-2D5B-45A0-B253-437F46010F2D}" srcOrd="3" destOrd="0" parTransId="{94BA7E30-FE0A-45FA-9D3B-09F92D93838B}" sibTransId="{F2F50363-ECF5-46AE-9555-A2B649DAA894}"/>
    <dgm:cxn modelId="{3C0FC809-C4A2-4F92-8640-65963D2E259D}" type="presOf" srcId="{FD025111-7FC8-48DB-85CA-7F9687C76F67}" destId="{A09D96C4-DC57-4429-9F3D-1AA4A41946C5}" srcOrd="0" destOrd="0" presId="urn:microsoft.com/office/officeart/2005/8/layout/hProcess9"/>
    <dgm:cxn modelId="{4C98A274-A424-4189-B5EF-C68885A3A9D3}" srcId="{514FD9A8-1EF8-47C1-AA67-96BAC21A97B3}" destId="{50908401-364E-40A9-8D6D-1EB24AA4F3C4}" srcOrd="1" destOrd="0" parTransId="{D54F1DE5-0378-4AF5-ACDD-84E8ED3D8D73}" sibTransId="{5B1E5375-AE6E-4CA9-9D2E-26404F1E4F84}"/>
    <dgm:cxn modelId="{1B44FCC1-7220-4C84-A4AC-C4F89359EDC7}" type="presParOf" srcId="{C73FD29F-8472-4E94-86E1-78044823623D}" destId="{53DC89A8-182A-4767-B22A-2105260861F8}" srcOrd="0" destOrd="0" presId="urn:microsoft.com/office/officeart/2005/8/layout/hProcess9"/>
    <dgm:cxn modelId="{2D4CF707-593D-4763-841D-596860CE4213}" type="presParOf" srcId="{C73FD29F-8472-4E94-86E1-78044823623D}" destId="{AFF014ED-787A-40BC-814F-C4E82440BEC2}" srcOrd="1" destOrd="0" presId="urn:microsoft.com/office/officeart/2005/8/layout/hProcess9"/>
    <dgm:cxn modelId="{EE772FD7-D65B-4AC0-80A5-B5B21C760EB7}" type="presParOf" srcId="{AFF014ED-787A-40BC-814F-C4E82440BEC2}" destId="{A09D96C4-DC57-4429-9F3D-1AA4A41946C5}" srcOrd="0" destOrd="0" presId="urn:microsoft.com/office/officeart/2005/8/layout/hProcess9"/>
    <dgm:cxn modelId="{D4427491-62E7-4AE9-9C1E-C3F7BC93F466}" type="presParOf" srcId="{AFF014ED-787A-40BC-814F-C4E82440BEC2}" destId="{9B4CAC81-CB69-445E-9E57-04229E97E693}" srcOrd="1" destOrd="0" presId="urn:microsoft.com/office/officeart/2005/8/layout/hProcess9"/>
    <dgm:cxn modelId="{C2B31204-6C51-4287-92F4-F9FF029C0C16}" type="presParOf" srcId="{AFF014ED-787A-40BC-814F-C4E82440BEC2}" destId="{1FF37986-5FA4-429D-8471-4853AD7FACCC}" srcOrd="2" destOrd="0" presId="urn:microsoft.com/office/officeart/2005/8/layout/hProcess9"/>
    <dgm:cxn modelId="{ACCE265A-4116-4314-BC7E-19C2A209C04D}" type="presParOf" srcId="{AFF014ED-787A-40BC-814F-C4E82440BEC2}" destId="{0EDD8CD6-D9B2-4A5F-AF7D-13D1A566B124}" srcOrd="3" destOrd="0" presId="urn:microsoft.com/office/officeart/2005/8/layout/hProcess9"/>
    <dgm:cxn modelId="{2ADCFFDF-2740-4745-B2F7-9FC78F51A637}" type="presParOf" srcId="{AFF014ED-787A-40BC-814F-C4E82440BEC2}" destId="{1C8BB764-0691-43D4-9676-59ABDE660695}" srcOrd="4" destOrd="0" presId="urn:microsoft.com/office/officeart/2005/8/layout/hProcess9"/>
    <dgm:cxn modelId="{72EB64E9-9F27-45C5-8213-7A1FC4BECB4B}" type="presParOf" srcId="{AFF014ED-787A-40BC-814F-C4E82440BEC2}" destId="{B0685373-F29D-4FB7-A72D-3F87070928DB}" srcOrd="5" destOrd="0" presId="urn:microsoft.com/office/officeart/2005/8/layout/hProcess9"/>
    <dgm:cxn modelId="{10691807-BC0A-45A1-8492-D186870E0A8A}" type="presParOf" srcId="{AFF014ED-787A-40BC-814F-C4E82440BEC2}" destId="{CF342730-BDCD-4B8C-A293-EDF22F52776A}"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96BEE6-5B98-4002-97AB-7940A7DB9B87}">
      <dsp:nvSpPr>
        <dsp:cNvPr id="0" name=""/>
        <dsp:cNvSpPr/>
      </dsp:nvSpPr>
      <dsp:spPr>
        <a:xfrm rot="5400000">
          <a:off x="-263744" y="267338"/>
          <a:ext cx="1758297" cy="1230808"/>
        </a:xfrm>
        <a:prstGeom prst="chevron">
          <a:avLst/>
        </a:prstGeom>
        <a:solidFill>
          <a:schemeClr val="accent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FY 2010 -2012</a:t>
          </a:r>
          <a:endParaRPr lang="en-US" sz="1800" kern="1200" dirty="0"/>
        </a:p>
      </dsp:txBody>
      <dsp:txXfrm rot="5400000">
        <a:off x="-263744" y="267338"/>
        <a:ext cx="1758297" cy="1230808"/>
      </dsp:txXfrm>
    </dsp:sp>
    <dsp:sp modelId="{199DD192-AD5A-4781-8217-D222E527CD73}">
      <dsp:nvSpPr>
        <dsp:cNvPr id="0" name=""/>
        <dsp:cNvSpPr/>
      </dsp:nvSpPr>
      <dsp:spPr>
        <a:xfrm rot="5400000">
          <a:off x="4495006" y="-3260604"/>
          <a:ext cx="1143494" cy="767189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smtClean="0"/>
            <a:t>$</a:t>
          </a:r>
          <a:r>
            <a:rPr lang="en-US" sz="1900" b="0" u="sng" kern="1200" dirty="0" smtClean="0"/>
            <a:t>210 million </a:t>
          </a:r>
          <a:r>
            <a:rPr lang="en-US" sz="1900" b="0" kern="1200" dirty="0" smtClean="0"/>
            <a:t>from the Patient-Centered Outcomes Research Trust Fund</a:t>
          </a:r>
          <a:endParaRPr lang="en-US" sz="1900" b="0" kern="1200" dirty="0"/>
        </a:p>
      </dsp:txBody>
      <dsp:txXfrm rot="5400000">
        <a:off x="4495006" y="-3260604"/>
        <a:ext cx="1143494" cy="7671891"/>
      </dsp:txXfrm>
    </dsp:sp>
    <dsp:sp modelId="{11998CAD-C5E4-447B-A3A8-0C1FD83A51DC}">
      <dsp:nvSpPr>
        <dsp:cNvPr id="0" name=""/>
        <dsp:cNvSpPr/>
      </dsp:nvSpPr>
      <dsp:spPr>
        <a:xfrm rot="5400000">
          <a:off x="-263744" y="1833314"/>
          <a:ext cx="1758297" cy="123080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FY 2013</a:t>
          </a:r>
          <a:endParaRPr lang="en-US" sz="2000" kern="1200" dirty="0"/>
        </a:p>
      </dsp:txBody>
      <dsp:txXfrm rot="5400000">
        <a:off x="-263744" y="1833314"/>
        <a:ext cx="1758297" cy="1230808"/>
      </dsp:txXfrm>
    </dsp:sp>
    <dsp:sp modelId="{DF3B333B-AA47-4E5E-B935-DF4F08B7923A}">
      <dsp:nvSpPr>
        <dsp:cNvPr id="0" name=""/>
        <dsp:cNvSpPr/>
      </dsp:nvSpPr>
      <dsp:spPr>
        <a:xfrm rot="5400000">
          <a:off x="4495307" y="-1694929"/>
          <a:ext cx="1142893" cy="767189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$150 million </a:t>
          </a:r>
          <a:r>
            <a:rPr lang="en-US" sz="1900" b="0" kern="1200" dirty="0" smtClean="0"/>
            <a:t>from the Patient-Centered Outcomes Research Trust Fund</a:t>
          </a:r>
          <a:endParaRPr lang="en-US" sz="1900" kern="1200" dirty="0"/>
        </a:p>
        <a:p>
          <a:pPr marL="171450" lvl="1" indent="-171450" algn="l" defTabSz="844550">
            <a:lnSpc>
              <a:spcPct val="90000"/>
            </a:lnSpc>
            <a:spcBef>
              <a:spcPct val="0"/>
            </a:spcBef>
            <a:spcAft>
              <a:spcPct val="15000"/>
            </a:spcAft>
            <a:buChar char="••"/>
          </a:pPr>
          <a:r>
            <a:rPr lang="en-US" sz="1900" kern="1200" dirty="0" smtClean="0"/>
            <a:t>$1 fee per Medicare and private health insurance beneficiary</a:t>
          </a:r>
          <a:endParaRPr lang="en-US" sz="1900" kern="1200" dirty="0"/>
        </a:p>
        <a:p>
          <a:pPr marL="171450" lvl="1" indent="-171450" algn="l" defTabSz="844550">
            <a:lnSpc>
              <a:spcPct val="90000"/>
            </a:lnSpc>
            <a:spcBef>
              <a:spcPct val="0"/>
            </a:spcBef>
            <a:spcAft>
              <a:spcPct val="15000"/>
            </a:spcAft>
            <a:buChar char="••"/>
          </a:pPr>
          <a:r>
            <a:rPr lang="en-US" sz="1900" kern="1200" dirty="0" smtClean="0"/>
            <a:t>Estimated at </a:t>
          </a:r>
          <a:r>
            <a:rPr lang="en-US" sz="1900" u="sng" kern="1200" dirty="0" smtClean="0"/>
            <a:t>$325 million</a:t>
          </a:r>
          <a:endParaRPr lang="en-US" sz="1900" u="sng" kern="1200" dirty="0"/>
        </a:p>
      </dsp:txBody>
      <dsp:txXfrm rot="5400000">
        <a:off x="4495307" y="-1694929"/>
        <a:ext cx="1142893" cy="7671891"/>
      </dsp:txXfrm>
    </dsp:sp>
    <dsp:sp modelId="{AE5D2FCC-EF90-4C64-A633-481B282ACD2F}">
      <dsp:nvSpPr>
        <dsp:cNvPr id="0" name=""/>
        <dsp:cNvSpPr/>
      </dsp:nvSpPr>
      <dsp:spPr>
        <a:xfrm rot="5400000">
          <a:off x="-263744" y="3399289"/>
          <a:ext cx="1758297" cy="1230808"/>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FY 2014 - 2019 </a:t>
          </a:r>
          <a:endParaRPr lang="en-US" sz="2000" kern="1200" dirty="0"/>
        </a:p>
      </dsp:txBody>
      <dsp:txXfrm rot="5400000">
        <a:off x="-263744" y="3399289"/>
        <a:ext cx="1758297" cy="1230808"/>
      </dsp:txXfrm>
    </dsp:sp>
    <dsp:sp modelId="{F8BB0D33-B9D6-42F0-913C-4382B4561DA1}">
      <dsp:nvSpPr>
        <dsp:cNvPr id="0" name=""/>
        <dsp:cNvSpPr/>
      </dsp:nvSpPr>
      <dsp:spPr>
        <a:xfrm rot="5400000">
          <a:off x="4495307" y="-128953"/>
          <a:ext cx="1142893" cy="767189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$150 million </a:t>
          </a:r>
          <a:r>
            <a:rPr lang="en-US" sz="1900" b="0" kern="1200" dirty="0" smtClean="0"/>
            <a:t>from the Patient-Centered Outcomes Research Trust Fund</a:t>
          </a:r>
          <a:endParaRPr lang="en-US" sz="1900" kern="1200" dirty="0"/>
        </a:p>
        <a:p>
          <a:pPr marL="171450" lvl="1" indent="-171450" algn="l" defTabSz="844550">
            <a:lnSpc>
              <a:spcPct val="90000"/>
            </a:lnSpc>
            <a:spcBef>
              <a:spcPct val="0"/>
            </a:spcBef>
            <a:spcAft>
              <a:spcPct val="15000"/>
            </a:spcAft>
            <a:buChar char="••"/>
          </a:pPr>
          <a:r>
            <a:rPr lang="en-US" sz="1900" kern="1200" dirty="0" smtClean="0"/>
            <a:t>$2 fee per Medicare and private health insurance beneficiary</a:t>
          </a:r>
          <a:endParaRPr lang="en-US" sz="1900" kern="1200" dirty="0"/>
        </a:p>
        <a:p>
          <a:pPr marL="171450" lvl="1" indent="-171450" algn="l" defTabSz="844550">
            <a:lnSpc>
              <a:spcPct val="90000"/>
            </a:lnSpc>
            <a:spcBef>
              <a:spcPct val="0"/>
            </a:spcBef>
            <a:spcAft>
              <a:spcPct val="15000"/>
            </a:spcAft>
            <a:buChar char="••"/>
          </a:pPr>
          <a:r>
            <a:rPr lang="en-US" sz="1900" kern="1200" dirty="0" smtClean="0"/>
            <a:t>Estimated at </a:t>
          </a:r>
          <a:r>
            <a:rPr lang="en-US" sz="1900" u="sng" kern="1200" dirty="0" smtClean="0"/>
            <a:t>$500 million </a:t>
          </a:r>
          <a:r>
            <a:rPr lang="en-US" sz="1900" kern="1200" dirty="0" smtClean="0"/>
            <a:t>annually  </a:t>
          </a:r>
          <a:endParaRPr lang="en-US" sz="1900" kern="1200" dirty="0"/>
        </a:p>
      </dsp:txBody>
      <dsp:txXfrm rot="5400000">
        <a:off x="4495307" y="-128953"/>
        <a:ext cx="1142893" cy="76718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E9417A-17ED-44EE-AAD6-51B103AB9A1B}">
      <dsp:nvSpPr>
        <dsp:cNvPr id="0" name=""/>
        <dsp:cNvSpPr/>
      </dsp:nvSpPr>
      <dsp:spPr>
        <a:xfrm>
          <a:off x="646436" y="0"/>
          <a:ext cx="7326278" cy="340895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75D12-5777-469C-A1DE-EBC4ED8E8EE2}">
      <dsp:nvSpPr>
        <dsp:cNvPr id="0" name=""/>
        <dsp:cNvSpPr/>
      </dsp:nvSpPr>
      <dsp:spPr>
        <a:xfrm>
          <a:off x="0" y="770839"/>
          <a:ext cx="1914057" cy="17602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itchFamily="34" charset="0"/>
              <a:cs typeface="Arial" pitchFamily="34" charset="0"/>
            </a:rPr>
            <a:t>What should we study?</a:t>
          </a:r>
          <a:endParaRPr lang="en-US" sz="1800" kern="1200" dirty="0">
            <a:latin typeface="Arial" pitchFamily="34" charset="0"/>
            <a:cs typeface="Arial" pitchFamily="34" charset="0"/>
          </a:endParaRPr>
        </a:p>
      </dsp:txBody>
      <dsp:txXfrm>
        <a:off x="0" y="770839"/>
        <a:ext cx="1914057" cy="1760260"/>
      </dsp:txXfrm>
    </dsp:sp>
    <dsp:sp modelId="{3C2BF6A2-4FF0-4950-BF57-EA34A39B8700}">
      <dsp:nvSpPr>
        <dsp:cNvPr id="0" name=""/>
        <dsp:cNvSpPr/>
      </dsp:nvSpPr>
      <dsp:spPr>
        <a:xfrm>
          <a:off x="2236013" y="824345"/>
          <a:ext cx="1914057" cy="176026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itchFamily="34" charset="0"/>
              <a:cs typeface="Arial" pitchFamily="34" charset="0"/>
            </a:rPr>
            <a:t>What study designs should we use?</a:t>
          </a:r>
          <a:endParaRPr lang="en-US" sz="1800" kern="1200" dirty="0">
            <a:latin typeface="Arial" pitchFamily="34" charset="0"/>
            <a:cs typeface="Arial" pitchFamily="34" charset="0"/>
          </a:endParaRPr>
        </a:p>
      </dsp:txBody>
      <dsp:txXfrm>
        <a:off x="2236013" y="824345"/>
        <a:ext cx="1914057" cy="1760260"/>
      </dsp:txXfrm>
    </dsp:sp>
    <dsp:sp modelId="{BC53D592-13E3-42FA-B886-2C0CF36A9309}">
      <dsp:nvSpPr>
        <dsp:cNvPr id="0" name=""/>
        <dsp:cNvSpPr/>
      </dsp:nvSpPr>
      <dsp:spPr>
        <a:xfrm>
          <a:off x="4469080" y="824345"/>
          <a:ext cx="1914057" cy="176026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itchFamily="34" charset="0"/>
              <a:cs typeface="Arial" pitchFamily="34" charset="0"/>
            </a:rPr>
            <a:t>How do we carry out and govern the study?</a:t>
          </a:r>
          <a:endParaRPr lang="en-US" sz="1800" kern="1200" dirty="0">
            <a:latin typeface="Arial" pitchFamily="34" charset="0"/>
            <a:cs typeface="Arial" pitchFamily="34" charset="0"/>
          </a:endParaRPr>
        </a:p>
      </dsp:txBody>
      <dsp:txXfrm>
        <a:off x="4469080" y="824345"/>
        <a:ext cx="1914057" cy="1760260"/>
      </dsp:txXfrm>
    </dsp:sp>
    <dsp:sp modelId="{47FE69BE-8065-4F62-9B00-68FCBD6081AD}">
      <dsp:nvSpPr>
        <dsp:cNvPr id="0" name=""/>
        <dsp:cNvSpPr/>
      </dsp:nvSpPr>
      <dsp:spPr>
        <a:xfrm>
          <a:off x="6702147" y="824345"/>
          <a:ext cx="1914057" cy="17602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itchFamily="34" charset="0"/>
              <a:cs typeface="Arial" pitchFamily="34" charset="0"/>
            </a:rPr>
            <a:t>How do we enable people to apply the study results? </a:t>
          </a:r>
          <a:endParaRPr lang="en-US" sz="1800" kern="1200" dirty="0">
            <a:latin typeface="Arial" pitchFamily="34" charset="0"/>
            <a:cs typeface="Arial" pitchFamily="34" charset="0"/>
          </a:endParaRPr>
        </a:p>
      </dsp:txBody>
      <dsp:txXfrm>
        <a:off x="6702147" y="824345"/>
        <a:ext cx="1914057" cy="17602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DC89A8-182A-4767-B22A-2105260861F8}">
      <dsp:nvSpPr>
        <dsp:cNvPr id="0" name=""/>
        <dsp:cNvSpPr/>
      </dsp:nvSpPr>
      <dsp:spPr>
        <a:xfrm>
          <a:off x="560069" y="0"/>
          <a:ext cx="634746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D96C4-DC57-4429-9F3D-1AA4A41946C5}">
      <dsp:nvSpPr>
        <dsp:cNvPr id="0" name=""/>
        <dsp:cNvSpPr/>
      </dsp:nvSpPr>
      <dsp:spPr>
        <a:xfrm>
          <a:off x="3737" y="1219199"/>
          <a:ext cx="179762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Topic Generation</a:t>
          </a:r>
          <a:endParaRPr lang="en-US" sz="1600" kern="1200" dirty="0"/>
        </a:p>
      </dsp:txBody>
      <dsp:txXfrm>
        <a:off x="3737" y="1219199"/>
        <a:ext cx="1797620" cy="1625600"/>
      </dsp:txXfrm>
    </dsp:sp>
    <dsp:sp modelId="{1FF37986-5FA4-429D-8471-4853AD7FACCC}">
      <dsp:nvSpPr>
        <dsp:cNvPr id="0" name=""/>
        <dsp:cNvSpPr/>
      </dsp:nvSpPr>
      <dsp:spPr>
        <a:xfrm>
          <a:off x="1891238" y="1219199"/>
          <a:ext cx="179762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Gap Analysis in Systematic Review</a:t>
          </a:r>
          <a:endParaRPr lang="en-US" sz="1600" kern="1200" dirty="0"/>
        </a:p>
      </dsp:txBody>
      <dsp:txXfrm>
        <a:off x="1891238" y="1219199"/>
        <a:ext cx="1797620" cy="1625600"/>
      </dsp:txXfrm>
    </dsp:sp>
    <dsp:sp modelId="{1C8BB764-0691-43D4-9676-59ABDE660695}">
      <dsp:nvSpPr>
        <dsp:cNvPr id="0" name=""/>
        <dsp:cNvSpPr/>
      </dsp:nvSpPr>
      <dsp:spPr>
        <a:xfrm>
          <a:off x="3778740" y="1219199"/>
          <a:ext cx="179762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Value of Information Analysis</a:t>
          </a:r>
          <a:endParaRPr lang="en-US" sz="1600" kern="1200" dirty="0"/>
        </a:p>
      </dsp:txBody>
      <dsp:txXfrm>
        <a:off x="3778740" y="1219199"/>
        <a:ext cx="1797620" cy="1625600"/>
      </dsp:txXfrm>
    </dsp:sp>
    <dsp:sp modelId="{CF342730-BDCD-4B8C-A293-EDF22F52776A}">
      <dsp:nvSpPr>
        <dsp:cNvPr id="0" name=""/>
        <dsp:cNvSpPr/>
      </dsp:nvSpPr>
      <dsp:spPr>
        <a:xfrm>
          <a:off x="5666242" y="1219199"/>
          <a:ext cx="179762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Peer/Stakeholder Review</a:t>
          </a:r>
          <a:endParaRPr lang="en-US" sz="1600" kern="1200" dirty="0"/>
        </a:p>
      </dsp:txBody>
      <dsp:txXfrm>
        <a:off x="5666242" y="1219199"/>
        <a:ext cx="1797620" cy="1625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FF4FB0F-E699-40D9-A1F5-5E670B40A28E}" type="datetimeFigureOut">
              <a:rPr lang="en-US" smtClean="0"/>
              <a:pPr/>
              <a:t>8/21/2012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E228624-38EF-472B-A4E6-2911B7ED3193}" type="slidenum">
              <a:rPr lang="en-US" smtClean="0"/>
              <a:pPr/>
              <a:t>‹#›</a:t>
            </a:fld>
            <a:endParaRPr lang="en-US"/>
          </a:p>
        </p:txBody>
      </p:sp>
    </p:spTree>
    <p:extLst>
      <p:ext uri="{BB962C8B-B14F-4D97-AF65-F5344CB8AC3E}">
        <p14:creationId xmlns:p14="http://schemas.microsoft.com/office/powerpoint/2010/main" xmlns="" val="213789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E8497C28-7CAC-4147-A8B2-866B692286D4}" type="datetimeFigureOut">
              <a:rPr lang="en-US"/>
              <a:pPr>
                <a:defRPr/>
              </a:pPr>
              <a:t>8/21/2012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2386054-DAAE-4A92-A4EA-332EBE22FF00}" type="slidenum">
              <a:rPr lang="en-US"/>
              <a:pPr>
                <a:defRPr/>
              </a:pPr>
              <a:t>‹#›</a:t>
            </a:fld>
            <a:endParaRPr lang="en-US" dirty="0"/>
          </a:p>
        </p:txBody>
      </p:sp>
    </p:spTree>
    <p:extLst>
      <p:ext uri="{BB962C8B-B14F-4D97-AF65-F5344CB8AC3E}">
        <p14:creationId xmlns:p14="http://schemas.microsoft.com/office/powerpoint/2010/main" xmlns="" val="22607801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E42DE-4B63-41F5-932F-0B5F858D3AA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420567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10</a:t>
            </a:fld>
            <a:endParaRPr lang="en-US" dirty="0"/>
          </a:p>
        </p:txBody>
      </p:sp>
    </p:spTree>
    <p:extLst>
      <p:ext uri="{BB962C8B-B14F-4D97-AF65-F5344CB8AC3E}">
        <p14:creationId xmlns:p14="http://schemas.microsoft.com/office/powerpoint/2010/main" xmlns="" val="2620687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4E01C-4E41-4307-9CF1-62E4D8D68629}" type="slidenum">
              <a:rPr lang="en-US" smtClean="0"/>
              <a:pPr/>
              <a:t>13</a:t>
            </a:fld>
            <a:endParaRPr lang="en-US"/>
          </a:p>
        </p:txBody>
      </p:sp>
    </p:spTree>
    <p:extLst>
      <p:ext uri="{BB962C8B-B14F-4D97-AF65-F5344CB8AC3E}">
        <p14:creationId xmlns:p14="http://schemas.microsoft.com/office/powerpoint/2010/main" xmlns="" val="294748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30637-AF2E-4905-9793-263BF6F96D8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30637-AF2E-4905-9793-263BF6F96D8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30637-AF2E-4905-9793-263BF6F96D8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30637-AF2E-4905-9793-263BF6F96D8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baseline="0" dirty="0" smtClean="0"/>
          </a:p>
        </p:txBody>
      </p:sp>
      <p:sp>
        <p:nvSpPr>
          <p:cNvPr id="4" name="Slide Number Placeholder 3"/>
          <p:cNvSpPr>
            <a:spLocks noGrp="1"/>
          </p:cNvSpPr>
          <p:nvPr>
            <p:ph type="sldNum" sz="quarter" idx="10"/>
          </p:nvPr>
        </p:nvSpPr>
        <p:spPr/>
        <p:txBody>
          <a:bodyPr/>
          <a:lstStyle/>
          <a:p>
            <a:fld id="{D3578180-73BF-FF4D-9481-EE279B8362F8}" type="slidenum">
              <a:rPr lang="en-US" smtClean="0"/>
              <a:pPr/>
              <a:t>23</a:t>
            </a:fld>
            <a:endParaRPr lang="en-US" dirty="0"/>
          </a:p>
        </p:txBody>
      </p:sp>
    </p:spTree>
    <p:extLst>
      <p:ext uri="{BB962C8B-B14F-4D97-AF65-F5344CB8AC3E}">
        <p14:creationId xmlns:p14="http://schemas.microsoft.com/office/powerpoint/2010/main" xmlns="" val="910433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30637-AF2E-4905-9793-263BF6F96D8D}"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25</a:t>
            </a:fld>
            <a:endParaRPr lang="en-US" dirty="0"/>
          </a:p>
        </p:txBody>
      </p:sp>
    </p:spTree>
    <p:extLst>
      <p:ext uri="{BB962C8B-B14F-4D97-AF65-F5344CB8AC3E}">
        <p14:creationId xmlns:p14="http://schemas.microsoft.com/office/powerpoint/2010/main" xmlns="" val="264987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26</a:t>
            </a:fld>
            <a:endParaRPr lang="en-US" dirty="0"/>
          </a:p>
        </p:txBody>
      </p:sp>
    </p:spTree>
    <p:extLst>
      <p:ext uri="{BB962C8B-B14F-4D97-AF65-F5344CB8AC3E}">
        <p14:creationId xmlns:p14="http://schemas.microsoft.com/office/powerpoint/2010/main" xmlns="" val="4109228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8180-73BF-FF4D-9481-EE279B8362F8}" type="slidenum">
              <a:rPr lang="en-US" smtClean="0"/>
              <a:pPr/>
              <a:t>27</a:t>
            </a:fld>
            <a:endParaRPr lang="en-US" dirty="0"/>
          </a:p>
        </p:txBody>
      </p:sp>
    </p:spTree>
    <p:extLst>
      <p:ext uri="{BB962C8B-B14F-4D97-AF65-F5344CB8AC3E}">
        <p14:creationId xmlns:p14="http://schemas.microsoft.com/office/powerpoint/2010/main" xmlns="" val="425162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3578180-73BF-FF4D-9481-EE279B8362F8}" type="slidenum">
              <a:rPr lang="en-US" smtClean="0"/>
              <a:pPr/>
              <a:t>28</a:t>
            </a:fld>
            <a:endParaRPr lang="en-US" dirty="0"/>
          </a:p>
        </p:txBody>
      </p:sp>
    </p:spTree>
    <p:extLst>
      <p:ext uri="{BB962C8B-B14F-4D97-AF65-F5344CB8AC3E}">
        <p14:creationId xmlns:p14="http://schemas.microsoft.com/office/powerpoint/2010/main" xmlns="" val="1015537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8180-73BF-FF4D-9481-EE279B8362F8}" type="slidenum">
              <a:rPr lang="en-US" smtClean="0"/>
              <a:pPr/>
              <a:t>29</a:t>
            </a:fld>
            <a:endParaRPr lang="en-US" dirty="0"/>
          </a:p>
        </p:txBody>
      </p:sp>
    </p:spTree>
    <p:extLst>
      <p:ext uri="{BB962C8B-B14F-4D97-AF65-F5344CB8AC3E}">
        <p14:creationId xmlns:p14="http://schemas.microsoft.com/office/powerpoint/2010/main" xmlns="" val="335124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33B3B-8DAC-4AED-9927-8472C01BE12C}" type="slidenum">
              <a:rPr lang="en-US" smtClean="0"/>
              <a:pPr/>
              <a:t>30</a:t>
            </a:fld>
            <a:endParaRPr lang="en-US" dirty="0"/>
          </a:p>
        </p:txBody>
      </p:sp>
    </p:spTree>
    <p:extLst>
      <p:ext uri="{BB962C8B-B14F-4D97-AF65-F5344CB8AC3E}">
        <p14:creationId xmlns:p14="http://schemas.microsoft.com/office/powerpoint/2010/main" xmlns="" val="3384515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33B3B-8DAC-4AED-9927-8472C01BE12C}" type="slidenum">
              <a:rPr lang="en-US" smtClean="0"/>
              <a:pPr/>
              <a:t>31</a:t>
            </a:fld>
            <a:endParaRPr lang="en-US" dirty="0"/>
          </a:p>
        </p:txBody>
      </p:sp>
    </p:spTree>
    <p:extLst>
      <p:ext uri="{BB962C8B-B14F-4D97-AF65-F5344CB8AC3E}">
        <p14:creationId xmlns:p14="http://schemas.microsoft.com/office/powerpoint/2010/main" xmlns="" val="3542685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33B3B-8DAC-4AED-9927-8472C01BE12C}" type="slidenum">
              <a:rPr lang="en-US" smtClean="0"/>
              <a:pPr/>
              <a:t>35</a:t>
            </a:fld>
            <a:endParaRPr lang="en-US" dirty="0"/>
          </a:p>
        </p:txBody>
      </p:sp>
    </p:spTree>
    <p:extLst>
      <p:ext uri="{BB962C8B-B14F-4D97-AF65-F5344CB8AC3E}">
        <p14:creationId xmlns:p14="http://schemas.microsoft.com/office/powerpoint/2010/main" xmlns="" val="3726115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36</a:t>
            </a:fld>
            <a:endParaRPr lang="en-US" dirty="0"/>
          </a:p>
        </p:txBody>
      </p:sp>
    </p:spTree>
    <p:extLst>
      <p:ext uri="{BB962C8B-B14F-4D97-AF65-F5344CB8AC3E}">
        <p14:creationId xmlns:p14="http://schemas.microsoft.com/office/powerpoint/2010/main" xmlns="" val="3946293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37</a:t>
            </a:fld>
            <a:endParaRPr lang="en-US" dirty="0"/>
          </a:p>
        </p:txBody>
      </p:sp>
    </p:spTree>
    <p:extLst>
      <p:ext uri="{BB962C8B-B14F-4D97-AF65-F5344CB8AC3E}">
        <p14:creationId xmlns:p14="http://schemas.microsoft.com/office/powerpoint/2010/main" xmlns="" val="866143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38</a:t>
            </a:fld>
            <a:endParaRPr lang="en-US" dirty="0"/>
          </a:p>
        </p:txBody>
      </p:sp>
    </p:spTree>
    <p:extLst>
      <p:ext uri="{BB962C8B-B14F-4D97-AF65-F5344CB8AC3E}">
        <p14:creationId xmlns:p14="http://schemas.microsoft.com/office/powerpoint/2010/main" xmlns="" val="866143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8180-73BF-FF4D-9481-EE279B8362F8}" type="slidenum">
              <a:rPr lang="en-US" smtClean="0"/>
              <a:pPr/>
              <a:t>39</a:t>
            </a:fld>
            <a:endParaRPr lang="en-US"/>
          </a:p>
        </p:txBody>
      </p:sp>
    </p:spTree>
    <p:extLst>
      <p:ext uri="{BB962C8B-B14F-4D97-AF65-F5344CB8AC3E}">
        <p14:creationId xmlns:p14="http://schemas.microsoft.com/office/powerpoint/2010/main" xmlns="" val="253689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40</a:t>
            </a:fld>
            <a:endParaRPr lang="en-US" dirty="0"/>
          </a:p>
        </p:txBody>
      </p:sp>
    </p:spTree>
    <p:extLst>
      <p:ext uri="{BB962C8B-B14F-4D97-AF65-F5344CB8AC3E}">
        <p14:creationId xmlns:p14="http://schemas.microsoft.com/office/powerpoint/2010/main" xmlns="" val="2162723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8180-73BF-FF4D-9481-EE279B8362F8}" type="slidenum">
              <a:rPr lang="en-US" smtClean="0"/>
              <a:pPr/>
              <a:t>41</a:t>
            </a:fld>
            <a:endParaRPr lang="en-US"/>
          </a:p>
        </p:txBody>
      </p:sp>
    </p:spTree>
    <p:extLst>
      <p:ext uri="{BB962C8B-B14F-4D97-AF65-F5344CB8AC3E}">
        <p14:creationId xmlns:p14="http://schemas.microsoft.com/office/powerpoint/2010/main" xmlns="" val="2627378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8180-73BF-FF4D-9481-EE279B8362F8}" type="slidenum">
              <a:rPr lang="en-US" smtClean="0"/>
              <a:pPr/>
              <a:t>42</a:t>
            </a:fld>
            <a:endParaRPr lang="en-US"/>
          </a:p>
        </p:txBody>
      </p:sp>
    </p:spTree>
    <p:extLst>
      <p:ext uri="{BB962C8B-B14F-4D97-AF65-F5344CB8AC3E}">
        <p14:creationId xmlns:p14="http://schemas.microsoft.com/office/powerpoint/2010/main" xmlns="" val="3325854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43</a:t>
            </a:fld>
            <a:endParaRPr lang="en-US" dirty="0"/>
          </a:p>
        </p:txBody>
      </p:sp>
    </p:spTree>
    <p:extLst>
      <p:ext uri="{BB962C8B-B14F-4D97-AF65-F5344CB8AC3E}">
        <p14:creationId xmlns:p14="http://schemas.microsoft.com/office/powerpoint/2010/main" xmlns="" val="3326083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44</a:t>
            </a:fld>
            <a:endParaRPr lang="en-US" dirty="0"/>
          </a:p>
        </p:txBody>
      </p:sp>
    </p:spTree>
    <p:extLst>
      <p:ext uri="{BB962C8B-B14F-4D97-AF65-F5344CB8AC3E}">
        <p14:creationId xmlns:p14="http://schemas.microsoft.com/office/powerpoint/2010/main" xmlns="" val="2109778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7EA296B-EFF0-2843-B590-6E1CC1B60F33}" type="slidenum">
              <a:rPr lang="en-US" smtClean="0"/>
              <a:pPr/>
              <a:t>45</a:t>
            </a:fld>
            <a:endParaRPr lang="en-US" dirty="0"/>
          </a:p>
        </p:txBody>
      </p:sp>
    </p:spTree>
    <p:extLst>
      <p:ext uri="{BB962C8B-B14F-4D97-AF65-F5344CB8AC3E}">
        <p14:creationId xmlns:p14="http://schemas.microsoft.com/office/powerpoint/2010/main" xmlns="" val="54013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7EA296B-EFF0-2843-B590-6E1CC1B60F33}" type="slidenum">
              <a:rPr lang="en-US" smtClean="0"/>
              <a:pPr/>
              <a:t>46</a:t>
            </a:fld>
            <a:endParaRPr lang="en-US" dirty="0"/>
          </a:p>
        </p:txBody>
      </p:sp>
    </p:spTree>
    <p:extLst>
      <p:ext uri="{BB962C8B-B14F-4D97-AF65-F5344CB8AC3E}">
        <p14:creationId xmlns:p14="http://schemas.microsoft.com/office/powerpoint/2010/main" xmlns="" val="4212068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47</a:t>
            </a:fld>
            <a:endParaRPr lang="en-US" dirty="0"/>
          </a:p>
        </p:txBody>
      </p:sp>
    </p:spTree>
    <p:extLst>
      <p:ext uri="{BB962C8B-B14F-4D97-AF65-F5344CB8AC3E}">
        <p14:creationId xmlns:p14="http://schemas.microsoft.com/office/powerpoint/2010/main" xmlns="" val="1223950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48</a:t>
            </a:fld>
            <a:endParaRPr lang="en-US" dirty="0"/>
          </a:p>
        </p:txBody>
      </p:sp>
    </p:spTree>
    <p:extLst>
      <p:ext uri="{BB962C8B-B14F-4D97-AF65-F5344CB8AC3E}">
        <p14:creationId xmlns:p14="http://schemas.microsoft.com/office/powerpoint/2010/main" xmlns="" val="3239391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49</a:t>
            </a:fld>
            <a:endParaRPr lang="en-US" dirty="0"/>
          </a:p>
        </p:txBody>
      </p:sp>
    </p:spTree>
    <p:extLst>
      <p:ext uri="{BB962C8B-B14F-4D97-AF65-F5344CB8AC3E}">
        <p14:creationId xmlns:p14="http://schemas.microsoft.com/office/powerpoint/2010/main" xmlns="" val="402293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50</a:t>
            </a:fld>
            <a:endParaRPr lang="en-US" dirty="0"/>
          </a:p>
        </p:txBody>
      </p:sp>
    </p:spTree>
    <p:extLst>
      <p:ext uri="{BB962C8B-B14F-4D97-AF65-F5344CB8AC3E}">
        <p14:creationId xmlns:p14="http://schemas.microsoft.com/office/powerpoint/2010/main" xmlns="" val="25973232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51</a:t>
            </a:fld>
            <a:endParaRPr lang="en-US" dirty="0"/>
          </a:p>
        </p:txBody>
      </p:sp>
    </p:spTree>
    <p:extLst>
      <p:ext uri="{BB962C8B-B14F-4D97-AF65-F5344CB8AC3E}">
        <p14:creationId xmlns:p14="http://schemas.microsoft.com/office/powerpoint/2010/main" xmlns="" val="10398813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52</a:t>
            </a:fld>
            <a:endParaRPr lang="en-US" dirty="0"/>
          </a:p>
        </p:txBody>
      </p:sp>
    </p:spTree>
    <p:extLst>
      <p:ext uri="{BB962C8B-B14F-4D97-AF65-F5344CB8AC3E}">
        <p14:creationId xmlns:p14="http://schemas.microsoft.com/office/powerpoint/2010/main" xmlns="" val="25160548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53</a:t>
            </a:fld>
            <a:endParaRPr lang="en-US" dirty="0"/>
          </a:p>
        </p:txBody>
      </p:sp>
    </p:spTree>
    <p:extLst>
      <p:ext uri="{BB962C8B-B14F-4D97-AF65-F5344CB8AC3E}">
        <p14:creationId xmlns:p14="http://schemas.microsoft.com/office/powerpoint/2010/main" xmlns="" val="5502229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296B-EFF0-2843-B590-6E1CC1B60F33}" type="slidenum">
              <a:rPr lang="en-US" smtClean="0"/>
              <a:pPr/>
              <a:t>54</a:t>
            </a:fld>
            <a:endParaRPr lang="en-US" dirty="0"/>
          </a:p>
        </p:txBody>
      </p:sp>
    </p:spTree>
    <p:extLst>
      <p:ext uri="{BB962C8B-B14F-4D97-AF65-F5344CB8AC3E}">
        <p14:creationId xmlns:p14="http://schemas.microsoft.com/office/powerpoint/2010/main" xmlns="" val="12316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78180-73BF-FF4D-9481-EE279B8362F8}" type="slidenum">
              <a:rPr lang="en-US" smtClean="0"/>
              <a:pPr/>
              <a:t>6</a:t>
            </a:fld>
            <a:endParaRPr lang="en-US" dirty="0"/>
          </a:p>
        </p:txBody>
      </p:sp>
    </p:spTree>
    <p:extLst>
      <p:ext uri="{BB962C8B-B14F-4D97-AF65-F5344CB8AC3E}">
        <p14:creationId xmlns:p14="http://schemas.microsoft.com/office/powerpoint/2010/main" xmlns="" val="117977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386054-DAAE-4A92-A4EA-332EBE22FF0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7" name="Text Placeholder 9"/>
          <p:cNvSpPr>
            <a:spLocks noGrp="1"/>
          </p:cNvSpPr>
          <p:nvPr>
            <p:ph type="body" idx="10"/>
          </p:nvPr>
        </p:nvSpPr>
        <p:spPr>
          <a:xfrm>
            <a:off x="685800" y="2286000"/>
            <a:ext cx="8102600" cy="457200"/>
          </a:xfrm>
          <a:prstGeom prst="rect">
            <a:avLst/>
          </a:prstGeom>
        </p:spPr>
        <p:txBody>
          <a:bodyPr vert="horz" lIns="0" tIns="0" rIns="0" bIns="0"/>
          <a:lstStyle>
            <a:lvl1pPr marL="0" indent="0">
              <a:buNone/>
              <a:defRPr sz="2500" b="1" i="0" baseline="0">
                <a:solidFill>
                  <a:srgbClr val="13307A"/>
                </a:solidFill>
                <a:latin typeface="Verdana"/>
              </a:defRPr>
            </a:lvl1pPr>
          </a:lstStyle>
          <a:p>
            <a:pPr lvl="0"/>
            <a:endParaRPr lang="en-US" dirty="0"/>
          </a:p>
        </p:txBody>
      </p:sp>
      <p:sp>
        <p:nvSpPr>
          <p:cNvPr id="18" name="Text Placeholder 13"/>
          <p:cNvSpPr>
            <a:spLocks noGrp="1"/>
          </p:cNvSpPr>
          <p:nvPr>
            <p:ph type="body" sz="quarter" idx="12"/>
          </p:nvPr>
        </p:nvSpPr>
        <p:spPr>
          <a:xfrm>
            <a:off x="685800" y="6400800"/>
            <a:ext cx="8102600" cy="398462"/>
          </a:xfrm>
          <a:prstGeom prst="rect">
            <a:avLst/>
          </a:prstGeom>
        </p:spPr>
        <p:txBody>
          <a:bodyPr vert="horz" lIns="0" tIns="0" rIns="0" bIns="0"/>
          <a:lstStyle>
            <a:lvl1pPr marL="0" indent="0">
              <a:spcBef>
                <a:spcPts val="600"/>
              </a:spcBef>
              <a:buFontTx/>
              <a:buNone/>
              <a:defRPr sz="1000" baseline="0">
                <a:solidFill>
                  <a:srgbClr val="5B6F7C"/>
                </a:solidFill>
                <a:latin typeface="Verdana"/>
              </a:defRPr>
            </a:lvl1pPr>
          </a:lstStyle>
          <a:p>
            <a:pPr lvl="0"/>
            <a:r>
              <a:rPr lang="en-US" dirty="0" smtClean="0"/>
              <a:t>Click to edit Master text styles</a:t>
            </a:r>
          </a:p>
        </p:txBody>
      </p:sp>
      <p:sp>
        <p:nvSpPr>
          <p:cNvPr id="19" name="Text Placeholder 5"/>
          <p:cNvSpPr>
            <a:spLocks noGrp="1"/>
          </p:cNvSpPr>
          <p:nvPr>
            <p:ph type="body" sz="quarter" idx="13"/>
          </p:nvPr>
        </p:nvSpPr>
        <p:spPr>
          <a:xfrm>
            <a:off x="685800" y="2971800"/>
            <a:ext cx="8102600" cy="3437467"/>
          </a:xfrm>
          <a:prstGeom prst="rect">
            <a:avLst/>
          </a:prstGeom>
        </p:spPr>
        <p:txBody>
          <a:bodyPr vert="horz" lIns="0" tIns="0" rIns="0" bIns="0"/>
          <a:lstStyle>
            <a:lvl1pPr>
              <a:spcBef>
                <a:spcPts val="1800"/>
              </a:spcBef>
              <a:defRPr sz="1800" baseline="0">
                <a:solidFill>
                  <a:srgbClr val="5B6F7C"/>
                </a:solidFill>
                <a:latin typeface="Verdana"/>
              </a:defRPr>
            </a:lvl1pPr>
            <a:lvl2pPr>
              <a:spcBef>
                <a:spcPts val="1800"/>
              </a:spcBef>
              <a:defRPr sz="1800" baseline="0">
                <a:solidFill>
                  <a:srgbClr val="5B6F7C"/>
                </a:solidFill>
                <a:latin typeface="Verdana"/>
              </a:defRPr>
            </a:lvl2pPr>
            <a:lvl3pPr>
              <a:spcBef>
                <a:spcPts val="1800"/>
              </a:spcBef>
              <a:defRPr sz="1800" baseline="0">
                <a:solidFill>
                  <a:srgbClr val="5B6F7C"/>
                </a:solidFill>
                <a:latin typeface="Verdana"/>
              </a:defRPr>
            </a:lvl3pPr>
            <a:lvl4pPr>
              <a:spcBef>
                <a:spcPts val="1800"/>
              </a:spcBef>
              <a:defRPr sz="1800" baseline="0">
                <a:solidFill>
                  <a:srgbClr val="5B6F7C"/>
                </a:solidFill>
                <a:latin typeface="Verdana"/>
              </a:defRPr>
            </a:lvl4pPr>
            <a:lvl5pPr>
              <a:spcBef>
                <a:spcPts val="1800"/>
              </a:spcBef>
              <a:defRPr sz="1800" baseline="0">
                <a:solidFill>
                  <a:srgbClr val="5B6F7C"/>
                </a:solidFill>
                <a:latin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B889F-8F8B-3B40-9733-4D892D30F1F3}" type="slidenum">
              <a:rPr lang="en-US" smtClean="0"/>
              <a:pPr/>
              <a:t>‹#›</a:t>
            </a:fld>
            <a:endParaRPr lang="en-US" dirty="0"/>
          </a:p>
        </p:txBody>
      </p:sp>
    </p:spTree>
    <p:extLst>
      <p:ext uri="{BB962C8B-B14F-4D97-AF65-F5344CB8AC3E}">
        <p14:creationId xmlns:p14="http://schemas.microsoft.com/office/powerpoint/2010/main" xmlns="" val="197763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3B889F-8F8B-3B40-9733-4D892D30F1F3}" type="slidenum">
              <a:rPr lang="en-US" smtClean="0"/>
              <a:pPr/>
              <a:t>‹#›</a:t>
            </a:fld>
            <a:endParaRPr lang="en-US" dirty="0"/>
          </a:p>
        </p:txBody>
      </p:sp>
    </p:spTree>
    <p:extLst>
      <p:ext uri="{BB962C8B-B14F-4D97-AF65-F5344CB8AC3E}">
        <p14:creationId xmlns:p14="http://schemas.microsoft.com/office/powerpoint/2010/main" xmlns="" val="327030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042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4EE704-60A1-C649-A078-5EAFBD71A761}" type="slidenum">
              <a:rPr lang="en-US" smtClean="0"/>
              <a:pPr/>
              <a:t>‹#›</a:t>
            </a:fld>
            <a:endParaRPr lang="en-US" dirty="0"/>
          </a:p>
        </p:txBody>
      </p:sp>
    </p:spTree>
    <p:extLst>
      <p:ext uri="{BB962C8B-B14F-4D97-AF65-F5344CB8AC3E}">
        <p14:creationId xmlns:p14="http://schemas.microsoft.com/office/powerpoint/2010/main" xmlns="" val="252420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6C6A7631-168B-4419-84FD-A159CCBA09FE}" type="datetimeFigureOut">
              <a:rPr lang="en-US"/>
              <a:pPr/>
              <a:t>8/21/2012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34" charset="-128"/>
                <a:cs typeface="+mn-cs"/>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B5618F0B-968F-412D-91F1-9FF0E84CC0EC}" type="slidenum">
              <a:rPr lang="en-US"/>
              <a:pPr/>
              <a:t>‹#›</a:t>
            </a:fld>
            <a:endParaRPr lang="en-US"/>
          </a:p>
        </p:txBody>
      </p:sp>
    </p:spTree>
    <p:extLst>
      <p:ext uri="{BB962C8B-B14F-4D97-AF65-F5344CB8AC3E}">
        <p14:creationId xmlns:p14="http://schemas.microsoft.com/office/powerpoint/2010/main" xmlns="" val="72925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Text Placeholder 9"/>
          <p:cNvSpPr>
            <a:spLocks noGrp="1"/>
          </p:cNvSpPr>
          <p:nvPr>
            <p:ph type="body" idx="10"/>
          </p:nvPr>
        </p:nvSpPr>
        <p:spPr>
          <a:xfrm>
            <a:off x="685800" y="2286000"/>
            <a:ext cx="8102600" cy="457200"/>
          </a:xfrm>
          <a:prstGeom prst="rect">
            <a:avLst/>
          </a:prstGeom>
        </p:spPr>
        <p:txBody>
          <a:bodyPr vert="horz" lIns="0" tIns="0" rIns="0" bIns="0"/>
          <a:lstStyle>
            <a:lvl1pPr marL="0" indent="0">
              <a:buNone/>
              <a:defRPr sz="2500" b="1" i="0" baseline="0">
                <a:solidFill>
                  <a:srgbClr val="13307A"/>
                </a:solidFill>
                <a:latin typeface="Verdana"/>
              </a:defRPr>
            </a:lvl1pPr>
          </a:lstStyle>
          <a:p>
            <a:pPr lvl="0"/>
            <a:endParaRPr lang="en-US" dirty="0"/>
          </a:p>
        </p:txBody>
      </p:sp>
      <p:sp>
        <p:nvSpPr>
          <p:cNvPr id="4" name="Text Placeholder 13"/>
          <p:cNvSpPr>
            <a:spLocks noGrp="1"/>
          </p:cNvSpPr>
          <p:nvPr>
            <p:ph type="body" sz="quarter" idx="12"/>
          </p:nvPr>
        </p:nvSpPr>
        <p:spPr>
          <a:xfrm>
            <a:off x="685800" y="6400800"/>
            <a:ext cx="8102600" cy="398462"/>
          </a:xfrm>
          <a:prstGeom prst="rect">
            <a:avLst/>
          </a:prstGeom>
        </p:spPr>
        <p:txBody>
          <a:bodyPr vert="horz" lIns="0" tIns="0" rIns="0" bIns="0"/>
          <a:lstStyle>
            <a:lvl1pPr marL="0" indent="0" algn="r">
              <a:spcBef>
                <a:spcPts val="600"/>
              </a:spcBef>
              <a:buFontTx/>
              <a:buNone/>
              <a:defRPr sz="1000" baseline="0">
                <a:solidFill>
                  <a:srgbClr val="5B6F7C"/>
                </a:solidFill>
                <a:latin typeface="Verdana"/>
              </a:defRPr>
            </a:lvl1pPr>
          </a:lstStyle>
          <a:p>
            <a:pPr lvl="0"/>
            <a:r>
              <a:rPr lang="en-US" smtClean="0"/>
              <a:t>Click to edit Master text styles</a:t>
            </a:r>
          </a:p>
        </p:txBody>
      </p:sp>
      <p:sp>
        <p:nvSpPr>
          <p:cNvPr id="6" name="Text Placeholder 5"/>
          <p:cNvSpPr>
            <a:spLocks noGrp="1"/>
          </p:cNvSpPr>
          <p:nvPr>
            <p:ph type="body" sz="quarter" idx="13"/>
          </p:nvPr>
        </p:nvSpPr>
        <p:spPr>
          <a:xfrm>
            <a:off x="685800" y="2971800"/>
            <a:ext cx="8102600" cy="3437467"/>
          </a:xfrm>
          <a:prstGeom prst="rect">
            <a:avLst/>
          </a:prstGeom>
        </p:spPr>
        <p:txBody>
          <a:bodyPr vert="horz" lIns="0" tIns="0" rIns="0" bIns="0"/>
          <a:lstStyle>
            <a:lvl1pPr marL="0" indent="0">
              <a:spcBef>
                <a:spcPts val="1800"/>
              </a:spcBef>
              <a:buNone/>
              <a:defRPr sz="1800" baseline="0">
                <a:solidFill>
                  <a:srgbClr val="5B6F7C"/>
                </a:solidFill>
                <a:latin typeface="Verdana"/>
              </a:defRPr>
            </a:lvl1pPr>
            <a:lvl2pPr>
              <a:spcBef>
                <a:spcPts val="1800"/>
              </a:spcBef>
              <a:defRPr sz="1800" baseline="0">
                <a:solidFill>
                  <a:srgbClr val="5B6F7C"/>
                </a:solidFill>
                <a:latin typeface="Verdana"/>
              </a:defRPr>
            </a:lvl2pPr>
            <a:lvl3pPr>
              <a:spcBef>
                <a:spcPts val="1800"/>
              </a:spcBef>
              <a:defRPr sz="1800" baseline="0">
                <a:solidFill>
                  <a:srgbClr val="5B6F7C"/>
                </a:solidFill>
                <a:latin typeface="Verdana"/>
              </a:defRPr>
            </a:lvl3pPr>
            <a:lvl4pPr>
              <a:spcBef>
                <a:spcPts val="1800"/>
              </a:spcBef>
              <a:defRPr sz="1800" baseline="0">
                <a:solidFill>
                  <a:srgbClr val="5B6F7C"/>
                </a:solidFill>
                <a:latin typeface="Verdana"/>
              </a:defRPr>
            </a:lvl4pPr>
            <a:lvl5pPr>
              <a:spcBef>
                <a:spcPts val="1800"/>
              </a:spcBef>
              <a:defRPr sz="1800" baseline="0">
                <a:solidFill>
                  <a:srgbClr val="5B6F7C"/>
                </a:solidFill>
                <a:latin typeface="Verdana"/>
              </a:defRPr>
            </a:lvl5pPr>
          </a:lstStyle>
          <a:p>
            <a:pPr lvl="0"/>
            <a:r>
              <a:rPr lang="en-US" dirty="0" smtClean="0"/>
              <a:t>Click</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Text Placeholder 9"/>
          <p:cNvSpPr>
            <a:spLocks noGrp="1"/>
          </p:cNvSpPr>
          <p:nvPr>
            <p:ph type="body" idx="10"/>
          </p:nvPr>
        </p:nvSpPr>
        <p:spPr>
          <a:xfrm>
            <a:off x="685800" y="2286000"/>
            <a:ext cx="8102600" cy="457200"/>
          </a:xfrm>
          <a:prstGeom prst="rect">
            <a:avLst/>
          </a:prstGeom>
        </p:spPr>
        <p:txBody>
          <a:bodyPr vert="horz" lIns="0" tIns="0" rIns="0" bIns="0"/>
          <a:lstStyle>
            <a:lvl1pPr marL="0" indent="0">
              <a:buNone/>
              <a:defRPr sz="2500" b="1" i="0" baseline="0">
                <a:solidFill>
                  <a:srgbClr val="13307A"/>
                </a:solidFill>
                <a:latin typeface="Verdana"/>
              </a:defRPr>
            </a:lvl1pPr>
          </a:lstStyle>
          <a:p>
            <a:pPr lvl="0"/>
            <a:endParaRPr lang="en-US" dirty="0"/>
          </a:p>
        </p:txBody>
      </p:sp>
      <p:sp>
        <p:nvSpPr>
          <p:cNvPr id="4" name="Text Placeholder 13"/>
          <p:cNvSpPr>
            <a:spLocks noGrp="1"/>
          </p:cNvSpPr>
          <p:nvPr>
            <p:ph type="body" sz="quarter" idx="12"/>
          </p:nvPr>
        </p:nvSpPr>
        <p:spPr>
          <a:xfrm>
            <a:off x="685800" y="6400800"/>
            <a:ext cx="8102600" cy="398462"/>
          </a:xfrm>
          <a:prstGeom prst="rect">
            <a:avLst/>
          </a:prstGeom>
        </p:spPr>
        <p:txBody>
          <a:bodyPr vert="horz" lIns="0" tIns="0" rIns="0" bIns="0"/>
          <a:lstStyle>
            <a:lvl1pPr marL="0" indent="0">
              <a:spcBef>
                <a:spcPts val="600"/>
              </a:spcBef>
              <a:buFontTx/>
              <a:buNone/>
              <a:defRPr sz="1000" baseline="0">
                <a:solidFill>
                  <a:srgbClr val="5B6F7C"/>
                </a:solidFill>
                <a:latin typeface="Verdana"/>
              </a:defRPr>
            </a:lvl1pPr>
          </a:lstStyle>
          <a:p>
            <a:pPr lvl="0"/>
            <a:r>
              <a:rPr lang="en-US" smtClean="0"/>
              <a:t>Click to edit Master text styles</a:t>
            </a:r>
          </a:p>
        </p:txBody>
      </p:sp>
      <p:sp>
        <p:nvSpPr>
          <p:cNvPr id="6" name="Text Placeholder 5"/>
          <p:cNvSpPr>
            <a:spLocks noGrp="1"/>
          </p:cNvSpPr>
          <p:nvPr>
            <p:ph type="body" sz="quarter" idx="13"/>
          </p:nvPr>
        </p:nvSpPr>
        <p:spPr>
          <a:xfrm>
            <a:off x="685800" y="2971800"/>
            <a:ext cx="8102600" cy="3437467"/>
          </a:xfrm>
          <a:prstGeom prst="rect">
            <a:avLst/>
          </a:prstGeom>
        </p:spPr>
        <p:txBody>
          <a:bodyPr vert="horz" lIns="0" tIns="0" rIns="0" bIns="0"/>
          <a:lstStyle>
            <a:lvl1pPr marL="0" indent="0">
              <a:spcBef>
                <a:spcPts val="1800"/>
              </a:spcBef>
              <a:buNone/>
              <a:defRPr sz="1800" baseline="0">
                <a:solidFill>
                  <a:srgbClr val="5B6F7C"/>
                </a:solidFill>
                <a:latin typeface="Verdana"/>
              </a:defRPr>
            </a:lvl1pPr>
            <a:lvl2pPr>
              <a:spcBef>
                <a:spcPts val="1800"/>
              </a:spcBef>
              <a:defRPr sz="1800" baseline="0">
                <a:solidFill>
                  <a:srgbClr val="5B6F7C"/>
                </a:solidFill>
                <a:latin typeface="Verdana"/>
              </a:defRPr>
            </a:lvl2pPr>
            <a:lvl3pPr>
              <a:spcBef>
                <a:spcPts val="1800"/>
              </a:spcBef>
              <a:defRPr sz="1800" baseline="0">
                <a:solidFill>
                  <a:srgbClr val="5B6F7C"/>
                </a:solidFill>
                <a:latin typeface="Verdana"/>
              </a:defRPr>
            </a:lvl3pPr>
            <a:lvl4pPr>
              <a:spcBef>
                <a:spcPts val="1800"/>
              </a:spcBef>
              <a:defRPr sz="1800" baseline="0">
                <a:solidFill>
                  <a:srgbClr val="5B6F7C"/>
                </a:solidFill>
                <a:latin typeface="Verdana"/>
              </a:defRPr>
            </a:lvl4pPr>
            <a:lvl5pPr>
              <a:spcBef>
                <a:spcPts val="1800"/>
              </a:spcBef>
              <a:defRPr sz="1800" baseline="0">
                <a:solidFill>
                  <a:srgbClr val="5B6F7C"/>
                </a:solidFill>
                <a:latin typeface="Verdana"/>
              </a:defRPr>
            </a:lvl5pPr>
          </a:lstStyle>
          <a:p>
            <a:pPr lvl="0"/>
            <a:r>
              <a:rPr lang="en-US" dirty="0" smtClean="0"/>
              <a:t>Click</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ullet Slide">
    <p:spTree>
      <p:nvGrpSpPr>
        <p:cNvPr id="1" name=""/>
        <p:cNvGrpSpPr/>
        <p:nvPr/>
      </p:nvGrpSpPr>
      <p:grpSpPr>
        <a:xfrm>
          <a:off x="0" y="0"/>
          <a:ext cx="0" cy="0"/>
          <a:chOff x="0" y="0"/>
          <a:chExt cx="0" cy="0"/>
        </a:xfrm>
      </p:grpSpPr>
      <p:sp>
        <p:nvSpPr>
          <p:cNvPr id="17" name="Text Placeholder 9"/>
          <p:cNvSpPr>
            <a:spLocks noGrp="1"/>
          </p:cNvSpPr>
          <p:nvPr>
            <p:ph type="body" idx="10"/>
          </p:nvPr>
        </p:nvSpPr>
        <p:spPr>
          <a:xfrm>
            <a:off x="685800" y="2286000"/>
            <a:ext cx="8102600" cy="457200"/>
          </a:xfrm>
          <a:prstGeom prst="rect">
            <a:avLst/>
          </a:prstGeom>
        </p:spPr>
        <p:txBody>
          <a:bodyPr vert="horz" lIns="0" tIns="0" rIns="0" bIns="0"/>
          <a:lstStyle>
            <a:lvl1pPr marL="0" indent="0">
              <a:buNone/>
              <a:defRPr sz="2500" b="1" i="0" baseline="0">
                <a:solidFill>
                  <a:srgbClr val="13307A"/>
                </a:solidFill>
                <a:latin typeface="Verdana"/>
              </a:defRPr>
            </a:lvl1pPr>
          </a:lstStyle>
          <a:p>
            <a:pPr lvl="0"/>
            <a:endParaRPr lang="en-US" dirty="0"/>
          </a:p>
        </p:txBody>
      </p:sp>
      <p:sp>
        <p:nvSpPr>
          <p:cNvPr id="18" name="Text Placeholder 13"/>
          <p:cNvSpPr>
            <a:spLocks noGrp="1"/>
          </p:cNvSpPr>
          <p:nvPr>
            <p:ph type="body" sz="quarter" idx="12"/>
          </p:nvPr>
        </p:nvSpPr>
        <p:spPr>
          <a:xfrm>
            <a:off x="685800" y="6400800"/>
            <a:ext cx="8102600" cy="398462"/>
          </a:xfrm>
          <a:prstGeom prst="rect">
            <a:avLst/>
          </a:prstGeom>
        </p:spPr>
        <p:txBody>
          <a:bodyPr vert="horz" lIns="0" tIns="0" rIns="0" bIns="0"/>
          <a:lstStyle>
            <a:lvl1pPr marL="0" indent="0">
              <a:spcBef>
                <a:spcPts val="600"/>
              </a:spcBef>
              <a:buFontTx/>
              <a:buNone/>
              <a:defRPr sz="1000" baseline="0">
                <a:solidFill>
                  <a:srgbClr val="5B6F7C"/>
                </a:solidFill>
                <a:latin typeface="Verdana"/>
              </a:defRPr>
            </a:lvl1pPr>
          </a:lstStyle>
          <a:p>
            <a:pPr lvl="0"/>
            <a:r>
              <a:rPr lang="en-US" dirty="0" smtClean="0"/>
              <a:t>Click to edit Master text styles</a:t>
            </a:r>
          </a:p>
        </p:txBody>
      </p:sp>
      <p:sp>
        <p:nvSpPr>
          <p:cNvPr id="19" name="Text Placeholder 5"/>
          <p:cNvSpPr>
            <a:spLocks noGrp="1"/>
          </p:cNvSpPr>
          <p:nvPr>
            <p:ph type="body" sz="quarter" idx="13"/>
          </p:nvPr>
        </p:nvSpPr>
        <p:spPr>
          <a:xfrm>
            <a:off x="685800" y="2971800"/>
            <a:ext cx="8102600" cy="3437467"/>
          </a:xfrm>
          <a:prstGeom prst="rect">
            <a:avLst/>
          </a:prstGeom>
        </p:spPr>
        <p:txBody>
          <a:bodyPr vert="horz" lIns="0" tIns="0" rIns="0" bIns="0"/>
          <a:lstStyle>
            <a:lvl1pPr>
              <a:spcBef>
                <a:spcPts val="1800"/>
              </a:spcBef>
              <a:defRPr sz="1800" baseline="0">
                <a:solidFill>
                  <a:srgbClr val="5B6F7C"/>
                </a:solidFill>
                <a:latin typeface="Verdana"/>
              </a:defRPr>
            </a:lvl1pPr>
            <a:lvl2pPr>
              <a:spcBef>
                <a:spcPts val="1800"/>
              </a:spcBef>
              <a:defRPr sz="1800" baseline="0">
                <a:solidFill>
                  <a:srgbClr val="5B6F7C"/>
                </a:solidFill>
                <a:latin typeface="Verdana"/>
              </a:defRPr>
            </a:lvl2pPr>
            <a:lvl3pPr>
              <a:spcBef>
                <a:spcPts val="1800"/>
              </a:spcBef>
              <a:defRPr sz="1800" baseline="0">
                <a:solidFill>
                  <a:srgbClr val="5B6F7C"/>
                </a:solidFill>
                <a:latin typeface="Verdana"/>
              </a:defRPr>
            </a:lvl3pPr>
            <a:lvl4pPr>
              <a:spcBef>
                <a:spcPts val="1800"/>
              </a:spcBef>
              <a:defRPr sz="1800" baseline="0">
                <a:solidFill>
                  <a:srgbClr val="5B6F7C"/>
                </a:solidFill>
                <a:latin typeface="Verdana"/>
              </a:defRPr>
            </a:lvl4pPr>
            <a:lvl5pPr>
              <a:spcBef>
                <a:spcPts val="1800"/>
              </a:spcBef>
              <a:defRPr sz="1800" baseline="0">
                <a:solidFill>
                  <a:srgbClr val="5B6F7C"/>
                </a:solidFill>
                <a:latin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descr="PCORI_PPInside.jpg"/>
          <p:cNvPicPr>
            <a:picLocks noChangeAspect="1"/>
          </p:cNvPicPr>
          <p:nvPr/>
        </p:nvPicPr>
        <p:blipFill>
          <a:blip r:embed="rId8" cstate="print"/>
          <a:srcRect/>
          <a:stretch>
            <a:fillRect/>
          </a:stretch>
        </p:blipFill>
        <p:spPr bwMode="auto">
          <a:xfrm>
            <a:off x="-17463" y="0"/>
            <a:ext cx="9253538" cy="7150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91" r:id="rId2"/>
    <p:sldLayoutId id="2147483692" r:id="rId3"/>
    <p:sldLayoutId id="2147483693" r:id="rId4"/>
    <p:sldLayoutId id="2147483694" r:id="rId5"/>
    <p:sldLayoutId id="2147483695" r:id="rId6"/>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9" descr="PCORI_PPInside.jpg"/>
          <p:cNvPicPr>
            <a:picLocks noChangeAspect="1"/>
          </p:cNvPicPr>
          <p:nvPr/>
        </p:nvPicPr>
        <p:blipFill>
          <a:blip r:embed="rId3" cstate="print"/>
          <a:srcRect/>
          <a:stretch>
            <a:fillRect/>
          </a:stretch>
        </p:blipFill>
        <p:spPr bwMode="auto">
          <a:xfrm>
            <a:off x="-17463" y="0"/>
            <a:ext cx="9253538" cy="7150100"/>
          </a:xfrm>
          <a:prstGeom prst="rect">
            <a:avLst/>
          </a:prstGeom>
          <a:noFill/>
          <a:ln w="9525">
            <a:noFill/>
            <a:miter lim="800000"/>
            <a:headEnd/>
            <a:tailEnd/>
          </a:ln>
        </p:spPr>
      </p:pic>
      <p:sp>
        <p:nvSpPr>
          <p:cNvPr id="3" name="TextBox 2"/>
          <p:cNvSpPr txBox="1"/>
          <p:nvPr/>
        </p:nvSpPr>
        <p:spPr>
          <a:xfrm>
            <a:off x="685800" y="1597025"/>
            <a:ext cx="4081463" cy="101600"/>
          </a:xfrm>
          <a:prstGeom prst="rect">
            <a:avLst/>
          </a:prstGeom>
          <a:noFill/>
        </p:spPr>
        <p:txBody>
          <a:bodyPr lIns="0" tIns="0" rIns="0" bIns="0">
            <a:spAutoFit/>
          </a:bodyPr>
          <a:lstStyle/>
          <a:p>
            <a:pPr defTabSz="457200" fontAlgn="auto">
              <a:spcBef>
                <a:spcPts val="0"/>
              </a:spcBef>
              <a:spcAft>
                <a:spcPts val="0"/>
              </a:spcAft>
              <a:defRPr/>
            </a:pPr>
            <a:r>
              <a:rPr lang="en-US" sz="1000" kern="0" cap="all" spc="100" baseline="30000" dirty="0">
                <a:solidFill>
                  <a:srgbClr val="229FDB"/>
                </a:solidFill>
                <a:latin typeface="Verdana"/>
                <a:cs typeface="MetaPlusNormal"/>
              </a:rPr>
              <a:t>Patient-Centered Outcomes Research Institute </a:t>
            </a:r>
          </a:p>
        </p:txBody>
      </p:sp>
    </p:spTree>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9" descr="PCORI_PPInside.jpg"/>
          <p:cNvPicPr>
            <a:picLocks noChangeAspect="1"/>
          </p:cNvPicPr>
          <p:nvPr/>
        </p:nvPicPr>
        <p:blipFill>
          <a:blip r:embed="rId3" cstate="print"/>
          <a:srcRect b="74019"/>
          <a:stretch>
            <a:fillRect/>
          </a:stretch>
        </p:blipFill>
        <p:spPr bwMode="auto">
          <a:xfrm>
            <a:off x="0" y="0"/>
            <a:ext cx="9161463" cy="1857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9" descr="PCORI_PPInside.jpg"/>
          <p:cNvPicPr>
            <a:picLocks noChangeAspect="1"/>
          </p:cNvPicPr>
          <p:nvPr userDrawn="1"/>
        </p:nvPicPr>
        <p:blipFill>
          <a:blip r:embed="rId3" cstate="print"/>
          <a:srcRect/>
          <a:stretch>
            <a:fillRect/>
          </a:stretch>
        </p:blipFill>
        <p:spPr bwMode="auto">
          <a:xfrm>
            <a:off x="-17463" y="0"/>
            <a:ext cx="9253538" cy="7150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descr="PCORI_PPInside.jpg"/>
          <p:cNvPicPr>
            <a:picLocks noChangeAspect="1"/>
          </p:cNvPicPr>
          <p:nvPr/>
        </p:nvPicPr>
        <p:blipFill>
          <a:blip r:embed="rId2" cstate="print"/>
          <a:srcRect/>
          <a:stretch>
            <a:fillRect/>
          </a:stretch>
        </p:blipFill>
        <p:spPr bwMode="auto">
          <a:xfrm>
            <a:off x="-17463" y="0"/>
            <a:ext cx="9253538" cy="7150100"/>
          </a:xfrm>
          <a:prstGeom prst="rect">
            <a:avLst/>
          </a:prstGeom>
          <a:noFill/>
          <a:ln w="9525">
            <a:noFill/>
            <a:miter lim="800000"/>
            <a:headEnd/>
            <a:tailEnd/>
          </a:ln>
        </p:spPr>
      </p:pic>
    </p:spTree>
    <p:extLst>
      <p:ext uri="{BB962C8B-B14F-4D97-AF65-F5344CB8AC3E}">
        <p14:creationId xmlns:p14="http://schemas.microsoft.com/office/powerpoint/2010/main" xmlns="" val="1910663802"/>
      </p:ext>
    </p:extLst>
  </p:cSld>
  <p:clrMap bg1="lt1" tx1="dk1" bg2="lt2" tx2="dk2" accent1="accent1" accent2="accent2" accent3="accent3" accent4="accent4" accent5="accent5" accent6="accent6" hlink="hlink" folHlink="folHlink"/>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9" descr="PCORI_PPInside.jpg"/>
          <p:cNvPicPr>
            <a:picLocks noChangeAspect="1"/>
          </p:cNvPicPr>
          <p:nvPr/>
        </p:nvPicPr>
        <p:blipFill>
          <a:blip r:embed="rId2" cstate="print"/>
          <a:srcRect/>
          <a:stretch>
            <a:fillRect/>
          </a:stretch>
        </p:blipFill>
        <p:spPr bwMode="auto">
          <a:xfrm>
            <a:off x="-17463" y="0"/>
            <a:ext cx="9253538" cy="7150100"/>
          </a:xfrm>
          <a:prstGeom prst="rect">
            <a:avLst/>
          </a:prstGeom>
          <a:noFill/>
          <a:ln w="9525">
            <a:noFill/>
            <a:miter lim="800000"/>
            <a:headEnd/>
            <a:tailEnd/>
          </a:ln>
        </p:spPr>
      </p:pic>
    </p:spTree>
    <p:extLst>
      <p:ext uri="{BB962C8B-B14F-4D97-AF65-F5344CB8AC3E}">
        <p14:creationId xmlns:p14="http://schemas.microsoft.com/office/powerpoint/2010/main" xmlns="" val="53078067"/>
      </p:ext>
    </p:extLst>
  </p:cSld>
  <p:clrMap bg1="lt1" tx1="dk1" bg2="lt2" tx2="dk2" accent1="accent1" accent2="accent2" accent3="accent3" accent4="accent4" accent5="accent5" accent6="accent6" hlink="hlink" folHlink="folHlink"/>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pcori.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pcori.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cori.or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www.youtube.com/user/PCORINews" TargetMode="External"/><Relationship Id="rId4" Type="http://schemas.openxmlformats.org/officeDocument/2006/relationships/hyperlink" Target="http://www.pcori.org/subscrib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CORI_PPcover.jpg"/>
          <p:cNvPicPr>
            <a:picLocks noChangeAspect="1"/>
          </p:cNvPicPr>
          <p:nvPr/>
        </p:nvPicPr>
        <p:blipFill>
          <a:blip r:embed="rId3" cstate="print"/>
          <a:stretch>
            <a:fillRect/>
          </a:stretch>
        </p:blipFill>
        <p:spPr>
          <a:xfrm>
            <a:off x="-31377" y="-1"/>
            <a:ext cx="9354312" cy="7228332"/>
          </a:xfrm>
          <a:prstGeom prst="rect">
            <a:avLst/>
          </a:prstGeom>
        </p:spPr>
      </p:pic>
      <p:sp>
        <p:nvSpPr>
          <p:cNvPr id="6" name="TextBox 5"/>
          <p:cNvSpPr txBox="1"/>
          <p:nvPr/>
        </p:nvSpPr>
        <p:spPr>
          <a:xfrm>
            <a:off x="381000" y="1143000"/>
            <a:ext cx="8382000" cy="412420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600" dirty="0" smtClean="0">
                <a:solidFill>
                  <a:prstClr val="white"/>
                </a:solidFill>
                <a:latin typeface="Verdana"/>
              </a:rPr>
              <a:t>Patient-Centered Outcomes Research Institute</a:t>
            </a:r>
          </a:p>
          <a:p>
            <a:pPr algn="ctr"/>
            <a:endParaRPr lang="en-US" sz="2400" dirty="0" smtClean="0">
              <a:solidFill>
                <a:prstClr val="white"/>
              </a:solidFill>
              <a:latin typeface="Verdana"/>
            </a:endParaRPr>
          </a:p>
          <a:p>
            <a:pPr algn="ctr"/>
            <a:endParaRPr lang="en-US" sz="2400" dirty="0" smtClean="0">
              <a:solidFill>
                <a:prstClr val="white"/>
              </a:solidFill>
              <a:latin typeface="Verdana"/>
            </a:endParaRPr>
          </a:p>
          <a:p>
            <a:pPr algn="ctr"/>
            <a:r>
              <a:rPr lang="en-US" sz="3000" i="1" dirty="0" smtClean="0">
                <a:solidFill>
                  <a:prstClr val="white"/>
                </a:solidFill>
                <a:latin typeface="Verdana"/>
              </a:rPr>
              <a:t>Methods Matter</a:t>
            </a:r>
            <a:r>
              <a:rPr lang="en-US" sz="3000" dirty="0" smtClean="0">
                <a:solidFill>
                  <a:prstClr val="white"/>
                </a:solidFill>
                <a:latin typeface="Verdana"/>
              </a:rPr>
              <a:t>: Goals and Content of the First PCORI Methodology Report and Standards</a:t>
            </a:r>
          </a:p>
          <a:p>
            <a:pPr algn="ctr"/>
            <a:endParaRPr lang="en-US" sz="2600" dirty="0" smtClean="0">
              <a:solidFill>
                <a:prstClr val="white"/>
              </a:solidFill>
              <a:latin typeface="Verdana"/>
            </a:endParaRPr>
          </a:p>
          <a:p>
            <a:pPr algn="ctr"/>
            <a:r>
              <a:rPr lang="en-US" sz="2600" dirty="0" smtClean="0">
                <a:solidFill>
                  <a:prstClr val="white"/>
                </a:solidFill>
                <a:latin typeface="Verdana"/>
              </a:rPr>
              <a:t>Brian S. Mittman, PhD</a:t>
            </a:r>
          </a:p>
          <a:p>
            <a:pPr algn="ctr"/>
            <a:endParaRPr lang="en-US" sz="2600" dirty="0" smtClean="0">
              <a:solidFill>
                <a:prstClr val="white"/>
              </a:solidFill>
              <a:latin typeface="Verdana"/>
            </a:endParaRPr>
          </a:p>
          <a:p>
            <a:pPr algn="ctr"/>
            <a:r>
              <a:rPr lang="en-US" sz="2600" dirty="0" smtClean="0">
                <a:solidFill>
                  <a:prstClr val="white"/>
                </a:solidFill>
                <a:latin typeface="Verdana"/>
              </a:rPr>
              <a:t>August 20, 2012</a:t>
            </a:r>
          </a:p>
        </p:txBody>
      </p:sp>
    </p:spTree>
    <p:extLst>
      <p:ext uri="{BB962C8B-B14F-4D97-AF65-F5344CB8AC3E}">
        <p14:creationId xmlns:p14="http://schemas.microsoft.com/office/powerpoint/2010/main" xmlns="" val="383314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4"/>
          <p:cNvSpPr txBox="1">
            <a:spLocks noChangeArrowheads="1"/>
          </p:cNvSpPr>
          <p:nvPr/>
        </p:nvSpPr>
        <p:spPr bwMode="auto">
          <a:xfrm>
            <a:off x="375443" y="1392238"/>
            <a:ext cx="3084513" cy="369887"/>
          </a:xfrm>
          <a:prstGeom prst="rect">
            <a:avLst/>
          </a:prstGeom>
          <a:solidFill>
            <a:schemeClr val="bg1"/>
          </a:solidFill>
          <a:ln w="9525">
            <a:noFill/>
            <a:miter lim="800000"/>
            <a:headEnd/>
            <a:tailEnd/>
          </a:ln>
        </p:spPr>
        <p:txBody>
          <a:bodyPr>
            <a:spAutoFit/>
          </a:bodyPr>
          <a:lstStyle/>
          <a:p>
            <a:endParaRPr lang="en-US" dirty="0"/>
          </a:p>
        </p:txBody>
      </p:sp>
      <p:sp>
        <p:nvSpPr>
          <p:cNvPr id="31747" name="Title 1"/>
          <p:cNvSpPr txBox="1">
            <a:spLocks/>
          </p:cNvSpPr>
          <p:nvPr/>
        </p:nvSpPr>
        <p:spPr bwMode="auto">
          <a:xfrm>
            <a:off x="90487" y="76200"/>
            <a:ext cx="6919913" cy="519113"/>
          </a:xfrm>
          <a:prstGeom prst="rect">
            <a:avLst/>
          </a:prstGeom>
          <a:noFill/>
          <a:ln w="9525">
            <a:noFill/>
            <a:miter lim="800000"/>
            <a:headEnd/>
            <a:tailEnd/>
          </a:ln>
        </p:spPr>
        <p:txBody>
          <a:bodyPr/>
          <a:lstStyle/>
          <a:p>
            <a:pPr eaLnBrk="0" hangingPunct="0"/>
            <a:r>
              <a:rPr lang="en-US" sz="3200" dirty="0" smtClean="0">
                <a:solidFill>
                  <a:schemeClr val="bg1"/>
                </a:solidFill>
                <a:latin typeface="Verdana" pitchFamily="34" charset="0"/>
                <a:ea typeface="Verdana" pitchFamily="34" charset="0"/>
                <a:cs typeface="Verdana" pitchFamily="34" charset="0"/>
              </a:rPr>
              <a:t>PCORI Methodology Committee</a:t>
            </a:r>
            <a:endParaRPr lang="en-US" sz="3200" dirty="0">
              <a:solidFill>
                <a:schemeClr val="bg1"/>
              </a:solidFill>
              <a:latin typeface="Verdana" pitchFamily="34" charset="0"/>
              <a:ea typeface="Verdana" pitchFamily="34" charset="0"/>
              <a:cs typeface="Verdana"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148373795"/>
              </p:ext>
            </p:extLst>
          </p:nvPr>
        </p:nvGraphicFramePr>
        <p:xfrm>
          <a:off x="304800" y="1577179"/>
          <a:ext cx="8686800" cy="5263884"/>
        </p:xfrm>
        <a:graphic>
          <a:graphicData uri="http://schemas.openxmlformats.org/drawingml/2006/table">
            <a:tbl>
              <a:tblPr>
                <a:tableStyleId>{5C22544A-7EE6-4342-B048-85BDC9FD1C3A}</a:tableStyleId>
              </a:tblPr>
              <a:tblGrid>
                <a:gridCol w="1837125"/>
                <a:gridCol w="6849675"/>
              </a:tblGrid>
              <a:tr h="226898">
                <a:tc>
                  <a:txBody>
                    <a:bodyPr/>
                    <a:lstStyle/>
                    <a:p>
                      <a:pPr algn="l" fontAlgn="t"/>
                      <a:r>
                        <a:rPr lang="en-US" sz="1300" b="1" u="none" strike="noStrike" dirty="0" smtClean="0">
                          <a:effectLst/>
                        </a:rPr>
                        <a:t>MEMBER</a:t>
                      </a:r>
                      <a:endParaRPr lang="en-US" sz="1300" b="1" i="0" u="none" strike="noStrike" dirty="0">
                        <a:solidFill>
                          <a:srgbClr val="000000"/>
                        </a:solidFill>
                        <a:effectLst/>
                        <a:latin typeface="Calibri"/>
                      </a:endParaRPr>
                    </a:p>
                  </a:txBody>
                  <a:tcPr marL="6952" marR="6952" marT="6952" marB="0">
                    <a:solidFill>
                      <a:srgbClr val="92D050"/>
                    </a:solidFill>
                  </a:tcPr>
                </a:tc>
                <a:tc>
                  <a:txBody>
                    <a:bodyPr/>
                    <a:lstStyle/>
                    <a:p>
                      <a:pPr algn="l" fontAlgn="t"/>
                      <a:r>
                        <a:rPr lang="en-US" sz="1300" b="1" i="0" u="none" strike="noStrike" dirty="0" smtClean="0">
                          <a:solidFill>
                            <a:schemeClr val="dk1"/>
                          </a:solidFill>
                          <a:effectLst/>
                          <a:latin typeface="+mn-lt"/>
                        </a:rPr>
                        <a:t>TITLE</a:t>
                      </a:r>
                      <a:endParaRPr lang="en-US" sz="1300" b="1" i="0" u="none" strike="noStrike" dirty="0">
                        <a:solidFill>
                          <a:srgbClr val="000000"/>
                        </a:solidFill>
                        <a:effectLst/>
                        <a:latin typeface="Calibri"/>
                      </a:endParaRPr>
                    </a:p>
                  </a:txBody>
                  <a:tcPr marL="6952" marR="6952" marT="6952" marB="0">
                    <a:solidFill>
                      <a:srgbClr val="92D050"/>
                    </a:solidFill>
                  </a:tcPr>
                </a:tc>
              </a:tr>
              <a:tr h="395517">
                <a:tc>
                  <a:txBody>
                    <a:bodyPr/>
                    <a:lstStyle/>
                    <a:p>
                      <a:pPr algn="l" fontAlgn="t"/>
                      <a:r>
                        <a:rPr lang="en-US" sz="1150" b="1" u="none" strike="noStrike" dirty="0">
                          <a:effectLst/>
                        </a:rPr>
                        <a:t>Sherine Gabriel, MD, MSc </a:t>
                      </a:r>
                      <a:endParaRPr lang="en-US" sz="1150" b="1" u="none" strike="noStrike" dirty="0" smtClean="0">
                        <a:effectLst/>
                      </a:endParaRPr>
                    </a:p>
                    <a:p>
                      <a:pPr algn="l" fontAlgn="t"/>
                      <a:r>
                        <a:rPr lang="en-US" sz="1150" b="1" u="none" strike="noStrike" dirty="0" smtClean="0">
                          <a:effectLst/>
                        </a:rPr>
                        <a:t>(</a:t>
                      </a:r>
                      <a:r>
                        <a:rPr lang="en-US" sz="1150" b="1" u="none" strike="noStrike" dirty="0">
                          <a:effectLst/>
                        </a:rPr>
                        <a:t>Chair)</a:t>
                      </a:r>
                      <a:endParaRPr lang="en-US" sz="1150" b="1"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a:effectLst/>
                        </a:rPr>
                        <a:t>Professor of Medicine and of Epidemiology , William J. and Charles H. Mayo Professor at </a:t>
                      </a:r>
                      <a:r>
                        <a:rPr lang="en-US" sz="1150" b="1" u="none" strike="noStrike" dirty="0">
                          <a:solidFill>
                            <a:srgbClr val="C0504D"/>
                          </a:solidFill>
                          <a:effectLst/>
                        </a:rPr>
                        <a:t>Mayo Clinic </a:t>
                      </a:r>
                      <a:endParaRPr lang="en-US" sz="1150" b="1" i="0" u="none" strike="noStrike" dirty="0">
                        <a:solidFill>
                          <a:srgbClr val="C0504D"/>
                        </a:solidFill>
                        <a:effectLst/>
                        <a:latin typeface="Calibri"/>
                      </a:endParaRPr>
                    </a:p>
                  </a:txBody>
                  <a:tcPr marL="6952" marR="6952" marT="6952" marB="0">
                    <a:solidFill>
                      <a:schemeClr val="bg1">
                        <a:lumMod val="95000"/>
                      </a:schemeClr>
                    </a:solidFill>
                  </a:tcPr>
                </a:tc>
              </a:tr>
              <a:tr h="412380">
                <a:tc>
                  <a:txBody>
                    <a:bodyPr/>
                    <a:lstStyle/>
                    <a:p>
                      <a:pPr algn="l" fontAlgn="t"/>
                      <a:r>
                        <a:rPr lang="en-US" sz="1150" b="1" u="none" strike="noStrike" dirty="0">
                          <a:effectLst/>
                        </a:rPr>
                        <a:t>Sharon-Lise Normand, MSc, PhD (Vice Chair)</a:t>
                      </a:r>
                      <a:endParaRPr lang="en-US" sz="1150" b="1"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200" dirty="0" smtClean="0"/>
                        <a:t>Professor of Health Care Policy (Biostatistics) in the Department of Health Care Policy at </a:t>
                      </a:r>
                      <a:r>
                        <a:rPr lang="en-US" sz="1200" b="1" dirty="0" smtClean="0">
                          <a:solidFill>
                            <a:srgbClr val="C0504D"/>
                          </a:solidFill>
                        </a:rPr>
                        <a:t>Harvard Medical School </a:t>
                      </a:r>
                      <a:r>
                        <a:rPr lang="en-US" sz="1200" dirty="0" smtClean="0"/>
                        <a:t>and Professor in the Department of Biostatistics at the Harvard School of Public Health</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r>
              <a:tr h="201796">
                <a:tc>
                  <a:txBody>
                    <a:bodyPr/>
                    <a:lstStyle/>
                    <a:p>
                      <a:pPr algn="l" fontAlgn="t"/>
                      <a:r>
                        <a:rPr lang="en-US" sz="1150" u="none" strike="noStrike" dirty="0">
                          <a:effectLst/>
                        </a:rPr>
                        <a:t>Naomi Aronson, PhD</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smtClean="0">
                          <a:effectLst/>
                        </a:rPr>
                        <a:t>Executive </a:t>
                      </a:r>
                      <a:r>
                        <a:rPr lang="en-US" sz="1150" u="none" strike="noStrike" dirty="0">
                          <a:effectLst/>
                        </a:rPr>
                        <a:t>Director of the </a:t>
                      </a:r>
                      <a:r>
                        <a:rPr lang="en-US" sz="1150" b="1" u="none" strike="noStrike" dirty="0">
                          <a:solidFill>
                            <a:srgbClr val="C0504D"/>
                          </a:solidFill>
                          <a:effectLst/>
                        </a:rPr>
                        <a:t>Blue Cross and Blue Shield Association </a:t>
                      </a:r>
                      <a:r>
                        <a:rPr lang="en-US" sz="1150" u="none" strike="noStrike" dirty="0">
                          <a:effectLst/>
                        </a:rPr>
                        <a:t>Technology Evaluation Center</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r>
              <a:tr h="201605">
                <a:tc>
                  <a:txBody>
                    <a:bodyPr/>
                    <a:lstStyle/>
                    <a:p>
                      <a:pPr algn="l" fontAlgn="t"/>
                      <a:r>
                        <a:rPr lang="en-US" sz="1150" u="none" strike="noStrike" dirty="0">
                          <a:effectLst/>
                        </a:rPr>
                        <a:t>Ethan Basch, MD, MSc</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a:effectLst/>
                        </a:rPr>
                        <a:t>Associate Attending Physician and Outcomes Scientist at </a:t>
                      </a:r>
                      <a:r>
                        <a:rPr lang="en-US" sz="1150" b="1" u="none" strike="noStrike" dirty="0">
                          <a:solidFill>
                            <a:srgbClr val="C0504D"/>
                          </a:solidFill>
                          <a:effectLst/>
                        </a:rPr>
                        <a:t>Memorial Sloan-Kettering Cancer Center </a:t>
                      </a:r>
                      <a:endParaRPr lang="en-US" sz="1150" b="1" i="0" u="none" strike="noStrike" dirty="0">
                        <a:solidFill>
                          <a:srgbClr val="C0504D"/>
                        </a:solidFill>
                        <a:effectLst/>
                        <a:latin typeface="Calibri"/>
                      </a:endParaRPr>
                    </a:p>
                  </a:txBody>
                  <a:tcPr marL="6952" marR="6952" marT="6952" marB="0">
                    <a:solidFill>
                      <a:schemeClr val="bg1">
                        <a:lumMod val="95000"/>
                      </a:schemeClr>
                    </a:solidFill>
                  </a:tcPr>
                </a:tc>
              </a:tr>
              <a:tr h="201605">
                <a:tc>
                  <a:txBody>
                    <a:bodyPr/>
                    <a:lstStyle/>
                    <a:p>
                      <a:pPr algn="l" fontAlgn="t"/>
                      <a:r>
                        <a:rPr lang="en-US" sz="1150" u="none" strike="noStrike" dirty="0">
                          <a:effectLst/>
                        </a:rPr>
                        <a:t>Alfred Berg, MD, MPH</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a:effectLst/>
                        </a:rPr>
                        <a:t>Professor in the Department of Family Medicine at</a:t>
                      </a:r>
                      <a:r>
                        <a:rPr lang="en-US" sz="1150" b="0" u="none" strike="noStrike" dirty="0">
                          <a:solidFill>
                            <a:schemeClr val="tx1"/>
                          </a:solidFill>
                          <a:effectLst/>
                        </a:rPr>
                        <a:t> the </a:t>
                      </a:r>
                      <a:r>
                        <a:rPr lang="en-US" sz="1150" b="1" u="none" strike="noStrike" dirty="0">
                          <a:solidFill>
                            <a:srgbClr val="C0504D"/>
                          </a:solidFill>
                          <a:effectLst/>
                        </a:rPr>
                        <a:t>University of Washington </a:t>
                      </a:r>
                      <a:r>
                        <a:rPr lang="en-US" sz="1150" u="none" strike="noStrike" dirty="0">
                          <a:effectLst/>
                        </a:rPr>
                        <a:t>in Seattle</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r>
              <a:tr h="403950">
                <a:tc>
                  <a:txBody>
                    <a:bodyPr/>
                    <a:lstStyle/>
                    <a:p>
                      <a:pPr algn="l" fontAlgn="t"/>
                      <a:r>
                        <a:rPr lang="en-US" sz="1150" u="none" strike="noStrike" dirty="0">
                          <a:effectLst/>
                        </a:rPr>
                        <a:t>David </a:t>
                      </a:r>
                      <a:r>
                        <a:rPr lang="en-US" sz="1150" u="none" strike="noStrike" dirty="0" err="1">
                          <a:effectLst/>
                        </a:rPr>
                        <a:t>Flum</a:t>
                      </a:r>
                      <a:r>
                        <a:rPr lang="en-US" sz="1150" u="none" strike="noStrike">
                          <a:effectLst/>
                        </a:rPr>
                        <a:t>, MD, MPH</a:t>
                      </a:r>
                      <a:endParaRPr lang="en-US" sz="1150" b="0" i="0" u="none" strike="noStrike">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smtClean="0">
                          <a:effectLst/>
                        </a:rPr>
                        <a:t>Professor in the Department of Surgery and Adjunct Professor in Health Services and Pharmacy at the </a:t>
                      </a:r>
                      <a:r>
                        <a:rPr lang="en-US" sz="1150" b="1" u="none" strike="noStrike" dirty="0" smtClean="0">
                          <a:solidFill>
                            <a:schemeClr val="accent2"/>
                          </a:solidFill>
                          <a:effectLst/>
                        </a:rPr>
                        <a:t>University of Washington</a:t>
                      </a:r>
                      <a:r>
                        <a:rPr lang="en-US" sz="1150" u="none" strike="noStrike" dirty="0" smtClean="0">
                          <a:effectLst/>
                        </a:rPr>
                        <a:t>  </a:t>
                      </a:r>
                      <a:r>
                        <a:rPr lang="en-US" sz="1200" dirty="0" smtClean="0"/>
                        <a:t>Schools of Medicine, Public Health and Pharmacy</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r>
              <a:tr h="201605">
                <a:tc>
                  <a:txBody>
                    <a:bodyPr/>
                    <a:lstStyle/>
                    <a:p>
                      <a:pPr algn="l" fontAlgn="t"/>
                      <a:r>
                        <a:rPr lang="en-US" sz="1150" u="none" strike="noStrike" dirty="0">
                          <a:effectLst/>
                        </a:rPr>
                        <a:t>Steven Goodman, MD, PhD</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150" u="none" strike="noStrike" kern="1200" dirty="0" smtClean="0">
                          <a:solidFill>
                            <a:schemeClr val="dk1"/>
                          </a:solidFill>
                          <a:effectLst/>
                          <a:latin typeface="+mn-lt"/>
                          <a:ea typeface="+mn-ea"/>
                          <a:cs typeface="+mn-cs"/>
                        </a:rPr>
                        <a:t>Associate Dean for Clinical and Translational Research</a:t>
                      </a:r>
                      <a:r>
                        <a:rPr lang="en-US" sz="1150" u="none" strike="noStrike" kern="1200" baseline="0" dirty="0" smtClean="0">
                          <a:solidFill>
                            <a:schemeClr val="dk1"/>
                          </a:solidFill>
                          <a:effectLst/>
                          <a:latin typeface="+mn-lt"/>
                          <a:ea typeface="+mn-ea"/>
                          <a:cs typeface="+mn-cs"/>
                        </a:rPr>
                        <a:t>, </a:t>
                      </a:r>
                      <a:r>
                        <a:rPr lang="en-US" sz="1150" u="none" strike="noStrike" kern="1200" dirty="0" smtClean="0">
                          <a:solidFill>
                            <a:schemeClr val="dk1"/>
                          </a:solidFill>
                          <a:effectLst/>
                          <a:latin typeface="+mn-lt"/>
                          <a:ea typeface="+mn-ea"/>
                          <a:cs typeface="+mn-cs"/>
                        </a:rPr>
                        <a:t>School of Medicine ,</a:t>
                      </a:r>
                      <a:r>
                        <a:rPr lang="en-US" sz="1150" u="none" strike="noStrike" kern="1200" baseline="0" dirty="0" smtClean="0">
                          <a:solidFill>
                            <a:schemeClr val="dk1"/>
                          </a:solidFill>
                          <a:effectLst/>
                          <a:latin typeface="+mn-lt"/>
                          <a:ea typeface="+mn-ea"/>
                          <a:cs typeface="+mn-cs"/>
                        </a:rPr>
                        <a:t> </a:t>
                      </a:r>
                      <a:r>
                        <a:rPr lang="en-US" sz="1150" b="1" u="none" strike="noStrike" kern="1200" dirty="0" smtClean="0">
                          <a:solidFill>
                            <a:srgbClr val="C0504D"/>
                          </a:solidFill>
                          <a:effectLst/>
                          <a:latin typeface="+mn-lt"/>
                          <a:ea typeface="+mn-ea"/>
                          <a:cs typeface="+mn-cs"/>
                        </a:rPr>
                        <a:t>Stanford University</a:t>
                      </a:r>
                      <a:endParaRPr lang="en-US" sz="1150" b="1" u="none" strike="noStrike" kern="1200" dirty="0">
                        <a:solidFill>
                          <a:srgbClr val="C0504D"/>
                        </a:solidFill>
                        <a:effectLst/>
                        <a:latin typeface="+mn-lt"/>
                        <a:ea typeface="+mn-ea"/>
                        <a:cs typeface="+mn-cs"/>
                      </a:endParaRPr>
                    </a:p>
                  </a:txBody>
                  <a:tcPr marL="6952" marR="6952" marT="6952" marB="0">
                    <a:solidFill>
                      <a:schemeClr val="bg1">
                        <a:lumMod val="95000"/>
                      </a:schemeClr>
                    </a:solidFill>
                  </a:tcPr>
                </a:tc>
              </a:tr>
              <a:tr h="395678">
                <a:tc>
                  <a:txBody>
                    <a:bodyPr/>
                    <a:lstStyle/>
                    <a:p>
                      <a:pPr algn="l" fontAlgn="t"/>
                      <a:r>
                        <a:rPr lang="de-DE" sz="1150" u="none" strike="noStrike" dirty="0">
                          <a:effectLst/>
                        </a:rPr>
                        <a:t>Mark Helfand, MD, MS, MPH</a:t>
                      </a:r>
                      <a:endParaRPr lang="de-DE"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a:effectLst/>
                        </a:rPr>
                        <a:t>Professor of Medicine and Professor of Medical Informatics and Clinical Epidemiology at the </a:t>
                      </a:r>
                      <a:r>
                        <a:rPr lang="en-US" sz="1150" b="1" u="none" strike="noStrike" dirty="0">
                          <a:solidFill>
                            <a:schemeClr val="accent2"/>
                          </a:solidFill>
                          <a:effectLst/>
                        </a:rPr>
                        <a:t>Oregon Health &amp; Science University</a:t>
                      </a:r>
                      <a:endParaRPr lang="en-US" sz="1150" b="1" i="0" u="none" strike="noStrike" dirty="0">
                        <a:solidFill>
                          <a:schemeClr val="accent2"/>
                        </a:solidFill>
                        <a:effectLst/>
                        <a:latin typeface="Calibri"/>
                      </a:endParaRPr>
                    </a:p>
                  </a:txBody>
                  <a:tcPr marL="6952" marR="6952" marT="6952" marB="0">
                    <a:solidFill>
                      <a:schemeClr val="bg1">
                        <a:lumMod val="95000"/>
                      </a:schemeClr>
                    </a:solidFill>
                  </a:tcPr>
                </a:tc>
              </a:tr>
              <a:tr h="395517">
                <a:tc>
                  <a:txBody>
                    <a:bodyPr/>
                    <a:lstStyle/>
                    <a:p>
                      <a:pPr algn="l" fontAlgn="t"/>
                      <a:r>
                        <a:rPr lang="en-US" sz="1150" u="none" strike="noStrike" dirty="0">
                          <a:effectLst/>
                        </a:rPr>
                        <a:t>John Ioannidis, MD, </a:t>
                      </a:r>
                      <a:r>
                        <a:rPr lang="en-US" sz="1150" u="none" strike="noStrike" dirty="0" smtClean="0">
                          <a:effectLst/>
                        </a:rPr>
                        <a:t>DSc</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a:effectLst/>
                        </a:rPr>
                        <a:t>C.F. </a:t>
                      </a:r>
                      <a:r>
                        <a:rPr lang="en-US" sz="1150" u="none" strike="noStrike" dirty="0" err="1">
                          <a:effectLst/>
                        </a:rPr>
                        <a:t>Rehnborg</a:t>
                      </a:r>
                      <a:r>
                        <a:rPr lang="en-US" sz="1150" u="none" strike="noStrike" dirty="0">
                          <a:effectLst/>
                        </a:rPr>
                        <a:t> Chair in Disease Prevention, Professor of Medicine, Professor of Health Research and Policy, and Director of the </a:t>
                      </a:r>
                      <a:r>
                        <a:rPr lang="en-US" sz="1150" b="1" u="none" strike="noStrike" dirty="0">
                          <a:solidFill>
                            <a:srgbClr val="C0504D"/>
                          </a:solidFill>
                          <a:effectLst/>
                        </a:rPr>
                        <a:t>Stanford </a:t>
                      </a:r>
                      <a:r>
                        <a:rPr lang="en-US" sz="1150" u="none" strike="noStrike" dirty="0">
                          <a:effectLst/>
                        </a:rPr>
                        <a:t>Prevention Research Center at Stanford </a:t>
                      </a:r>
                      <a:r>
                        <a:rPr lang="en-US" sz="1150" u="none" strike="noStrike" dirty="0" smtClean="0">
                          <a:effectLst/>
                        </a:rPr>
                        <a:t>University</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r>
              <a:tr h="201605">
                <a:tc>
                  <a:txBody>
                    <a:bodyPr/>
                    <a:lstStyle/>
                    <a:p>
                      <a:pPr algn="l" fontAlgn="t"/>
                      <a:r>
                        <a:rPr lang="en-US" sz="1150" u="none" strike="noStrike">
                          <a:effectLst/>
                        </a:rPr>
                        <a:t>Michael Lauer, MD</a:t>
                      </a:r>
                      <a:endParaRPr lang="en-US" sz="1150" b="0" i="0" u="none" strike="noStrike">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a:effectLst/>
                        </a:rPr>
                        <a:t>Director of the Division of Cardiovascular Sciences at the </a:t>
                      </a:r>
                      <a:r>
                        <a:rPr lang="en-US" sz="1150" b="1" u="none" strike="noStrike" dirty="0">
                          <a:solidFill>
                            <a:srgbClr val="C0504D"/>
                          </a:solidFill>
                          <a:effectLst/>
                        </a:rPr>
                        <a:t>National Heart, Lung, and Blood Institute </a:t>
                      </a:r>
                      <a:endParaRPr lang="en-US" sz="1150" b="1" i="0" u="none" strike="noStrike" dirty="0">
                        <a:solidFill>
                          <a:srgbClr val="C0504D"/>
                        </a:solidFill>
                        <a:effectLst/>
                        <a:latin typeface="Calibri"/>
                      </a:endParaRPr>
                    </a:p>
                  </a:txBody>
                  <a:tcPr marL="6952" marR="6952" marT="6952" marB="0">
                    <a:solidFill>
                      <a:schemeClr val="bg1">
                        <a:lumMod val="95000"/>
                      </a:schemeClr>
                    </a:solidFill>
                  </a:tcPr>
                </a:tc>
              </a:tr>
              <a:tr h="201605">
                <a:tc>
                  <a:txBody>
                    <a:bodyPr/>
                    <a:lstStyle/>
                    <a:p>
                      <a:pPr algn="l" fontAlgn="t"/>
                      <a:r>
                        <a:rPr lang="en-US" sz="1150" u="none" strike="noStrike" dirty="0">
                          <a:effectLst/>
                        </a:rPr>
                        <a:t>David Meltzer, MD, </a:t>
                      </a:r>
                      <a:r>
                        <a:rPr lang="en-US" sz="1150" u="none" strike="noStrike" dirty="0" smtClean="0">
                          <a:effectLst/>
                        </a:rPr>
                        <a:t>PhD</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a:effectLst/>
                        </a:rPr>
                        <a:t>Chief of the Section of Hospital Medicine, </a:t>
                      </a:r>
                      <a:r>
                        <a:rPr lang="en-US" sz="1150" b="0" u="none" strike="noStrike" dirty="0">
                          <a:solidFill>
                            <a:schemeClr val="tx1"/>
                          </a:solidFill>
                          <a:effectLst/>
                        </a:rPr>
                        <a:t>The</a:t>
                      </a:r>
                      <a:r>
                        <a:rPr lang="en-US" sz="1150" b="1" u="none" strike="noStrike" dirty="0">
                          <a:solidFill>
                            <a:srgbClr val="C0504D"/>
                          </a:solidFill>
                          <a:effectLst/>
                        </a:rPr>
                        <a:t> University of </a:t>
                      </a:r>
                      <a:r>
                        <a:rPr lang="en-US" sz="1150" b="1" u="none" strike="noStrike" dirty="0" smtClean="0">
                          <a:solidFill>
                            <a:srgbClr val="C0504D"/>
                          </a:solidFill>
                          <a:effectLst/>
                        </a:rPr>
                        <a:t>Chicago</a:t>
                      </a:r>
                      <a:endParaRPr lang="en-US" sz="1150" b="1" i="0" u="none" strike="noStrike" dirty="0">
                        <a:solidFill>
                          <a:srgbClr val="C0504D"/>
                        </a:solidFill>
                        <a:effectLst/>
                        <a:latin typeface="Calibri"/>
                      </a:endParaRPr>
                    </a:p>
                  </a:txBody>
                  <a:tcPr marL="6952" marR="6952" marT="6952" marB="0">
                    <a:solidFill>
                      <a:schemeClr val="bg1">
                        <a:lumMod val="95000"/>
                      </a:schemeClr>
                    </a:solidFill>
                  </a:tcPr>
                </a:tc>
              </a:tr>
              <a:tr h="395678">
                <a:tc>
                  <a:txBody>
                    <a:bodyPr/>
                    <a:lstStyle/>
                    <a:p>
                      <a:pPr algn="l" fontAlgn="t"/>
                      <a:r>
                        <a:rPr lang="en-US" sz="1150" u="none" strike="noStrike" dirty="0">
                          <a:effectLst/>
                        </a:rPr>
                        <a:t>Brian Mittman, </a:t>
                      </a:r>
                      <a:r>
                        <a:rPr lang="en-US" sz="1150" u="none" strike="noStrike" dirty="0" smtClean="0">
                          <a:effectLst/>
                        </a:rPr>
                        <a:t>PhD</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a:effectLst/>
                        </a:rPr>
                        <a:t>Director, VA Center for Implementation Practice and Research Support, Department of Veterans Affairs </a:t>
                      </a:r>
                      <a:r>
                        <a:rPr lang="en-US" sz="1150" b="1" u="none" strike="noStrike" dirty="0">
                          <a:solidFill>
                            <a:srgbClr val="C0504D"/>
                          </a:solidFill>
                          <a:effectLst/>
                        </a:rPr>
                        <a:t>Greater Los Angeles </a:t>
                      </a:r>
                      <a:r>
                        <a:rPr lang="en-US" sz="1150" b="1" u="none" strike="noStrike" dirty="0" smtClean="0">
                          <a:solidFill>
                            <a:srgbClr val="C0504D"/>
                          </a:solidFill>
                          <a:effectLst/>
                        </a:rPr>
                        <a:t>VA Healthcare System</a:t>
                      </a:r>
                      <a:endParaRPr lang="en-US" sz="1150" b="1" i="0" u="none" strike="noStrike" dirty="0">
                        <a:solidFill>
                          <a:srgbClr val="C0504D"/>
                        </a:solidFill>
                        <a:effectLst/>
                        <a:latin typeface="Calibri"/>
                      </a:endParaRPr>
                    </a:p>
                  </a:txBody>
                  <a:tcPr marL="6952" marR="6952" marT="6952" marB="0">
                    <a:solidFill>
                      <a:schemeClr val="bg1">
                        <a:lumMod val="95000"/>
                      </a:schemeClr>
                    </a:solidFill>
                  </a:tcPr>
                </a:tc>
              </a:tr>
              <a:tr h="226182">
                <a:tc>
                  <a:txBody>
                    <a:bodyPr/>
                    <a:lstStyle/>
                    <a:p>
                      <a:pPr algn="l" fontAlgn="t"/>
                      <a:r>
                        <a:rPr lang="en-US" sz="1150" u="none" strike="noStrike" dirty="0">
                          <a:effectLst/>
                        </a:rPr>
                        <a:t>Robin Newhouse, PhD, RN</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kern="1200" dirty="0" smtClean="0">
                          <a:solidFill>
                            <a:schemeClr val="dk1"/>
                          </a:solidFill>
                          <a:effectLst/>
                          <a:latin typeface="+mn-lt"/>
                          <a:ea typeface="+mn-ea"/>
                          <a:cs typeface="+mn-cs"/>
                        </a:rPr>
                        <a:t>Chair and Professor, Organizational Systems and Adult Health at </a:t>
                      </a:r>
                      <a:r>
                        <a:rPr lang="en-US" sz="1150" b="1" u="none" strike="noStrike" dirty="0" smtClean="0">
                          <a:solidFill>
                            <a:srgbClr val="C0504D"/>
                          </a:solidFill>
                          <a:effectLst/>
                        </a:rPr>
                        <a:t>University of Maryland School of Nursing</a:t>
                      </a:r>
                      <a:endParaRPr lang="en-US" sz="1150" b="1" i="0" u="none" strike="noStrike" dirty="0">
                        <a:solidFill>
                          <a:srgbClr val="C80000"/>
                        </a:solidFill>
                        <a:effectLst/>
                        <a:latin typeface="Calibri"/>
                      </a:endParaRPr>
                    </a:p>
                  </a:txBody>
                  <a:tcPr marL="6952" marR="6952" marT="6952" marB="0">
                    <a:solidFill>
                      <a:schemeClr val="bg1">
                        <a:lumMod val="95000"/>
                      </a:schemeClr>
                    </a:solidFill>
                  </a:tcPr>
                </a:tc>
              </a:tr>
              <a:tr h="412380">
                <a:tc>
                  <a:txBody>
                    <a:bodyPr/>
                    <a:lstStyle/>
                    <a:p>
                      <a:pPr algn="l" fontAlgn="t"/>
                      <a:r>
                        <a:rPr lang="en-US" sz="1150" u="none" strike="noStrike" dirty="0">
                          <a:effectLst/>
                        </a:rPr>
                        <a:t>Sebastian Schneeweiss, MD, ScD</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200" dirty="0" smtClean="0"/>
                        <a:t>Associate Professor of Medicine and Epidemiology at </a:t>
                      </a:r>
                      <a:r>
                        <a:rPr lang="en-US" sz="1200" b="1" dirty="0" smtClean="0">
                          <a:solidFill>
                            <a:srgbClr val="C0504D"/>
                          </a:solidFill>
                        </a:rPr>
                        <a:t>Harvard</a:t>
                      </a:r>
                      <a:r>
                        <a:rPr lang="en-US" sz="1200" dirty="0" smtClean="0"/>
                        <a:t> Medical School and Vice Chief of the Division of </a:t>
                      </a:r>
                      <a:r>
                        <a:rPr lang="en-US" sz="1200" dirty="0" err="1" smtClean="0"/>
                        <a:t>Pharmacoepidemiology</a:t>
                      </a:r>
                      <a:r>
                        <a:rPr lang="en-US" sz="1200" dirty="0" smtClean="0"/>
                        <a:t> and </a:t>
                      </a:r>
                      <a:r>
                        <a:rPr lang="en-US" sz="1200" dirty="0" err="1" smtClean="0"/>
                        <a:t>Pharmacoeconomics</a:t>
                      </a:r>
                      <a:r>
                        <a:rPr lang="en-US" sz="1200" dirty="0" smtClean="0"/>
                        <a:t> at the </a:t>
                      </a:r>
                      <a:r>
                        <a:rPr lang="en-US" sz="1200" b="1" dirty="0" smtClean="0">
                          <a:solidFill>
                            <a:srgbClr val="C0504D"/>
                          </a:solidFill>
                        </a:rPr>
                        <a:t>Brigham and Women’s Hospital</a:t>
                      </a:r>
                      <a:endParaRPr lang="en-US" sz="1150" b="1" i="0" u="none" strike="noStrike" dirty="0">
                        <a:solidFill>
                          <a:srgbClr val="C0504D"/>
                        </a:solidFill>
                        <a:effectLst/>
                        <a:latin typeface="Calibri"/>
                      </a:endParaRPr>
                    </a:p>
                  </a:txBody>
                  <a:tcPr marL="6952" marR="6952" marT="6952" marB="0">
                    <a:solidFill>
                      <a:schemeClr val="bg1">
                        <a:lumMod val="95000"/>
                      </a:schemeClr>
                    </a:solidFill>
                  </a:tcPr>
                </a:tc>
              </a:tr>
              <a:tr h="201605">
                <a:tc>
                  <a:txBody>
                    <a:bodyPr/>
                    <a:lstStyle/>
                    <a:p>
                      <a:pPr algn="l" fontAlgn="t"/>
                      <a:r>
                        <a:rPr lang="en-US" sz="1150" u="none" strike="noStrike" dirty="0">
                          <a:effectLst/>
                        </a:rPr>
                        <a:t>Jean </a:t>
                      </a:r>
                      <a:r>
                        <a:rPr lang="en-US" sz="1150" u="none" strike="noStrike" dirty="0" err="1">
                          <a:effectLst/>
                        </a:rPr>
                        <a:t>Slutsky</a:t>
                      </a:r>
                      <a:r>
                        <a:rPr lang="en-US" sz="1150" u="none" strike="noStrike" dirty="0">
                          <a:effectLst/>
                        </a:rPr>
                        <a:t>, PA, MSPH</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a:effectLst/>
                        </a:rPr>
                        <a:t>Director of the Center for Outcomes and Evidence </a:t>
                      </a:r>
                      <a:r>
                        <a:rPr lang="en-US" sz="1150" u="none" strike="noStrike" dirty="0" smtClean="0">
                          <a:effectLst/>
                        </a:rPr>
                        <a:t>, </a:t>
                      </a:r>
                      <a:r>
                        <a:rPr lang="en-US" sz="1150" b="1" u="none" strike="noStrike" dirty="0">
                          <a:solidFill>
                            <a:srgbClr val="C0504D"/>
                          </a:solidFill>
                          <a:effectLst/>
                        </a:rPr>
                        <a:t>Agency for Healthcare Research and Quality </a:t>
                      </a:r>
                      <a:endParaRPr lang="en-US" sz="1150" b="1" i="0" u="none" strike="noStrike" dirty="0">
                        <a:solidFill>
                          <a:srgbClr val="C0504D"/>
                        </a:solidFill>
                        <a:effectLst/>
                        <a:latin typeface="Calibri"/>
                      </a:endParaRPr>
                    </a:p>
                  </a:txBody>
                  <a:tcPr marL="6952" marR="6952" marT="6952" marB="0">
                    <a:solidFill>
                      <a:schemeClr val="bg1">
                        <a:lumMod val="95000"/>
                      </a:schemeClr>
                    </a:solidFill>
                  </a:tcPr>
                </a:tc>
              </a:tr>
              <a:tr h="395517">
                <a:tc>
                  <a:txBody>
                    <a:bodyPr/>
                    <a:lstStyle/>
                    <a:p>
                      <a:pPr algn="l" fontAlgn="t"/>
                      <a:r>
                        <a:rPr lang="en-US" sz="1150" u="none" strike="noStrike" dirty="0">
                          <a:effectLst/>
                        </a:rPr>
                        <a:t>Mary Tinetti, MD</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err="1">
                          <a:effectLst/>
                        </a:rPr>
                        <a:t>Gladdys</a:t>
                      </a:r>
                      <a:r>
                        <a:rPr lang="en-US" sz="1150" u="none" strike="noStrike" dirty="0">
                          <a:effectLst/>
                        </a:rPr>
                        <a:t> Phillips </a:t>
                      </a:r>
                      <a:r>
                        <a:rPr lang="en-US" sz="1150" u="none" strike="noStrike" dirty="0" err="1">
                          <a:effectLst/>
                        </a:rPr>
                        <a:t>Crofoot</a:t>
                      </a:r>
                      <a:r>
                        <a:rPr lang="en-US" sz="1150" u="none" strike="noStrike" dirty="0">
                          <a:effectLst/>
                        </a:rPr>
                        <a:t> Professor of Medicine, Epidemiology, and Public Health in the Division of Geriatrics at </a:t>
                      </a:r>
                      <a:r>
                        <a:rPr lang="en-US" sz="1150" b="1" u="none" strike="noStrike" dirty="0">
                          <a:solidFill>
                            <a:srgbClr val="C0504D"/>
                          </a:solidFill>
                          <a:effectLst/>
                        </a:rPr>
                        <a:t>Yale </a:t>
                      </a:r>
                      <a:r>
                        <a:rPr lang="en-US" sz="1150" u="none" strike="noStrike" dirty="0">
                          <a:effectLst/>
                        </a:rPr>
                        <a:t>University School of Medicine</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r>
              <a:tr h="192761">
                <a:tc>
                  <a:txBody>
                    <a:bodyPr/>
                    <a:lstStyle/>
                    <a:p>
                      <a:pPr algn="l" fontAlgn="t"/>
                      <a:r>
                        <a:rPr lang="en-US" sz="1150" u="none" strike="noStrike" dirty="0">
                          <a:effectLst/>
                        </a:rPr>
                        <a:t>Clyde Yancy, MD, </a:t>
                      </a:r>
                      <a:r>
                        <a:rPr lang="en-US" sz="1150" u="none" strike="noStrike" dirty="0" smtClean="0">
                          <a:effectLst/>
                        </a:rPr>
                        <a:t>MSc</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c>
                  <a:txBody>
                    <a:bodyPr/>
                    <a:lstStyle/>
                    <a:p>
                      <a:pPr algn="l" fontAlgn="t"/>
                      <a:r>
                        <a:rPr lang="en-US" sz="1150" u="none" strike="noStrike" dirty="0">
                          <a:effectLst/>
                        </a:rPr>
                        <a:t>Chief, Cardiology, </a:t>
                      </a:r>
                      <a:r>
                        <a:rPr lang="en-US" sz="1150" b="1" u="none" strike="noStrike" dirty="0">
                          <a:solidFill>
                            <a:srgbClr val="C0504D"/>
                          </a:solidFill>
                          <a:effectLst/>
                        </a:rPr>
                        <a:t>Northwestern</a:t>
                      </a:r>
                      <a:r>
                        <a:rPr lang="en-US" sz="1150" u="none" strike="noStrike" dirty="0">
                          <a:effectLst/>
                        </a:rPr>
                        <a:t> University Feinberg School of </a:t>
                      </a:r>
                      <a:r>
                        <a:rPr lang="en-US" sz="1150" u="none" strike="noStrike" dirty="0" smtClean="0">
                          <a:effectLst/>
                        </a:rPr>
                        <a:t>Medicine</a:t>
                      </a:r>
                      <a:endParaRPr lang="en-US" sz="1150" b="0" i="0" u="none" strike="noStrike" dirty="0">
                        <a:solidFill>
                          <a:srgbClr val="000000"/>
                        </a:solidFill>
                        <a:effectLst/>
                        <a:latin typeface="Calibri"/>
                      </a:endParaRPr>
                    </a:p>
                  </a:txBody>
                  <a:tcPr marL="6952" marR="6952" marT="6952" marB="0">
                    <a:solidFill>
                      <a:schemeClr val="bg1">
                        <a:lumMod val="95000"/>
                      </a:schemeClr>
                    </a:solidFill>
                  </a:tcPr>
                </a:tc>
              </a:tr>
            </a:tbl>
          </a:graphicData>
        </a:graphic>
      </p:graphicFrame>
    </p:spTree>
    <p:extLst>
      <p:ext uri="{BB962C8B-B14F-4D97-AF65-F5344CB8AC3E}">
        <p14:creationId xmlns:p14="http://schemas.microsoft.com/office/powerpoint/2010/main" xmlns="" val="32804221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7"/>
          <p:cNvSpPr txBox="1">
            <a:spLocks noChangeArrowheads="1"/>
          </p:cNvSpPr>
          <p:nvPr/>
        </p:nvSpPr>
        <p:spPr bwMode="auto">
          <a:xfrm>
            <a:off x="558800" y="1365250"/>
            <a:ext cx="3003550" cy="368300"/>
          </a:xfrm>
          <a:prstGeom prst="rect">
            <a:avLst/>
          </a:prstGeom>
          <a:solidFill>
            <a:schemeClr val="bg1"/>
          </a:solidFill>
          <a:ln w="9525">
            <a:noFill/>
            <a:miter lim="800000"/>
            <a:headEnd/>
            <a:tailEnd/>
          </a:ln>
        </p:spPr>
        <p:txBody>
          <a:bodyPr>
            <a:spAutoFit/>
          </a:bodyPr>
          <a:lstStyle/>
          <a:p>
            <a:pPr defTabSz="457200">
              <a:defRPr/>
            </a:pPr>
            <a:endParaRPr lang="en-US">
              <a:solidFill>
                <a:prstClr val="black"/>
              </a:solidFill>
              <a:latin typeface="Arial" charset="0"/>
              <a:ea typeface="+mn-ea"/>
            </a:endParaRPr>
          </a:p>
        </p:txBody>
      </p:sp>
      <p:sp>
        <p:nvSpPr>
          <p:cNvPr id="17410" name="Title 1"/>
          <p:cNvSpPr txBox="1">
            <a:spLocks/>
          </p:cNvSpPr>
          <p:nvPr/>
        </p:nvSpPr>
        <p:spPr bwMode="auto">
          <a:xfrm>
            <a:off x="0" y="0"/>
            <a:ext cx="4114800" cy="652463"/>
          </a:xfrm>
          <a:prstGeom prst="rect">
            <a:avLst/>
          </a:prstGeom>
          <a:noFill/>
          <a:ln w="9525">
            <a:noFill/>
            <a:miter lim="800000"/>
            <a:headEnd/>
            <a:tailEnd/>
          </a:ln>
        </p:spPr>
        <p:txBody>
          <a:bodyPr/>
          <a:lstStyle/>
          <a:p>
            <a:pPr defTabSz="457200" eaLnBrk="0" hangingPunct="0">
              <a:defRPr/>
            </a:pPr>
            <a:r>
              <a:rPr lang="en-US" sz="3200" b="1" dirty="0" smtClean="0">
                <a:solidFill>
                  <a:schemeClr val="bg1"/>
                </a:solidFill>
                <a:latin typeface="Calibri" pitchFamily="34" charset="0"/>
                <a:ea typeface="+mn-ea"/>
              </a:rPr>
              <a:t>Role of the MC</a:t>
            </a:r>
            <a:endParaRPr lang="en-US" sz="3200" b="1" dirty="0">
              <a:solidFill>
                <a:schemeClr val="bg1"/>
              </a:solidFill>
              <a:latin typeface="Calibri" pitchFamily="34" charset="0"/>
              <a:ea typeface="+mn-ea"/>
            </a:endParaRPr>
          </a:p>
        </p:txBody>
      </p:sp>
      <p:sp>
        <p:nvSpPr>
          <p:cNvPr id="43011" name="Content Placeholder 2"/>
          <p:cNvSpPr txBox="1">
            <a:spLocks/>
          </p:cNvSpPr>
          <p:nvPr/>
        </p:nvSpPr>
        <p:spPr bwMode="auto">
          <a:xfrm>
            <a:off x="369887" y="1828800"/>
            <a:ext cx="8621713"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lnSpc>
                <a:spcPts val="2400"/>
              </a:lnSpc>
              <a:spcBef>
                <a:spcPts val="1200"/>
              </a:spcBef>
            </a:pPr>
            <a:r>
              <a:rPr lang="en-US" sz="2800" b="1" u="sng" dirty="0">
                <a:solidFill>
                  <a:srgbClr val="000000"/>
                </a:solidFill>
                <a:latin typeface="+mn-lt"/>
              </a:rPr>
              <a:t>Vision</a:t>
            </a:r>
            <a:endParaRPr lang="en-US" sz="2800" u="sng" dirty="0">
              <a:solidFill>
                <a:srgbClr val="000000"/>
              </a:solidFill>
              <a:latin typeface="+mn-lt"/>
            </a:endParaRPr>
          </a:p>
          <a:p>
            <a:pPr eaLnBrk="1" hangingPunct="1">
              <a:lnSpc>
                <a:spcPts val="2400"/>
              </a:lnSpc>
              <a:spcBef>
                <a:spcPts val="1200"/>
              </a:spcBef>
              <a:spcAft>
                <a:spcPts val="600"/>
              </a:spcAft>
            </a:pPr>
            <a:r>
              <a:rPr lang="en-US" sz="2200" dirty="0">
                <a:solidFill>
                  <a:srgbClr val="000000"/>
                </a:solidFill>
                <a:latin typeface="+mn-lt"/>
              </a:rPr>
              <a:t>PCORI methodological knowledge and standards are widely adopted as best practices across the PCORI stakeholder community.</a:t>
            </a:r>
          </a:p>
          <a:p>
            <a:pPr eaLnBrk="1" hangingPunct="1">
              <a:lnSpc>
                <a:spcPts val="2400"/>
              </a:lnSpc>
              <a:spcBef>
                <a:spcPts val="1200"/>
              </a:spcBef>
            </a:pPr>
            <a:r>
              <a:rPr lang="en-US" sz="2800" b="1" u="sng" dirty="0" smtClean="0">
                <a:solidFill>
                  <a:srgbClr val="000000"/>
                </a:solidFill>
                <a:latin typeface="+mn-lt"/>
              </a:rPr>
              <a:t>Mission</a:t>
            </a:r>
            <a:endParaRPr lang="en-US" sz="2800" u="sng" dirty="0">
              <a:solidFill>
                <a:srgbClr val="000000"/>
              </a:solidFill>
              <a:latin typeface="+mn-lt"/>
            </a:endParaRPr>
          </a:p>
          <a:p>
            <a:pPr eaLnBrk="1" hangingPunct="1">
              <a:lnSpc>
                <a:spcPts val="2400"/>
              </a:lnSpc>
              <a:spcBef>
                <a:spcPts val="1200"/>
              </a:spcBef>
              <a:spcAft>
                <a:spcPts val="600"/>
              </a:spcAft>
            </a:pPr>
            <a:r>
              <a:rPr lang="en-US" sz="2200" dirty="0">
                <a:solidFill>
                  <a:srgbClr val="000000"/>
                </a:solidFill>
                <a:latin typeface="+mn-lt"/>
              </a:rPr>
              <a:t>To become the </a:t>
            </a:r>
            <a:r>
              <a:rPr lang="en-US" altLang="en-US" sz="2200" dirty="0">
                <a:solidFill>
                  <a:srgbClr val="000000"/>
                </a:solidFill>
                <a:latin typeface="+mn-lt"/>
              </a:rPr>
              <a:t>“</a:t>
            </a:r>
            <a:r>
              <a:rPr lang="en-US" sz="2200" dirty="0">
                <a:solidFill>
                  <a:srgbClr val="000000"/>
                </a:solidFill>
                <a:latin typeface="+mn-lt"/>
              </a:rPr>
              <a:t>go to</a:t>
            </a:r>
            <a:r>
              <a:rPr lang="en-US" altLang="en-US" sz="2200" dirty="0">
                <a:solidFill>
                  <a:srgbClr val="000000"/>
                </a:solidFill>
                <a:latin typeface="+mn-lt"/>
              </a:rPr>
              <a:t>”</a:t>
            </a:r>
            <a:r>
              <a:rPr lang="en-US" sz="2200" dirty="0">
                <a:solidFill>
                  <a:srgbClr val="000000"/>
                </a:solidFill>
                <a:latin typeface="+mn-lt"/>
              </a:rPr>
              <a:t> PCOR scientific methodology resource and the "how to" group for PCORI—addressing methodological areas of focus, advancing methodological science and, thereby, enabling PCORI to accomplish its agenda. </a:t>
            </a:r>
            <a:endParaRPr lang="en-US" sz="2200" dirty="0" smtClean="0">
              <a:solidFill>
                <a:srgbClr val="000000"/>
              </a:solidFill>
              <a:latin typeface="+mn-lt"/>
            </a:endParaRPr>
          </a:p>
          <a:p>
            <a:pPr eaLnBrk="1" hangingPunct="1">
              <a:lnSpc>
                <a:spcPts val="2400"/>
              </a:lnSpc>
              <a:spcBef>
                <a:spcPts val="1200"/>
              </a:spcBef>
            </a:pPr>
            <a:r>
              <a:rPr lang="en-US" sz="2800" b="1" u="sng" dirty="0" smtClean="0">
                <a:solidFill>
                  <a:srgbClr val="000000"/>
                </a:solidFill>
                <a:latin typeface="+mn-lt"/>
              </a:rPr>
              <a:t>Scientific </a:t>
            </a:r>
            <a:r>
              <a:rPr lang="en-US" sz="2800" b="1" u="sng" dirty="0">
                <a:solidFill>
                  <a:srgbClr val="000000"/>
                </a:solidFill>
                <a:latin typeface="+mn-lt"/>
              </a:rPr>
              <a:t>Advisor to the Board</a:t>
            </a:r>
          </a:p>
          <a:p>
            <a:pPr eaLnBrk="1" hangingPunct="1">
              <a:lnSpc>
                <a:spcPts val="2400"/>
              </a:lnSpc>
              <a:spcBef>
                <a:spcPts val="1200"/>
              </a:spcBef>
            </a:pPr>
            <a:r>
              <a:rPr lang="en-US" sz="2200" dirty="0" smtClean="0">
                <a:solidFill>
                  <a:srgbClr val="000000"/>
                </a:solidFill>
                <a:latin typeface="+mn-lt"/>
              </a:rPr>
              <a:t>The </a:t>
            </a:r>
            <a:r>
              <a:rPr lang="en-US" sz="2200" dirty="0">
                <a:solidFill>
                  <a:srgbClr val="000000"/>
                </a:solidFill>
                <a:latin typeface="+mn-lt"/>
              </a:rPr>
              <a:t>Methodology Committee also serves as scientific advisor to the Board regarding research, dissemination, infrastructure and capacity building as well as patient and stakeholder </a:t>
            </a:r>
            <a:r>
              <a:rPr lang="en-US" sz="2200" dirty="0" smtClean="0">
                <a:solidFill>
                  <a:srgbClr val="000000"/>
                </a:solidFill>
                <a:latin typeface="+mn-lt"/>
              </a:rPr>
              <a:t>engagement</a:t>
            </a:r>
            <a:endParaRPr lang="en-US" sz="2200" dirty="0">
              <a:solidFill>
                <a:srgbClr val="000000"/>
              </a:solidFill>
              <a:latin typeface="+mn-lt"/>
            </a:endParaRPr>
          </a:p>
          <a:p>
            <a:pPr eaLnBrk="1" hangingPunct="1">
              <a:lnSpc>
                <a:spcPts val="2400"/>
              </a:lnSpc>
              <a:spcBef>
                <a:spcPts val="1200"/>
              </a:spcBef>
              <a:spcAft>
                <a:spcPts val="600"/>
              </a:spcAft>
            </a:pPr>
            <a:endParaRPr lang="en-US" sz="2200" dirty="0">
              <a:solidFill>
                <a:srgbClr val="000000"/>
              </a:solidFill>
              <a:latin typeface="+mn-lt"/>
            </a:endParaRPr>
          </a:p>
        </p:txBody>
      </p:sp>
      <p:pic>
        <p:nvPicPr>
          <p:cNvPr id="5" name="Picture 6"/>
          <p:cNvPicPr>
            <a:picLocks noChangeAspect="1"/>
          </p:cNvPicPr>
          <p:nvPr/>
        </p:nvPicPr>
        <p:blipFill>
          <a:blip r:embed="rId3" cstate="print">
            <a:extLst>
              <a:ext uri="{28A0092B-C50C-407E-A947-70E740481C1C}">
                <a14:useLocalDpi xmlns:a14="http://schemas.microsoft.com/office/drawing/2010/main" xmlns="" val="0"/>
              </a:ext>
            </a:extLst>
          </a:blip>
          <a:srcRect t="3075" r="16602" b="31847"/>
          <a:stretch>
            <a:fillRect/>
          </a:stretch>
        </p:blipFill>
        <p:spPr bwMode="auto">
          <a:xfrm>
            <a:off x="2950659" y="115063"/>
            <a:ext cx="6193341" cy="1703676"/>
          </a:xfrm>
          <a:prstGeom prst="rect">
            <a:avLst/>
          </a:prstGeom>
          <a:noFill/>
          <a:ln w="57150" cap="rnd" cmpd="thickThin">
            <a:solidFill>
              <a:schemeClr val="tx1"/>
            </a:solidFill>
          </a:ln>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txBox="1">
            <a:spLocks/>
          </p:cNvSpPr>
          <p:nvPr/>
        </p:nvSpPr>
        <p:spPr bwMode="auto">
          <a:xfrm>
            <a:off x="0" y="46038"/>
            <a:ext cx="6705600"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3200" b="1" dirty="0" smtClean="0">
                <a:solidFill>
                  <a:schemeClr val="bg1"/>
                </a:solidFill>
                <a:latin typeface="+mn-lt"/>
              </a:rPr>
              <a:t>1</a:t>
            </a:r>
            <a:r>
              <a:rPr lang="en-US" sz="3200" b="1" baseline="30000" dirty="0" smtClean="0">
                <a:solidFill>
                  <a:schemeClr val="bg1"/>
                </a:solidFill>
                <a:latin typeface="+mn-lt"/>
              </a:rPr>
              <a:t>st</a:t>
            </a:r>
            <a:r>
              <a:rPr lang="en-US" sz="3200" b="1" dirty="0" smtClean="0">
                <a:solidFill>
                  <a:schemeClr val="bg1"/>
                </a:solidFill>
                <a:latin typeface="+mn-lt"/>
              </a:rPr>
              <a:t> Methodology </a:t>
            </a:r>
            <a:r>
              <a:rPr lang="en-US" sz="3200" b="1" dirty="0">
                <a:solidFill>
                  <a:schemeClr val="bg1"/>
                </a:solidFill>
                <a:latin typeface="+mn-lt"/>
              </a:rPr>
              <a:t>Report Objectives</a:t>
            </a:r>
          </a:p>
        </p:txBody>
      </p:sp>
      <p:sp>
        <p:nvSpPr>
          <p:cNvPr id="82946" name="Rectangle 3"/>
          <p:cNvSpPr>
            <a:spLocks noChangeArrowheads="1"/>
          </p:cNvSpPr>
          <p:nvPr/>
        </p:nvSpPr>
        <p:spPr bwMode="auto">
          <a:xfrm>
            <a:off x="609600" y="1828800"/>
            <a:ext cx="7962900" cy="4260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lnSpc>
                <a:spcPct val="150000"/>
              </a:lnSpc>
              <a:buFont typeface="Wingdings" pitchFamily="2" charset="2"/>
              <a:buChar char="ü"/>
            </a:pPr>
            <a:r>
              <a:rPr lang="en-US" sz="2600" b="1" dirty="0">
                <a:latin typeface="+mn-lt"/>
                <a:cs typeface="Arial"/>
              </a:rPr>
              <a:t>guidance</a:t>
            </a:r>
            <a:r>
              <a:rPr lang="en-US" sz="2600" dirty="0">
                <a:latin typeface="+mn-lt"/>
                <a:cs typeface="Arial"/>
              </a:rPr>
              <a:t> about the appropriate use of </a:t>
            </a:r>
            <a:r>
              <a:rPr lang="en-US" sz="2600" b="1" dirty="0">
                <a:latin typeface="+mn-lt"/>
                <a:cs typeface="Arial"/>
              </a:rPr>
              <a:t>methods</a:t>
            </a:r>
            <a:r>
              <a:rPr lang="en-US" sz="2600" dirty="0">
                <a:latin typeface="+mn-lt"/>
                <a:cs typeface="Arial"/>
              </a:rPr>
              <a:t> in </a:t>
            </a:r>
            <a:r>
              <a:rPr lang="en-US" sz="2600" dirty="0" smtClean="0">
                <a:latin typeface="+mn-lt"/>
                <a:cs typeface="Arial"/>
              </a:rPr>
              <a:t>PCOR</a:t>
            </a:r>
            <a:endParaRPr lang="en-US" sz="2600" dirty="0">
              <a:latin typeface="+mn-lt"/>
              <a:cs typeface="Arial"/>
            </a:endParaRPr>
          </a:p>
          <a:p>
            <a:pPr marL="457200" indent="-457200">
              <a:lnSpc>
                <a:spcPct val="150000"/>
              </a:lnSpc>
              <a:buFont typeface="Wingdings" pitchFamily="2" charset="2"/>
              <a:buChar char="ü"/>
            </a:pPr>
            <a:r>
              <a:rPr lang="en-US" sz="2600" dirty="0">
                <a:latin typeface="+mn-lt"/>
                <a:cs typeface="Arial"/>
              </a:rPr>
              <a:t>establishing </a:t>
            </a:r>
            <a:r>
              <a:rPr lang="en-US" sz="2600" b="1" dirty="0">
                <a:latin typeface="+mn-lt"/>
                <a:cs typeface="Arial"/>
              </a:rPr>
              <a:t>priorities</a:t>
            </a:r>
            <a:r>
              <a:rPr lang="en-US" sz="2600" dirty="0">
                <a:latin typeface="+mn-lt"/>
                <a:cs typeface="Arial"/>
              </a:rPr>
              <a:t> to address</a:t>
            </a:r>
            <a:r>
              <a:rPr lang="en-US" sz="2600" b="1" dirty="0">
                <a:latin typeface="+mn-lt"/>
                <a:cs typeface="Arial"/>
              </a:rPr>
              <a:t> gaps in research methods</a:t>
            </a:r>
            <a:r>
              <a:rPr lang="en-US" sz="2600" dirty="0">
                <a:latin typeface="+mn-lt"/>
                <a:cs typeface="Arial"/>
              </a:rPr>
              <a:t> or their application </a:t>
            </a:r>
          </a:p>
          <a:p>
            <a:pPr marL="457200" indent="-457200">
              <a:lnSpc>
                <a:spcPct val="150000"/>
              </a:lnSpc>
              <a:buFont typeface="Wingdings" pitchFamily="2" charset="2"/>
              <a:buChar char="ü"/>
            </a:pPr>
            <a:r>
              <a:rPr lang="en-US" sz="2600" dirty="0">
                <a:latin typeface="+mn-lt"/>
                <a:cs typeface="Arial"/>
              </a:rPr>
              <a:t>recommending </a:t>
            </a:r>
            <a:r>
              <a:rPr lang="en-US" sz="2600" b="1" dirty="0">
                <a:latin typeface="+mn-lt"/>
                <a:cs typeface="Arial"/>
              </a:rPr>
              <a:t>actions </a:t>
            </a:r>
            <a:r>
              <a:rPr lang="en-US" sz="2600" dirty="0">
                <a:latin typeface="+mn-lt"/>
                <a:cs typeface="Arial"/>
              </a:rPr>
              <a:t>to support standards </a:t>
            </a:r>
          </a:p>
          <a:p>
            <a:pPr marL="457200" indent="-457200">
              <a:lnSpc>
                <a:spcPct val="150000"/>
              </a:lnSpc>
              <a:buFont typeface="Wingdings" pitchFamily="2" charset="2"/>
              <a:buChar char="ü"/>
            </a:pPr>
            <a:r>
              <a:rPr lang="en-US" sz="2600" dirty="0">
                <a:latin typeface="+mn-lt"/>
                <a:cs typeface="Arial"/>
              </a:rPr>
              <a:t>mapping research methods to specific research questions (</a:t>
            </a:r>
            <a:r>
              <a:rPr lang="en-US" sz="2600" b="1" dirty="0" smtClean="0">
                <a:latin typeface="+mn-lt"/>
                <a:cs typeface="Arial"/>
              </a:rPr>
              <a:t>Translation</a:t>
            </a:r>
            <a:r>
              <a:rPr lang="en-US" sz="2600" i="1" dirty="0" smtClean="0">
                <a:latin typeface="+mn-lt"/>
                <a:cs typeface="Arial"/>
              </a:rPr>
              <a:t> [decision]</a:t>
            </a:r>
            <a:r>
              <a:rPr lang="en-US" sz="2600" b="1" dirty="0" smtClean="0">
                <a:latin typeface="+mn-lt"/>
                <a:cs typeface="Arial"/>
              </a:rPr>
              <a:t> </a:t>
            </a:r>
            <a:r>
              <a:rPr lang="en-US" sz="2600" b="1" dirty="0">
                <a:latin typeface="+mn-lt"/>
                <a:cs typeface="Arial"/>
              </a:rPr>
              <a:t>Table</a:t>
            </a:r>
            <a:r>
              <a:rPr lang="en-US" sz="2600" dirty="0">
                <a:latin typeface="+mn-lt"/>
                <a:cs typeface="Arial"/>
              </a:rPr>
              <a:t>)</a:t>
            </a:r>
          </a:p>
        </p:txBody>
      </p:sp>
      <p:sp>
        <p:nvSpPr>
          <p:cNvPr id="82947" name="TextBox 1"/>
          <p:cNvSpPr txBox="1">
            <a:spLocks noChangeArrowheads="1"/>
          </p:cNvSpPr>
          <p:nvPr/>
        </p:nvSpPr>
        <p:spPr bwMode="auto">
          <a:xfrm>
            <a:off x="465138" y="1422400"/>
            <a:ext cx="3133725" cy="369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a:p>
        </p:txBody>
      </p:sp>
    </p:spTree>
    <p:extLst>
      <p:ext uri="{BB962C8B-B14F-4D97-AF65-F5344CB8AC3E}">
        <p14:creationId xmlns:p14="http://schemas.microsoft.com/office/powerpoint/2010/main" xmlns="" val="2231047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57200" y="1676400"/>
            <a:ext cx="8102600" cy="457200"/>
          </a:xfrm>
        </p:spPr>
        <p:txBody>
          <a:bodyPr/>
          <a:lstStyle/>
          <a:p>
            <a:r>
              <a:rPr lang="en-US" dirty="0" smtClean="0"/>
              <a:t>Methodology Report</a:t>
            </a:r>
            <a:endParaRPr lang="en-US" dirty="0"/>
          </a:p>
        </p:txBody>
      </p:sp>
      <p:sp>
        <p:nvSpPr>
          <p:cNvPr id="4" name="Text Placeholder 3"/>
          <p:cNvSpPr>
            <a:spLocks noGrp="1"/>
          </p:cNvSpPr>
          <p:nvPr>
            <p:ph type="body" sz="quarter" idx="13"/>
          </p:nvPr>
        </p:nvSpPr>
        <p:spPr>
          <a:xfrm>
            <a:off x="662152" y="2286000"/>
            <a:ext cx="8102600" cy="4572000"/>
          </a:xfrm>
        </p:spPr>
        <p:txBody>
          <a:bodyPr>
            <a:normAutofit/>
          </a:bodyPr>
          <a:lstStyle/>
          <a:p>
            <a:r>
              <a:rPr lang="en-US" dirty="0"/>
              <a:t>The mandate for </a:t>
            </a:r>
            <a:r>
              <a:rPr lang="en-US" dirty="0" smtClean="0"/>
              <a:t>PCORI’s Methodology </a:t>
            </a:r>
            <a:r>
              <a:rPr lang="en-US" dirty="0"/>
              <a:t>Committee </a:t>
            </a:r>
            <a:r>
              <a:rPr lang="en-US" dirty="0" smtClean="0"/>
              <a:t>is </a:t>
            </a:r>
            <a:r>
              <a:rPr lang="en-US" dirty="0"/>
              <a:t>to </a:t>
            </a:r>
            <a:r>
              <a:rPr lang="en-US" b="1" dirty="0"/>
              <a:t>define methodological standards</a:t>
            </a:r>
            <a:r>
              <a:rPr lang="en-US" dirty="0"/>
              <a:t> and a </a:t>
            </a:r>
            <a:r>
              <a:rPr lang="en-US" b="1" dirty="0"/>
              <a:t>translation </a:t>
            </a:r>
            <a:r>
              <a:rPr lang="en-US" b="1" dirty="0" smtClean="0"/>
              <a:t>(</a:t>
            </a:r>
            <a:r>
              <a:rPr lang="en-US" b="1" i="1" dirty="0" smtClean="0"/>
              <a:t>decision</a:t>
            </a:r>
            <a:r>
              <a:rPr lang="en-US" b="1" dirty="0" smtClean="0"/>
              <a:t>) table </a:t>
            </a:r>
            <a:r>
              <a:rPr lang="en-US" dirty="0"/>
              <a:t>to guide health care stakeholders towards the best methods for patient-centered outcomes research (PCOR). </a:t>
            </a:r>
          </a:p>
          <a:p>
            <a:r>
              <a:rPr lang="en-US" b="1" dirty="0" smtClean="0"/>
              <a:t>Rigorous methods </a:t>
            </a:r>
            <a:r>
              <a:rPr lang="en-US" dirty="0" smtClean="0"/>
              <a:t>are essential to building trust in research findings.</a:t>
            </a:r>
            <a:endParaRPr lang="en-US" dirty="0"/>
          </a:p>
          <a:p>
            <a:r>
              <a:rPr lang="en-US" dirty="0" smtClean="0"/>
              <a:t>Prevailing research practices do not generate research optimized to guide decision making.</a:t>
            </a:r>
          </a:p>
          <a:p>
            <a:r>
              <a:rPr lang="en-US" dirty="0" smtClean="0"/>
              <a:t>Once Report is revised and accepted by the PCORI Board of Governors, future PCORI funding </a:t>
            </a:r>
            <a:r>
              <a:rPr lang="en-US" b="1" i="1" dirty="0" smtClean="0"/>
              <a:t>applicants will be expected to reference the Standards in their applications and use the Standards in their PCORI funded research</a:t>
            </a:r>
            <a:r>
              <a:rPr lang="en-US" dirty="0" smtClean="0"/>
              <a:t>.</a:t>
            </a:r>
            <a:endParaRPr lang="en-US" dirty="0"/>
          </a:p>
          <a:p>
            <a:endParaRPr lang="en-US" dirty="0"/>
          </a:p>
        </p:txBody>
      </p:sp>
      <p:sp>
        <p:nvSpPr>
          <p:cNvPr id="6" name="TextBox 5"/>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13</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3537625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91319" y="1351128"/>
            <a:ext cx="3316406" cy="369332"/>
          </a:xfrm>
          <a:prstGeom prst="rect">
            <a:avLst/>
          </a:prstGeom>
          <a:solidFill>
            <a:schemeClr val="bg1"/>
          </a:solidFill>
        </p:spPr>
        <p:txBody>
          <a:bodyPr wrap="square" rtlCol="0">
            <a:spAutoFit/>
          </a:bodyPr>
          <a:lstStyle/>
          <a:p>
            <a:pPr defTabSz="457200" fontAlgn="base">
              <a:spcBef>
                <a:spcPct val="0"/>
              </a:spcBef>
              <a:spcAft>
                <a:spcPct val="0"/>
              </a:spcAft>
            </a:pPr>
            <a:endParaRPr lang="en-US" dirty="0">
              <a:solidFill>
                <a:prstClr val="black"/>
              </a:solidFill>
              <a:latin typeface="Arial" charset="0"/>
            </a:endParaRPr>
          </a:p>
        </p:txBody>
      </p:sp>
      <p:sp>
        <p:nvSpPr>
          <p:cNvPr id="14" name="Title 1"/>
          <p:cNvSpPr txBox="1">
            <a:spLocks/>
          </p:cNvSpPr>
          <p:nvPr/>
        </p:nvSpPr>
        <p:spPr bwMode="auto">
          <a:xfrm>
            <a:off x="491319" y="1724025"/>
            <a:ext cx="7888678" cy="638175"/>
          </a:xfrm>
          <a:prstGeom prst="rect">
            <a:avLst/>
          </a:prstGeom>
          <a:noFill/>
          <a:ln w="9525">
            <a:noFill/>
            <a:miter lim="800000"/>
            <a:headEnd/>
            <a:tailEnd/>
          </a:ln>
        </p:spPr>
        <p:txBody>
          <a:bodyPr/>
          <a:lstStyle/>
          <a:p>
            <a:pPr defTabSz="457200" eaLnBrk="0" fontAlgn="base" hangingPunct="0">
              <a:spcBef>
                <a:spcPct val="0"/>
              </a:spcBef>
              <a:spcAft>
                <a:spcPct val="0"/>
              </a:spcAft>
            </a:pPr>
            <a:r>
              <a:rPr lang="en-US" sz="2500" b="1" dirty="0" smtClean="0">
                <a:solidFill>
                  <a:schemeClr val="tx2"/>
                </a:solidFill>
                <a:latin typeface="Verdana"/>
              </a:rPr>
              <a:t>Methodology Report – What is a Standard?</a:t>
            </a:r>
            <a:endParaRPr lang="en-US" sz="2500" b="1" dirty="0">
              <a:solidFill>
                <a:schemeClr val="tx2"/>
              </a:solidFill>
              <a:latin typeface="Verdana"/>
            </a:endParaRPr>
          </a:p>
        </p:txBody>
      </p:sp>
      <p:sp>
        <p:nvSpPr>
          <p:cNvPr id="30" name="Rectangle 29"/>
          <p:cNvSpPr/>
          <p:nvPr/>
        </p:nvSpPr>
        <p:spPr>
          <a:xfrm>
            <a:off x="609601" y="2590800"/>
            <a:ext cx="7770396" cy="646331"/>
          </a:xfrm>
          <a:prstGeom prst="rect">
            <a:avLst/>
          </a:prstGeom>
        </p:spPr>
        <p:txBody>
          <a:bodyPr wrap="square">
            <a:spAutoFit/>
          </a:bodyPr>
          <a:lstStyle/>
          <a:p>
            <a:pPr defTabSz="457200" fontAlgn="base">
              <a:spcBef>
                <a:spcPct val="0"/>
              </a:spcBef>
              <a:spcAft>
                <a:spcPts val="1200"/>
              </a:spcAft>
            </a:pPr>
            <a:r>
              <a:rPr lang="en-US" b="1" dirty="0">
                <a:solidFill>
                  <a:srgbClr val="5B6F7C"/>
                </a:solidFill>
                <a:latin typeface="Verdana"/>
              </a:rPr>
              <a:t>Building on the work of the </a:t>
            </a:r>
            <a:r>
              <a:rPr lang="en-US" b="1" dirty="0" smtClean="0">
                <a:solidFill>
                  <a:srgbClr val="5B6F7C"/>
                </a:solidFill>
                <a:latin typeface="Verdana"/>
              </a:rPr>
              <a:t>Institute of Medicine,* </a:t>
            </a:r>
            <a:br>
              <a:rPr lang="en-US" b="1" dirty="0" smtClean="0">
                <a:solidFill>
                  <a:srgbClr val="5B6F7C"/>
                </a:solidFill>
                <a:latin typeface="Verdana"/>
              </a:rPr>
            </a:br>
            <a:r>
              <a:rPr lang="en-US" b="1" dirty="0" smtClean="0">
                <a:solidFill>
                  <a:srgbClr val="5B6F7C"/>
                </a:solidFill>
                <a:latin typeface="Verdana"/>
              </a:rPr>
              <a:t>the Methodology Committee </a:t>
            </a:r>
            <a:r>
              <a:rPr lang="en-US" b="1" dirty="0">
                <a:solidFill>
                  <a:srgbClr val="5B6F7C"/>
                </a:solidFill>
                <a:latin typeface="Verdana"/>
              </a:rPr>
              <a:t>defined a standard </a:t>
            </a:r>
            <a:r>
              <a:rPr lang="en-US" b="1" dirty="0" smtClean="0">
                <a:solidFill>
                  <a:srgbClr val="5B6F7C"/>
                </a:solidFill>
                <a:latin typeface="Verdana"/>
              </a:rPr>
              <a:t>as…</a:t>
            </a:r>
            <a:endParaRPr lang="en-US" b="1" dirty="0">
              <a:solidFill>
                <a:srgbClr val="5B6F7C"/>
              </a:solidFill>
              <a:latin typeface="Verdana"/>
            </a:endParaRPr>
          </a:p>
        </p:txBody>
      </p:sp>
      <p:sp>
        <p:nvSpPr>
          <p:cNvPr id="8" name="Rectangle 7"/>
          <p:cNvSpPr/>
          <p:nvPr/>
        </p:nvSpPr>
        <p:spPr>
          <a:xfrm>
            <a:off x="361232" y="3325319"/>
            <a:ext cx="8521949" cy="2756588"/>
          </a:xfrm>
          <a:prstGeom prst="rect">
            <a:avLst/>
          </a:prstGeom>
        </p:spPr>
        <p:txBody>
          <a:bodyPr wrap="square">
            <a:spAutoFit/>
          </a:bodyPr>
          <a:lstStyle/>
          <a:p>
            <a:pPr marL="285750" indent="-285750" defTabSz="457200" fontAlgn="base">
              <a:lnSpc>
                <a:spcPct val="114000"/>
              </a:lnSpc>
              <a:spcBef>
                <a:spcPct val="0"/>
              </a:spcBef>
              <a:spcAft>
                <a:spcPts val="1200"/>
              </a:spcAft>
              <a:buFont typeface="Arial" pitchFamily="34" charset="0"/>
              <a:buChar char="•"/>
            </a:pPr>
            <a:r>
              <a:rPr lang="en-US" sz="1700" dirty="0" smtClean="0">
                <a:solidFill>
                  <a:srgbClr val="5B6F7C"/>
                </a:solidFill>
                <a:latin typeface="Verdana" pitchFamily="34" charset="0"/>
                <a:ea typeface="Verdana" pitchFamily="34" charset="0"/>
                <a:cs typeface="Verdana" pitchFamily="34" charset="0"/>
              </a:rPr>
              <a:t>A </a:t>
            </a:r>
            <a:r>
              <a:rPr lang="en-US" sz="1700" dirty="0">
                <a:solidFill>
                  <a:srgbClr val="5B6F7C"/>
                </a:solidFill>
                <a:latin typeface="Verdana" pitchFamily="34" charset="0"/>
                <a:ea typeface="Verdana" pitchFamily="34" charset="0"/>
                <a:cs typeface="Verdana" pitchFamily="34" charset="0"/>
              </a:rPr>
              <a:t>process, action, or procedure for performing PCOR that is deemed essential to </a:t>
            </a:r>
            <a:r>
              <a:rPr lang="en-US" sz="1700" dirty="0" smtClean="0">
                <a:solidFill>
                  <a:srgbClr val="5B6F7C"/>
                </a:solidFill>
                <a:latin typeface="Verdana" pitchFamily="34" charset="0"/>
                <a:ea typeface="Verdana" pitchFamily="34" charset="0"/>
                <a:cs typeface="Verdana" pitchFamily="34" charset="0"/>
              </a:rPr>
              <a:t>producing scientifically </a:t>
            </a:r>
            <a:r>
              <a:rPr lang="en-US" sz="1700" dirty="0">
                <a:solidFill>
                  <a:srgbClr val="5B6F7C"/>
                </a:solidFill>
                <a:latin typeface="Verdana" pitchFamily="34" charset="0"/>
                <a:ea typeface="Verdana" pitchFamily="34" charset="0"/>
                <a:cs typeface="Verdana" pitchFamily="34" charset="0"/>
              </a:rPr>
              <a:t>valid, transparent, and reproducible </a:t>
            </a:r>
            <a:r>
              <a:rPr lang="en-US" sz="1700" dirty="0" smtClean="0">
                <a:solidFill>
                  <a:srgbClr val="5B6F7C"/>
                </a:solidFill>
                <a:latin typeface="Verdana" pitchFamily="34" charset="0"/>
                <a:ea typeface="Verdana" pitchFamily="34" charset="0"/>
                <a:cs typeface="Verdana" pitchFamily="34" charset="0"/>
              </a:rPr>
              <a:t>results; a </a:t>
            </a:r>
            <a:r>
              <a:rPr lang="en-US" sz="1700" dirty="0">
                <a:solidFill>
                  <a:srgbClr val="5B6F7C"/>
                </a:solidFill>
                <a:latin typeface="Verdana" pitchFamily="34" charset="0"/>
                <a:ea typeface="Verdana" pitchFamily="34" charset="0"/>
                <a:cs typeface="Verdana" pitchFamily="34" charset="0"/>
              </a:rPr>
              <a:t>standard may be supported </a:t>
            </a:r>
            <a:r>
              <a:rPr lang="en-US" sz="1700" dirty="0" smtClean="0">
                <a:solidFill>
                  <a:srgbClr val="5B6F7C"/>
                </a:solidFill>
                <a:latin typeface="Verdana" pitchFamily="34" charset="0"/>
                <a:ea typeface="Verdana" pitchFamily="34" charset="0"/>
                <a:cs typeface="Verdana" pitchFamily="34" charset="0"/>
              </a:rPr>
              <a:t>by scientific </a:t>
            </a:r>
            <a:r>
              <a:rPr lang="en-US" sz="1700" dirty="0">
                <a:solidFill>
                  <a:srgbClr val="5B6F7C"/>
                </a:solidFill>
                <a:latin typeface="Verdana" pitchFamily="34" charset="0"/>
                <a:ea typeface="Verdana" pitchFamily="34" charset="0"/>
                <a:cs typeface="Verdana" pitchFamily="34" charset="0"/>
              </a:rPr>
              <a:t>evidence, reasonable expectation that the standard helps achieve the </a:t>
            </a:r>
            <a:r>
              <a:rPr lang="en-US" sz="1700" dirty="0" smtClean="0">
                <a:solidFill>
                  <a:srgbClr val="5B6F7C"/>
                </a:solidFill>
                <a:latin typeface="Verdana" pitchFamily="34" charset="0"/>
                <a:ea typeface="Verdana" pitchFamily="34" charset="0"/>
                <a:cs typeface="Verdana" pitchFamily="34" charset="0"/>
              </a:rPr>
              <a:t>anticipated level </a:t>
            </a:r>
            <a:r>
              <a:rPr lang="en-US" sz="1700" dirty="0">
                <a:solidFill>
                  <a:srgbClr val="5B6F7C"/>
                </a:solidFill>
                <a:latin typeface="Verdana" pitchFamily="34" charset="0"/>
                <a:ea typeface="Verdana" pitchFamily="34" charset="0"/>
                <a:cs typeface="Verdana" pitchFamily="34" charset="0"/>
              </a:rPr>
              <a:t>of quality in PCOR, or by broad acceptance of the practice in </a:t>
            </a:r>
            <a:r>
              <a:rPr lang="en-US" sz="1700" dirty="0" smtClean="0">
                <a:solidFill>
                  <a:srgbClr val="5B6F7C"/>
                </a:solidFill>
                <a:latin typeface="Verdana" pitchFamily="34" charset="0"/>
                <a:ea typeface="Verdana" pitchFamily="34" charset="0"/>
                <a:cs typeface="Verdana" pitchFamily="34" charset="0"/>
              </a:rPr>
              <a:t>PCOR</a:t>
            </a:r>
            <a:endParaRPr lang="en-US" sz="1700" dirty="0">
              <a:solidFill>
                <a:srgbClr val="5B6F7C"/>
              </a:solidFill>
              <a:latin typeface="Verdana" pitchFamily="34" charset="0"/>
              <a:ea typeface="Verdana" pitchFamily="34" charset="0"/>
              <a:cs typeface="Verdana" pitchFamily="34" charset="0"/>
            </a:endParaRPr>
          </a:p>
          <a:p>
            <a:pPr marL="285750" indent="-285750" defTabSz="457200" fontAlgn="base">
              <a:lnSpc>
                <a:spcPct val="114000"/>
              </a:lnSpc>
              <a:spcBef>
                <a:spcPct val="0"/>
              </a:spcBef>
              <a:spcAft>
                <a:spcPts val="1200"/>
              </a:spcAft>
              <a:buFont typeface="Arial" pitchFamily="34" charset="0"/>
              <a:buChar char="•"/>
            </a:pPr>
            <a:r>
              <a:rPr lang="en-US" sz="1700" dirty="0" smtClean="0">
                <a:solidFill>
                  <a:srgbClr val="5B6F7C"/>
                </a:solidFill>
                <a:latin typeface="Verdana" pitchFamily="34" charset="0"/>
                <a:ea typeface="Verdana" pitchFamily="34" charset="0"/>
                <a:cs typeface="Verdana" pitchFamily="34" charset="0"/>
              </a:rPr>
              <a:t>The </a:t>
            </a:r>
            <a:r>
              <a:rPr lang="en-US" sz="1700" dirty="0">
                <a:solidFill>
                  <a:srgbClr val="5B6F7C"/>
                </a:solidFill>
                <a:latin typeface="Verdana" pitchFamily="34" charset="0"/>
                <a:ea typeface="Verdana" pitchFamily="34" charset="0"/>
                <a:cs typeface="Verdana" pitchFamily="34" charset="0"/>
              </a:rPr>
              <a:t>recommendation is actionable, feasible, and </a:t>
            </a:r>
            <a:r>
              <a:rPr lang="en-US" sz="1700" dirty="0" smtClean="0">
                <a:solidFill>
                  <a:srgbClr val="5B6F7C"/>
                </a:solidFill>
                <a:latin typeface="Verdana" pitchFamily="34" charset="0"/>
                <a:ea typeface="Verdana" pitchFamily="34" charset="0"/>
                <a:cs typeface="Verdana" pitchFamily="34" charset="0"/>
              </a:rPr>
              <a:t>implementable</a:t>
            </a:r>
            <a:endParaRPr lang="en-US" sz="1700" dirty="0">
              <a:solidFill>
                <a:srgbClr val="5B6F7C"/>
              </a:solidFill>
              <a:latin typeface="Verdana" pitchFamily="34" charset="0"/>
              <a:ea typeface="Verdana" pitchFamily="34" charset="0"/>
              <a:cs typeface="Verdana" pitchFamily="34" charset="0"/>
            </a:endParaRPr>
          </a:p>
          <a:p>
            <a:pPr marL="285750" indent="-285750" defTabSz="457200" fontAlgn="base">
              <a:lnSpc>
                <a:spcPct val="114000"/>
              </a:lnSpc>
              <a:spcBef>
                <a:spcPct val="0"/>
              </a:spcBef>
              <a:spcAft>
                <a:spcPts val="1200"/>
              </a:spcAft>
              <a:buFont typeface="Arial" pitchFamily="34" charset="0"/>
              <a:buChar char="•"/>
            </a:pPr>
            <a:r>
              <a:rPr lang="en-US" sz="1700" dirty="0" smtClean="0">
                <a:solidFill>
                  <a:srgbClr val="5B6F7C"/>
                </a:solidFill>
                <a:latin typeface="Verdana" pitchFamily="34" charset="0"/>
                <a:ea typeface="Verdana" pitchFamily="34" charset="0"/>
                <a:cs typeface="Verdana" pitchFamily="34" charset="0"/>
              </a:rPr>
              <a:t>Proposed </a:t>
            </a:r>
            <a:r>
              <a:rPr lang="en-US" sz="1700" dirty="0">
                <a:solidFill>
                  <a:srgbClr val="5B6F7C"/>
                </a:solidFill>
                <a:latin typeface="Verdana" pitchFamily="34" charset="0"/>
                <a:ea typeface="Verdana" pitchFamily="34" charset="0"/>
                <a:cs typeface="Verdana" pitchFamily="34" charset="0"/>
              </a:rPr>
              <a:t>standards are intended for use by the PCORI Board, in PCORI policies </a:t>
            </a:r>
            <a:r>
              <a:rPr lang="en-US" sz="1700" dirty="0" smtClean="0">
                <a:solidFill>
                  <a:srgbClr val="5B6F7C"/>
                </a:solidFill>
                <a:latin typeface="Verdana" pitchFamily="34" charset="0"/>
                <a:ea typeface="Verdana" pitchFamily="34" charset="0"/>
                <a:cs typeface="Verdana" pitchFamily="34" charset="0"/>
              </a:rPr>
              <a:t>and procedures</a:t>
            </a:r>
            <a:r>
              <a:rPr lang="en-US" sz="1700" dirty="0">
                <a:solidFill>
                  <a:srgbClr val="5B6F7C"/>
                </a:solidFill>
                <a:latin typeface="Verdana" pitchFamily="34" charset="0"/>
                <a:ea typeface="Verdana" pitchFamily="34" charset="0"/>
                <a:cs typeface="Verdana" pitchFamily="34" charset="0"/>
              </a:rPr>
              <a:t>, and by PCORI </a:t>
            </a:r>
            <a:r>
              <a:rPr lang="en-US" sz="1700" dirty="0" smtClean="0">
                <a:solidFill>
                  <a:srgbClr val="5B6F7C"/>
                </a:solidFill>
                <a:latin typeface="Verdana" pitchFamily="34" charset="0"/>
                <a:ea typeface="Verdana" pitchFamily="34" charset="0"/>
                <a:cs typeface="Verdana" pitchFamily="34" charset="0"/>
              </a:rPr>
              <a:t>researchers</a:t>
            </a:r>
            <a:endParaRPr lang="en-US" sz="1700" dirty="0">
              <a:solidFill>
                <a:srgbClr val="5B6F7C"/>
              </a:solidFill>
              <a:latin typeface="Verdana" pitchFamily="34" charset="0"/>
              <a:ea typeface="Verdana" pitchFamily="34" charset="0"/>
              <a:cs typeface="Verdana" pitchFamily="34" charset="0"/>
            </a:endParaRPr>
          </a:p>
        </p:txBody>
      </p:sp>
      <p:sp>
        <p:nvSpPr>
          <p:cNvPr id="9" name="Rectangle 8"/>
          <p:cNvSpPr/>
          <p:nvPr/>
        </p:nvSpPr>
        <p:spPr>
          <a:xfrm>
            <a:off x="2286000" y="6477000"/>
            <a:ext cx="6477000" cy="400110"/>
          </a:xfrm>
          <a:prstGeom prst="rect">
            <a:avLst/>
          </a:prstGeom>
        </p:spPr>
        <p:txBody>
          <a:bodyPr wrap="square">
            <a:spAutoFit/>
          </a:bodyPr>
          <a:lstStyle/>
          <a:p>
            <a:pPr defTabSz="457200" fontAlgn="base">
              <a:spcBef>
                <a:spcPct val="0"/>
              </a:spcBef>
              <a:spcAft>
                <a:spcPct val="0"/>
              </a:spcAft>
            </a:pPr>
            <a:r>
              <a:rPr lang="en-US" sz="1000" dirty="0" smtClean="0">
                <a:solidFill>
                  <a:prstClr val="black"/>
                </a:solidFill>
                <a:latin typeface="Arial" charset="0"/>
              </a:rPr>
              <a:t>*</a:t>
            </a:r>
            <a:r>
              <a:rPr lang="en-US" sz="1000" dirty="0" smtClean="0">
                <a:solidFill>
                  <a:srgbClr val="5B6F7C"/>
                </a:solidFill>
                <a:latin typeface="Arial" charset="0"/>
              </a:rPr>
              <a:t>Reference:  National </a:t>
            </a:r>
            <a:r>
              <a:rPr lang="en-US" sz="1000" dirty="0">
                <a:solidFill>
                  <a:srgbClr val="5B6F7C"/>
                </a:solidFill>
                <a:latin typeface="Arial" charset="0"/>
              </a:rPr>
              <a:t>Research Council. Find What Works in Health Care: Standards for Systematic Reviews. </a:t>
            </a:r>
            <a:r>
              <a:rPr lang="en-US" sz="1000" dirty="0" smtClean="0">
                <a:solidFill>
                  <a:srgbClr val="5B6F7C"/>
                </a:solidFill>
                <a:latin typeface="Arial" charset="0"/>
              </a:rPr>
              <a:t>Washington, DC</a:t>
            </a:r>
            <a:r>
              <a:rPr lang="en-US" sz="1000" dirty="0">
                <a:solidFill>
                  <a:srgbClr val="5B6F7C"/>
                </a:solidFill>
                <a:latin typeface="Arial" charset="0"/>
              </a:rPr>
              <a:t>: The National Academies Press; 2011.</a:t>
            </a:r>
          </a:p>
        </p:txBody>
      </p:sp>
      <p:sp>
        <p:nvSpPr>
          <p:cNvPr id="7" name="TextBox 6"/>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14</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2033743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2256" y="1351128"/>
            <a:ext cx="3316406" cy="369332"/>
          </a:xfrm>
          <a:prstGeom prst="rect">
            <a:avLst/>
          </a:prstGeom>
          <a:solidFill>
            <a:schemeClr val="bg1"/>
          </a:solidFill>
        </p:spPr>
        <p:txBody>
          <a:bodyPr wrap="square" rtlCol="0">
            <a:spAutoFit/>
          </a:bodyPr>
          <a:lstStyle/>
          <a:p>
            <a:pPr defTabSz="457200" fontAlgn="base">
              <a:spcBef>
                <a:spcPct val="0"/>
              </a:spcBef>
              <a:spcAft>
                <a:spcPct val="0"/>
              </a:spcAft>
            </a:pPr>
            <a:endParaRPr lang="en-US" dirty="0">
              <a:solidFill>
                <a:prstClr val="black"/>
              </a:solidFill>
              <a:latin typeface="Arial" charset="0"/>
            </a:endParaRPr>
          </a:p>
        </p:txBody>
      </p:sp>
      <p:sp>
        <p:nvSpPr>
          <p:cNvPr id="14" name="Title 1"/>
          <p:cNvSpPr txBox="1">
            <a:spLocks/>
          </p:cNvSpPr>
          <p:nvPr/>
        </p:nvSpPr>
        <p:spPr bwMode="auto">
          <a:xfrm>
            <a:off x="429599" y="1828800"/>
            <a:ext cx="7691144" cy="638175"/>
          </a:xfrm>
          <a:prstGeom prst="rect">
            <a:avLst/>
          </a:prstGeom>
          <a:noFill/>
          <a:ln w="9525">
            <a:noFill/>
            <a:miter lim="800000"/>
            <a:headEnd/>
            <a:tailEnd/>
          </a:ln>
        </p:spPr>
        <p:txBody>
          <a:bodyPr/>
          <a:lstStyle/>
          <a:p>
            <a:pPr defTabSz="457200" eaLnBrk="0" fontAlgn="base" hangingPunct="0">
              <a:spcBef>
                <a:spcPct val="0"/>
              </a:spcBef>
              <a:spcAft>
                <a:spcPct val="0"/>
              </a:spcAft>
            </a:pPr>
            <a:r>
              <a:rPr lang="en-US" sz="2500" b="1" dirty="0" smtClean="0">
                <a:solidFill>
                  <a:schemeClr val="tx2"/>
                </a:solidFill>
                <a:latin typeface="Verdana"/>
              </a:rPr>
              <a:t>Methodology Report – What Questions Should our Standards Address?</a:t>
            </a:r>
            <a:endParaRPr lang="en-US" sz="2500" b="1" dirty="0">
              <a:solidFill>
                <a:schemeClr val="tx2"/>
              </a:solidFill>
              <a:latin typeface="Verdana"/>
            </a:endParaRPr>
          </a:p>
        </p:txBody>
      </p:sp>
      <p:sp>
        <p:nvSpPr>
          <p:cNvPr id="30" name="Rectangle 29"/>
          <p:cNvSpPr/>
          <p:nvPr/>
        </p:nvSpPr>
        <p:spPr>
          <a:xfrm>
            <a:off x="407828" y="2819400"/>
            <a:ext cx="8308408" cy="584775"/>
          </a:xfrm>
          <a:prstGeom prst="rect">
            <a:avLst/>
          </a:prstGeom>
        </p:spPr>
        <p:txBody>
          <a:bodyPr wrap="square">
            <a:spAutoFit/>
          </a:bodyPr>
          <a:lstStyle/>
          <a:p>
            <a:pPr defTabSz="457200" fontAlgn="base">
              <a:spcBef>
                <a:spcPct val="0"/>
              </a:spcBef>
              <a:spcAft>
                <a:spcPts val="1200"/>
              </a:spcAft>
            </a:pPr>
            <a:r>
              <a:rPr lang="en-US" sz="1600" b="1" dirty="0">
                <a:solidFill>
                  <a:srgbClr val="5B6F7C"/>
                </a:solidFill>
                <a:latin typeface="Verdana"/>
              </a:rPr>
              <a:t>The MC </a:t>
            </a:r>
            <a:r>
              <a:rPr lang="en-US" sz="1600" b="1" dirty="0" smtClean="0">
                <a:solidFill>
                  <a:srgbClr val="5B6F7C"/>
                </a:solidFill>
                <a:latin typeface="Verdana"/>
              </a:rPr>
              <a:t>sought to address </a:t>
            </a:r>
            <a:r>
              <a:rPr lang="en-US" sz="1600" b="1" dirty="0">
                <a:solidFill>
                  <a:srgbClr val="5B6F7C"/>
                </a:solidFill>
                <a:latin typeface="Verdana"/>
              </a:rPr>
              <a:t>selected topics in 4 broad phases </a:t>
            </a:r>
            <a:r>
              <a:rPr lang="en-US" sz="1600" b="1" dirty="0" smtClean="0">
                <a:solidFill>
                  <a:srgbClr val="5B6F7C"/>
                </a:solidFill>
                <a:latin typeface="Verdana"/>
              </a:rPr>
              <a:t>of research activities in the first Methodology Report:</a:t>
            </a:r>
            <a:endParaRPr lang="en-US" sz="1600" b="1" dirty="0">
              <a:solidFill>
                <a:srgbClr val="5B6F7C"/>
              </a:solidFill>
              <a:latin typeface="Verdana"/>
            </a:endParaRPr>
          </a:p>
        </p:txBody>
      </p:sp>
      <p:graphicFrame>
        <p:nvGraphicFramePr>
          <p:cNvPr id="11" name="Diagram 10"/>
          <p:cNvGraphicFramePr/>
          <p:nvPr>
            <p:extLst>
              <p:ext uri="{D42A27DB-BD31-4B8C-83A1-F6EECF244321}">
                <p14:modId xmlns:p14="http://schemas.microsoft.com/office/powerpoint/2010/main" xmlns="" val="1571733266"/>
              </p:ext>
            </p:extLst>
          </p:nvPr>
        </p:nvGraphicFramePr>
        <p:xfrm>
          <a:off x="304800" y="3200400"/>
          <a:ext cx="8619151" cy="3408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15</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1644127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2672602" y="4198654"/>
            <a:ext cx="6225064"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15539" y="5993979"/>
            <a:ext cx="6536177" cy="1"/>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7507515" y="3033839"/>
            <a:ext cx="2026603" cy="269304"/>
          </a:xfrm>
          <a:prstGeom prst="rect">
            <a:avLst/>
          </a:prstGeom>
        </p:spPr>
        <p:txBody>
          <a:bodyPr wrap="square">
            <a:spAutoFit/>
          </a:bodyPr>
          <a:lstStyle/>
          <a:p>
            <a:pPr defTabSz="457200" fontAlgn="base">
              <a:spcBef>
                <a:spcPct val="0"/>
              </a:spcBef>
              <a:spcAft>
                <a:spcPct val="0"/>
              </a:spcAft>
            </a:pPr>
            <a:endParaRPr lang="en-US" sz="1150" dirty="0">
              <a:solidFill>
                <a:prstClr val="black"/>
              </a:solidFill>
              <a:latin typeface="Verdana" pitchFamily="34" charset="0"/>
              <a:ea typeface="Verdana" pitchFamily="34" charset="0"/>
              <a:cs typeface="Verdana" pitchFamily="34" charset="0"/>
            </a:endParaRPr>
          </a:p>
        </p:txBody>
      </p:sp>
      <p:sp>
        <p:nvSpPr>
          <p:cNvPr id="61" name="TextBox 60"/>
          <p:cNvSpPr txBox="1"/>
          <p:nvPr/>
        </p:nvSpPr>
        <p:spPr>
          <a:xfrm>
            <a:off x="2672602" y="4276785"/>
            <a:ext cx="6471398" cy="1723549"/>
          </a:xfrm>
          <a:prstGeom prst="rect">
            <a:avLst/>
          </a:prstGeom>
          <a:noFill/>
        </p:spPr>
        <p:txBody>
          <a:bodyPr wrap="square" rtlCol="0">
            <a:spAutoFit/>
          </a:bodyPr>
          <a:lstStyle/>
          <a:p>
            <a:pPr marL="285750" indent="-285750" defTabSz="457200" fontAlgn="base">
              <a:spcBef>
                <a:spcPct val="0"/>
              </a:spcBef>
              <a:spcAft>
                <a:spcPts val="600"/>
              </a:spcAft>
              <a:buFont typeface="Arial" pitchFamily="34" charset="0"/>
              <a:buChar char="•"/>
            </a:pPr>
            <a:r>
              <a:rPr lang="en-US" sz="1600" dirty="0" smtClean="0">
                <a:solidFill>
                  <a:prstClr val="black"/>
                </a:solidFill>
                <a:latin typeface="Arial" charset="0"/>
              </a:rPr>
              <a:t>MC conducted in</a:t>
            </a:r>
            <a:r>
              <a:rPr lang="en-US" sz="1600" dirty="0">
                <a:solidFill>
                  <a:prstClr val="black"/>
                </a:solidFill>
                <a:latin typeface="Arial" charset="0"/>
              </a:rPr>
              <a:t>-depth </a:t>
            </a:r>
            <a:r>
              <a:rPr lang="en-US" sz="1600" dirty="0" smtClean="0">
                <a:solidFill>
                  <a:prstClr val="black"/>
                </a:solidFill>
                <a:latin typeface="Arial" charset="0"/>
              </a:rPr>
              <a:t> internal review of materials developed by contractors, and support staff</a:t>
            </a:r>
          </a:p>
          <a:p>
            <a:pPr marL="285750" indent="-285750" defTabSz="457200" fontAlgn="base">
              <a:spcBef>
                <a:spcPct val="0"/>
              </a:spcBef>
              <a:spcAft>
                <a:spcPts val="600"/>
              </a:spcAft>
              <a:buFont typeface="Arial" pitchFamily="34" charset="0"/>
              <a:buChar char="•"/>
            </a:pPr>
            <a:r>
              <a:rPr lang="en-US" sz="1600" dirty="0" smtClean="0">
                <a:solidFill>
                  <a:prstClr val="black"/>
                </a:solidFill>
                <a:latin typeface="Arial" charset="0"/>
              </a:rPr>
              <a:t>MC independently submitted preliminary votes on proposed standards</a:t>
            </a:r>
          </a:p>
          <a:p>
            <a:pPr marL="285750" indent="-285750" defTabSz="457200" fontAlgn="base">
              <a:spcBef>
                <a:spcPct val="0"/>
              </a:spcBef>
              <a:spcAft>
                <a:spcPts val="600"/>
              </a:spcAft>
              <a:buFont typeface="Arial" pitchFamily="34" charset="0"/>
              <a:buChar char="•"/>
            </a:pPr>
            <a:r>
              <a:rPr lang="en-US" sz="1600" dirty="0" smtClean="0">
                <a:solidFill>
                  <a:prstClr val="black"/>
                </a:solidFill>
                <a:latin typeface="Arial" charset="0"/>
              </a:rPr>
              <a:t>MC deliberated to reach consensus on standards to be endorsed in the report</a:t>
            </a:r>
          </a:p>
        </p:txBody>
      </p:sp>
      <p:sp>
        <p:nvSpPr>
          <p:cNvPr id="62" name="TextBox 61"/>
          <p:cNvSpPr txBox="1"/>
          <p:nvPr/>
        </p:nvSpPr>
        <p:spPr>
          <a:xfrm>
            <a:off x="204108" y="1321464"/>
            <a:ext cx="3559855" cy="369332"/>
          </a:xfrm>
          <a:prstGeom prst="rect">
            <a:avLst/>
          </a:prstGeom>
          <a:solidFill>
            <a:schemeClr val="bg1"/>
          </a:solidFill>
        </p:spPr>
        <p:txBody>
          <a:bodyPr wrap="square" rtlCol="0">
            <a:spAutoFit/>
          </a:bodyPr>
          <a:lstStyle/>
          <a:p>
            <a:pPr defTabSz="457200" fontAlgn="base">
              <a:spcBef>
                <a:spcPct val="0"/>
              </a:spcBef>
              <a:spcAft>
                <a:spcPct val="0"/>
              </a:spcAft>
            </a:pPr>
            <a:endParaRPr lang="en-US" b="1" u="sng" dirty="0">
              <a:solidFill>
                <a:prstClr val="black"/>
              </a:solidFill>
              <a:latin typeface="Arial" charset="0"/>
            </a:endParaRPr>
          </a:p>
        </p:txBody>
      </p:sp>
      <p:sp>
        <p:nvSpPr>
          <p:cNvPr id="63" name="TextBox 62"/>
          <p:cNvSpPr txBox="1"/>
          <p:nvPr/>
        </p:nvSpPr>
        <p:spPr>
          <a:xfrm>
            <a:off x="2694261" y="6057930"/>
            <a:ext cx="6257455" cy="338554"/>
          </a:xfrm>
          <a:prstGeom prst="rect">
            <a:avLst/>
          </a:prstGeom>
          <a:noFill/>
        </p:spPr>
        <p:txBody>
          <a:bodyPr wrap="square" rtlCol="0">
            <a:spAutoFit/>
          </a:bodyPr>
          <a:lstStyle/>
          <a:p>
            <a:pPr marL="285750" indent="-285750" defTabSz="457200" fontAlgn="base">
              <a:spcBef>
                <a:spcPts val="600"/>
              </a:spcBef>
              <a:spcAft>
                <a:spcPts val="1200"/>
              </a:spcAft>
              <a:buFont typeface="Arial" pitchFamily="34" charset="0"/>
              <a:buChar char="•"/>
            </a:pPr>
            <a:r>
              <a:rPr lang="en-US" sz="1600" dirty="0" smtClean="0">
                <a:solidFill>
                  <a:prstClr val="black"/>
                </a:solidFill>
              </a:rPr>
              <a:t>MC r</a:t>
            </a:r>
            <a:r>
              <a:rPr lang="en-US" sz="1600" dirty="0" smtClean="0">
                <a:solidFill>
                  <a:prstClr val="black"/>
                </a:solidFill>
                <a:latin typeface="Arial" charset="0"/>
              </a:rPr>
              <a:t>efined standards and developed accompanying narrative</a:t>
            </a:r>
          </a:p>
        </p:txBody>
      </p:sp>
      <p:sp>
        <p:nvSpPr>
          <p:cNvPr id="2" name="Rectangle 1"/>
          <p:cNvSpPr/>
          <p:nvPr/>
        </p:nvSpPr>
        <p:spPr>
          <a:xfrm>
            <a:off x="2672602" y="2444337"/>
            <a:ext cx="6471398" cy="1723549"/>
          </a:xfrm>
          <a:prstGeom prst="rect">
            <a:avLst/>
          </a:prstGeom>
        </p:spPr>
        <p:txBody>
          <a:bodyPr wrap="square">
            <a:spAutoFit/>
          </a:bodyPr>
          <a:lstStyle/>
          <a:p>
            <a:pPr marL="285750" lvl="1" indent="-285750" defTabSz="457200" fontAlgn="base">
              <a:spcBef>
                <a:spcPct val="0"/>
              </a:spcBef>
              <a:spcAft>
                <a:spcPts val="600"/>
              </a:spcAft>
              <a:buFont typeface="Arial" pitchFamily="34" charset="0"/>
              <a:buChar char="•"/>
            </a:pPr>
            <a:r>
              <a:rPr lang="en-US" sz="1600" dirty="0" smtClean="0">
                <a:solidFill>
                  <a:prstClr val="black"/>
                </a:solidFill>
                <a:latin typeface="Arial" charset="0"/>
              </a:rPr>
              <a:t>Researchers contracted to address selected topics by identifying </a:t>
            </a:r>
            <a:r>
              <a:rPr lang="en-US" sz="1600" dirty="0" smtClean="0">
                <a:solidFill>
                  <a:prstClr val="black"/>
                </a:solidFill>
              </a:rPr>
              <a:t>existing standards, guidance, etc. and developing reports and drafts of proposed standards</a:t>
            </a:r>
            <a:endParaRPr lang="en-US" sz="1600" dirty="0" smtClean="0">
              <a:solidFill>
                <a:prstClr val="black"/>
              </a:solidFill>
              <a:latin typeface="Arial" charset="0"/>
            </a:endParaRPr>
          </a:p>
          <a:p>
            <a:pPr marL="285750" lvl="1" indent="-285750" defTabSz="457200" fontAlgn="base">
              <a:spcBef>
                <a:spcPct val="0"/>
              </a:spcBef>
              <a:spcAft>
                <a:spcPts val="600"/>
              </a:spcAft>
              <a:buFont typeface="Arial" pitchFamily="34" charset="0"/>
              <a:buChar char="•"/>
            </a:pPr>
            <a:r>
              <a:rPr lang="en-US" sz="1600" dirty="0" smtClean="0">
                <a:solidFill>
                  <a:prstClr val="black"/>
                </a:solidFill>
                <a:latin typeface="Arial" charset="0"/>
              </a:rPr>
              <a:t>MC solicited for external feedback on the translation table (RFI)</a:t>
            </a:r>
          </a:p>
          <a:p>
            <a:pPr marL="285750" lvl="1" indent="-285750" defTabSz="457200" fontAlgn="base">
              <a:spcBef>
                <a:spcPct val="0"/>
              </a:spcBef>
              <a:spcAft>
                <a:spcPts val="600"/>
              </a:spcAft>
              <a:buFont typeface="Arial" pitchFamily="34" charset="0"/>
              <a:buChar char="•"/>
            </a:pPr>
            <a:r>
              <a:rPr lang="en-US" sz="1600" dirty="0" smtClean="0">
                <a:solidFill>
                  <a:prstClr val="black"/>
                </a:solidFill>
                <a:latin typeface="Arial" charset="0"/>
              </a:rPr>
              <a:t>Workshops held to discuss contractor findings, with invited experts in attendance</a:t>
            </a:r>
          </a:p>
        </p:txBody>
      </p:sp>
      <p:sp>
        <p:nvSpPr>
          <p:cNvPr id="3" name="TextBox 2"/>
          <p:cNvSpPr txBox="1"/>
          <p:nvPr/>
        </p:nvSpPr>
        <p:spPr>
          <a:xfrm>
            <a:off x="296047" y="1770880"/>
            <a:ext cx="3375978" cy="369332"/>
          </a:xfrm>
          <a:prstGeom prst="rect">
            <a:avLst/>
          </a:prstGeom>
          <a:solidFill>
            <a:schemeClr val="bg1"/>
          </a:solidFill>
        </p:spPr>
        <p:txBody>
          <a:bodyPr wrap="square" rtlCol="0">
            <a:spAutoFit/>
          </a:bodyPr>
          <a:lstStyle/>
          <a:p>
            <a:pPr defTabSz="457200" fontAlgn="base">
              <a:spcBef>
                <a:spcPct val="0"/>
              </a:spcBef>
              <a:spcAft>
                <a:spcPct val="0"/>
              </a:spcAft>
            </a:pPr>
            <a:endParaRPr lang="en-US" dirty="0">
              <a:solidFill>
                <a:prstClr val="black"/>
              </a:solidFill>
              <a:latin typeface="Arial" charset="0"/>
            </a:endParaRPr>
          </a:p>
        </p:txBody>
      </p:sp>
      <p:sp>
        <p:nvSpPr>
          <p:cNvPr id="65" name="Title 1"/>
          <p:cNvSpPr txBox="1">
            <a:spLocks/>
          </p:cNvSpPr>
          <p:nvPr/>
        </p:nvSpPr>
        <p:spPr bwMode="auto">
          <a:xfrm>
            <a:off x="-2" y="1119116"/>
            <a:ext cx="4831082" cy="1018657"/>
          </a:xfrm>
          <a:prstGeom prst="rect">
            <a:avLst/>
          </a:prstGeom>
          <a:noFill/>
          <a:ln w="9525">
            <a:noFill/>
            <a:miter lim="800000"/>
            <a:headEnd/>
            <a:tailEnd/>
          </a:ln>
        </p:spPr>
        <p:txBody>
          <a:bodyPr/>
          <a:lstStyle/>
          <a:p>
            <a:pPr defTabSz="457200" eaLnBrk="0" fontAlgn="base" hangingPunct="0">
              <a:spcBef>
                <a:spcPct val="0"/>
              </a:spcBef>
              <a:spcAft>
                <a:spcPct val="0"/>
              </a:spcAft>
            </a:pPr>
            <a:endParaRPr lang="en-US" sz="2000" b="1" dirty="0">
              <a:solidFill>
                <a:srgbClr val="1F497D"/>
              </a:solidFill>
              <a:latin typeface="Verdana"/>
            </a:endParaRPr>
          </a:p>
        </p:txBody>
      </p:sp>
      <p:sp>
        <p:nvSpPr>
          <p:cNvPr id="19" name="Title 1"/>
          <p:cNvSpPr txBox="1">
            <a:spLocks/>
          </p:cNvSpPr>
          <p:nvPr/>
        </p:nvSpPr>
        <p:spPr bwMode="auto">
          <a:xfrm>
            <a:off x="223218" y="1321464"/>
            <a:ext cx="8074298" cy="638175"/>
          </a:xfrm>
          <a:prstGeom prst="rect">
            <a:avLst/>
          </a:prstGeom>
          <a:noFill/>
          <a:ln w="9525">
            <a:noFill/>
            <a:miter lim="800000"/>
            <a:headEnd/>
            <a:tailEnd/>
          </a:ln>
        </p:spPr>
        <p:txBody>
          <a:bodyPr/>
          <a:lstStyle/>
          <a:p>
            <a:pPr defTabSz="457200" eaLnBrk="0" fontAlgn="base" hangingPunct="0">
              <a:spcBef>
                <a:spcPct val="0"/>
              </a:spcBef>
              <a:spcAft>
                <a:spcPct val="0"/>
              </a:spcAft>
            </a:pPr>
            <a:r>
              <a:rPr lang="en-US" sz="2000" b="1" dirty="0" smtClean="0">
                <a:solidFill>
                  <a:schemeClr val="tx2"/>
                </a:solidFill>
                <a:latin typeface="Verdana"/>
              </a:rPr>
              <a:t>Methodology Report Development</a:t>
            </a:r>
            <a:endParaRPr lang="en-US" sz="2000" b="1" dirty="0">
              <a:solidFill>
                <a:schemeClr val="tx2"/>
              </a:solidFill>
              <a:latin typeface="Verdana"/>
            </a:endParaRPr>
          </a:p>
        </p:txBody>
      </p:sp>
      <p:sp>
        <p:nvSpPr>
          <p:cNvPr id="20" name="Rectangle 7"/>
          <p:cNvSpPr>
            <a:spLocks noChangeArrowheads="1"/>
          </p:cNvSpPr>
          <p:nvPr/>
        </p:nvSpPr>
        <p:spPr bwMode="gray">
          <a:xfrm>
            <a:off x="751862" y="1841276"/>
            <a:ext cx="1920585" cy="584774"/>
          </a:xfrm>
          <a:prstGeom prst="rect">
            <a:avLst/>
          </a:prstGeom>
          <a:solidFill>
            <a:schemeClr val="accent1">
              <a:lumMod val="75000"/>
            </a:schemeClr>
          </a:solidFill>
          <a:ln w="12700" algn="ctr">
            <a:noFill/>
            <a:miter lim="800000"/>
            <a:headEnd/>
            <a:tailEnd/>
          </a:ln>
        </p:spPr>
        <p:txBody>
          <a:bodyPr vert="horz" lIns="72000" tIns="72000" rIns="72000" bIns="72000" anchor="ctr" anchorCtr="1"/>
          <a:lstStyle/>
          <a:p>
            <a:pPr algn="ctr" defTabSz="457200" fontAlgn="base">
              <a:lnSpc>
                <a:spcPct val="106000"/>
              </a:lnSpc>
              <a:spcBef>
                <a:spcPct val="0"/>
              </a:spcBef>
              <a:spcAft>
                <a:spcPct val="0"/>
              </a:spcAft>
              <a:defRPr/>
            </a:pPr>
            <a:r>
              <a:rPr lang="en-GB" b="1" dirty="0" smtClean="0">
                <a:solidFill>
                  <a:srgbClr val="FFFFFF"/>
                </a:solidFill>
                <a:latin typeface="Arial" charset="0"/>
                <a:ea typeface="ＭＳ Ｐゴシック" pitchFamily="50" charset="-128"/>
                <a:cs typeface="Arial" pitchFamily="34" charset="0"/>
              </a:rPr>
              <a:t>Methods Selection</a:t>
            </a:r>
            <a:endParaRPr lang="en-GB" b="1" dirty="0">
              <a:solidFill>
                <a:srgbClr val="FFFFFF"/>
              </a:solidFill>
              <a:latin typeface="Arial" charset="0"/>
              <a:ea typeface="ＭＳ Ｐゴシック" pitchFamily="50" charset="-128"/>
              <a:cs typeface="Arial" pitchFamily="34" charset="0"/>
            </a:endParaRPr>
          </a:p>
        </p:txBody>
      </p:sp>
      <p:sp>
        <p:nvSpPr>
          <p:cNvPr id="51" name="Rectangle 7"/>
          <p:cNvSpPr>
            <a:spLocks noChangeArrowheads="1"/>
          </p:cNvSpPr>
          <p:nvPr/>
        </p:nvSpPr>
        <p:spPr bwMode="gray">
          <a:xfrm>
            <a:off x="716071" y="2521924"/>
            <a:ext cx="1956531" cy="1676730"/>
          </a:xfrm>
          <a:prstGeom prst="rect">
            <a:avLst/>
          </a:prstGeom>
          <a:solidFill>
            <a:schemeClr val="accent1">
              <a:lumMod val="75000"/>
            </a:schemeClr>
          </a:solidFill>
          <a:ln w="12700" algn="ctr">
            <a:noFill/>
            <a:miter lim="800000"/>
            <a:headEnd/>
            <a:tailEnd/>
          </a:ln>
        </p:spPr>
        <p:txBody>
          <a:bodyPr vert="horz" lIns="72000" tIns="72000" rIns="72000" bIns="72000" anchor="ctr" anchorCtr="1"/>
          <a:lstStyle/>
          <a:p>
            <a:pPr algn="ctr" defTabSz="457200" fontAlgn="base">
              <a:lnSpc>
                <a:spcPct val="106000"/>
              </a:lnSpc>
              <a:spcBef>
                <a:spcPct val="0"/>
              </a:spcBef>
              <a:spcAft>
                <a:spcPct val="0"/>
              </a:spcAft>
              <a:defRPr/>
            </a:pPr>
            <a:r>
              <a:rPr lang="en-GB" b="1" dirty="0" smtClean="0">
                <a:solidFill>
                  <a:srgbClr val="FFFFFF"/>
                </a:solidFill>
                <a:latin typeface="Arial" charset="0"/>
                <a:ea typeface="ＭＳ Ｐゴシック" pitchFamily="50" charset="-128"/>
                <a:cs typeface="Arial" pitchFamily="34" charset="0"/>
              </a:rPr>
              <a:t>Information Gathering</a:t>
            </a:r>
            <a:endParaRPr lang="en-GB" b="1" dirty="0">
              <a:solidFill>
                <a:srgbClr val="FFFFFF"/>
              </a:solidFill>
              <a:latin typeface="Arial" charset="0"/>
              <a:ea typeface="ＭＳ Ｐゴシック" pitchFamily="50" charset="-128"/>
              <a:cs typeface="Arial" pitchFamily="34" charset="0"/>
            </a:endParaRPr>
          </a:p>
        </p:txBody>
      </p:sp>
      <p:sp>
        <p:nvSpPr>
          <p:cNvPr id="52" name="Rectangle 51"/>
          <p:cNvSpPr>
            <a:spLocks noChangeArrowheads="1"/>
          </p:cNvSpPr>
          <p:nvPr/>
        </p:nvSpPr>
        <p:spPr bwMode="gray">
          <a:xfrm>
            <a:off x="716071" y="4297104"/>
            <a:ext cx="1956531" cy="1708451"/>
          </a:xfrm>
          <a:prstGeom prst="rect">
            <a:avLst/>
          </a:prstGeom>
          <a:solidFill>
            <a:schemeClr val="accent1">
              <a:lumMod val="75000"/>
            </a:schemeClr>
          </a:solidFill>
          <a:ln w="12700" algn="ctr">
            <a:noFill/>
            <a:miter lim="800000"/>
            <a:headEnd/>
            <a:tailEnd/>
          </a:ln>
        </p:spPr>
        <p:txBody>
          <a:bodyPr vert="horz" lIns="72000" tIns="72000" rIns="72000" bIns="72000" anchor="ctr" anchorCtr="1"/>
          <a:lstStyle/>
          <a:p>
            <a:pPr algn="ctr" defTabSz="457200" fontAlgn="base">
              <a:lnSpc>
                <a:spcPct val="106000"/>
              </a:lnSpc>
              <a:spcBef>
                <a:spcPct val="0"/>
              </a:spcBef>
              <a:spcAft>
                <a:spcPct val="0"/>
              </a:spcAft>
              <a:defRPr/>
            </a:pPr>
            <a:r>
              <a:rPr lang="en-GB" b="1" dirty="0" smtClean="0">
                <a:solidFill>
                  <a:srgbClr val="FFFFFF"/>
                </a:solidFill>
                <a:latin typeface="Arial" charset="0"/>
                <a:ea typeface="ＭＳ Ｐゴシック" pitchFamily="50" charset="-128"/>
                <a:cs typeface="Arial" pitchFamily="34" charset="0"/>
              </a:rPr>
              <a:t>Internal Review</a:t>
            </a:r>
            <a:endParaRPr lang="en-GB" b="1" dirty="0">
              <a:solidFill>
                <a:srgbClr val="FFFFFF"/>
              </a:solidFill>
              <a:latin typeface="Arial" charset="0"/>
              <a:ea typeface="ＭＳ Ｐゴシック" pitchFamily="50" charset="-128"/>
              <a:cs typeface="Arial" pitchFamily="34" charset="0"/>
            </a:endParaRPr>
          </a:p>
        </p:txBody>
      </p:sp>
      <p:sp>
        <p:nvSpPr>
          <p:cNvPr id="53" name="Rectangle 52"/>
          <p:cNvSpPr>
            <a:spLocks noChangeArrowheads="1"/>
          </p:cNvSpPr>
          <p:nvPr/>
        </p:nvSpPr>
        <p:spPr bwMode="gray">
          <a:xfrm>
            <a:off x="751862" y="6074102"/>
            <a:ext cx="1920586" cy="800438"/>
          </a:xfrm>
          <a:prstGeom prst="rect">
            <a:avLst/>
          </a:prstGeom>
          <a:solidFill>
            <a:schemeClr val="accent1">
              <a:lumMod val="75000"/>
            </a:schemeClr>
          </a:solidFill>
          <a:ln w="12700" algn="ctr">
            <a:noFill/>
            <a:miter lim="800000"/>
            <a:headEnd/>
            <a:tailEnd/>
          </a:ln>
        </p:spPr>
        <p:txBody>
          <a:bodyPr vert="horz" lIns="72000" tIns="72000" rIns="72000" bIns="72000" anchor="ctr" anchorCtr="1"/>
          <a:lstStyle/>
          <a:p>
            <a:pPr algn="ctr" defTabSz="457200" fontAlgn="base">
              <a:lnSpc>
                <a:spcPct val="106000"/>
              </a:lnSpc>
              <a:spcBef>
                <a:spcPct val="0"/>
              </a:spcBef>
              <a:spcAft>
                <a:spcPct val="0"/>
              </a:spcAft>
              <a:defRPr/>
            </a:pPr>
            <a:r>
              <a:rPr lang="en-GB" b="1" dirty="0" smtClean="0">
                <a:solidFill>
                  <a:srgbClr val="FFFFFF"/>
                </a:solidFill>
                <a:latin typeface="Arial" charset="0"/>
                <a:ea typeface="ＭＳ Ｐゴシック" pitchFamily="50" charset="-128"/>
                <a:cs typeface="Arial" pitchFamily="34" charset="0"/>
              </a:rPr>
              <a:t>Report Generation</a:t>
            </a:r>
            <a:endParaRPr lang="en-GB" b="1" dirty="0">
              <a:solidFill>
                <a:srgbClr val="FFFFFF"/>
              </a:solidFill>
              <a:latin typeface="Arial" charset="0"/>
              <a:ea typeface="ＭＳ Ｐゴシック" pitchFamily="50" charset="-128"/>
              <a:cs typeface="Arial" pitchFamily="34" charset="0"/>
            </a:endParaRPr>
          </a:p>
        </p:txBody>
      </p:sp>
      <p:sp>
        <p:nvSpPr>
          <p:cNvPr id="16" name="Oval 15"/>
          <p:cNvSpPr/>
          <p:nvPr/>
        </p:nvSpPr>
        <p:spPr bwMode="auto">
          <a:xfrm>
            <a:off x="634325" y="1727585"/>
            <a:ext cx="368300" cy="368300"/>
          </a:xfrm>
          <a:prstGeom prst="ellipse">
            <a:avLst/>
          </a:prstGeom>
          <a:solidFill>
            <a:srgbClr val="869BF6"/>
          </a:solidFill>
          <a:ln>
            <a:noFill/>
          </a:ln>
          <a:effectLst/>
          <a:ex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r>
              <a:rPr lang="en-US" b="1" dirty="0">
                <a:solidFill>
                  <a:prstClr val="white"/>
                </a:solidFill>
                <a:latin typeface="Arial" charset="0"/>
              </a:rPr>
              <a:t>1</a:t>
            </a:r>
            <a:endParaRPr lang="en-US" b="1" dirty="0" smtClean="0">
              <a:solidFill>
                <a:prstClr val="white"/>
              </a:solidFill>
              <a:latin typeface="Arial" charset="0"/>
            </a:endParaRPr>
          </a:p>
        </p:txBody>
      </p:sp>
      <p:sp>
        <p:nvSpPr>
          <p:cNvPr id="17" name="Oval 16"/>
          <p:cNvSpPr/>
          <p:nvPr/>
        </p:nvSpPr>
        <p:spPr bwMode="auto">
          <a:xfrm>
            <a:off x="634325" y="2453953"/>
            <a:ext cx="368300" cy="368300"/>
          </a:xfrm>
          <a:prstGeom prst="ellipse">
            <a:avLst/>
          </a:prstGeom>
          <a:solidFill>
            <a:srgbClr val="869BF6"/>
          </a:solidFill>
          <a:ln>
            <a:noFill/>
          </a:ln>
          <a:effectLst/>
          <a:ex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r>
              <a:rPr lang="en-US" b="1" dirty="0">
                <a:solidFill>
                  <a:prstClr val="white"/>
                </a:solidFill>
                <a:latin typeface="Arial" charset="0"/>
              </a:rPr>
              <a:t>2</a:t>
            </a:r>
            <a:endParaRPr lang="en-US" b="1" dirty="0" smtClean="0">
              <a:solidFill>
                <a:prstClr val="white"/>
              </a:solidFill>
              <a:latin typeface="Arial" charset="0"/>
            </a:endParaRPr>
          </a:p>
        </p:txBody>
      </p:sp>
      <p:sp>
        <p:nvSpPr>
          <p:cNvPr id="18" name="Oval 17"/>
          <p:cNvSpPr/>
          <p:nvPr/>
        </p:nvSpPr>
        <p:spPr bwMode="auto">
          <a:xfrm>
            <a:off x="634325" y="4198654"/>
            <a:ext cx="368300" cy="368300"/>
          </a:xfrm>
          <a:prstGeom prst="ellipse">
            <a:avLst/>
          </a:prstGeom>
          <a:solidFill>
            <a:srgbClr val="869BF6"/>
          </a:solidFill>
          <a:ln>
            <a:noFill/>
          </a:ln>
          <a:effectLst/>
          <a:ex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r>
              <a:rPr lang="en-US" b="1" dirty="0" smtClean="0">
                <a:solidFill>
                  <a:prstClr val="white"/>
                </a:solidFill>
                <a:latin typeface="Arial" charset="0"/>
              </a:rPr>
              <a:t>3</a:t>
            </a:r>
          </a:p>
        </p:txBody>
      </p:sp>
      <p:sp>
        <p:nvSpPr>
          <p:cNvPr id="21" name="Oval 20"/>
          <p:cNvSpPr/>
          <p:nvPr/>
        </p:nvSpPr>
        <p:spPr bwMode="auto">
          <a:xfrm>
            <a:off x="634325" y="6036611"/>
            <a:ext cx="368300" cy="368300"/>
          </a:xfrm>
          <a:prstGeom prst="ellipse">
            <a:avLst/>
          </a:prstGeom>
          <a:solidFill>
            <a:srgbClr val="869BF6"/>
          </a:solidFill>
          <a:ln>
            <a:noFill/>
          </a:ln>
          <a:effectLst/>
          <a:ex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r>
              <a:rPr lang="en-US" b="1" dirty="0" smtClean="0">
                <a:solidFill>
                  <a:prstClr val="white"/>
                </a:solidFill>
                <a:latin typeface="Arial" charset="0"/>
              </a:rPr>
              <a:t>4</a:t>
            </a:r>
          </a:p>
        </p:txBody>
      </p:sp>
      <p:sp>
        <p:nvSpPr>
          <p:cNvPr id="22" name="Rectangle 21"/>
          <p:cNvSpPr/>
          <p:nvPr/>
        </p:nvSpPr>
        <p:spPr>
          <a:xfrm>
            <a:off x="2672602" y="1810795"/>
            <a:ext cx="6578078" cy="584775"/>
          </a:xfrm>
          <a:prstGeom prst="rect">
            <a:avLst/>
          </a:prstGeom>
        </p:spPr>
        <p:txBody>
          <a:bodyPr wrap="square">
            <a:spAutoFit/>
          </a:bodyPr>
          <a:lstStyle/>
          <a:p>
            <a:pPr marL="285750" lvl="1" indent="-285750" defTabSz="457200" fontAlgn="base">
              <a:spcBef>
                <a:spcPct val="0"/>
              </a:spcBef>
              <a:spcAft>
                <a:spcPct val="0"/>
              </a:spcAft>
              <a:buFont typeface="Arial" pitchFamily="34" charset="0"/>
              <a:buChar char="•"/>
            </a:pPr>
            <a:r>
              <a:rPr lang="en-US" sz="1600" dirty="0" smtClean="0">
                <a:solidFill>
                  <a:prstClr val="black"/>
                </a:solidFill>
                <a:latin typeface="Arial" charset="0"/>
              </a:rPr>
              <a:t>Working groups identified and prioritized major research methods questions to be addressed</a:t>
            </a:r>
            <a:endParaRPr lang="en-US" sz="1600" dirty="0">
              <a:solidFill>
                <a:prstClr val="black"/>
              </a:solidFill>
              <a:latin typeface="Arial" charset="0"/>
            </a:endParaRPr>
          </a:p>
        </p:txBody>
      </p:sp>
      <p:sp>
        <p:nvSpPr>
          <p:cNvPr id="23" name="Rectangle 7"/>
          <p:cNvSpPr>
            <a:spLocks noChangeArrowheads="1"/>
          </p:cNvSpPr>
          <p:nvPr/>
        </p:nvSpPr>
        <p:spPr bwMode="gray">
          <a:xfrm rot="5400000">
            <a:off x="-1934100" y="4074283"/>
            <a:ext cx="4736627" cy="400219"/>
          </a:xfrm>
          <a:prstGeom prst="homePlate">
            <a:avLst/>
          </a:prstGeom>
          <a:solidFill>
            <a:schemeClr val="bg1">
              <a:lumMod val="85000"/>
            </a:schemeClr>
          </a:solidFill>
          <a:ln w="12700" algn="ctr">
            <a:noFill/>
            <a:miter lim="800000"/>
            <a:headEnd/>
            <a:tailEnd/>
          </a:ln>
        </p:spPr>
        <p:txBody>
          <a:bodyPr vert="horz" lIns="72000" tIns="72000" rIns="72000" bIns="72000" anchor="ctr" anchorCtr="1"/>
          <a:lstStyle/>
          <a:p>
            <a:pPr algn="ctr" defTabSz="457200" fontAlgn="base">
              <a:lnSpc>
                <a:spcPct val="106000"/>
              </a:lnSpc>
              <a:spcBef>
                <a:spcPct val="0"/>
              </a:spcBef>
              <a:spcAft>
                <a:spcPct val="0"/>
              </a:spcAft>
              <a:defRPr/>
            </a:pPr>
            <a:r>
              <a:rPr lang="en-GB" sz="2000" b="1" dirty="0" smtClean="0">
                <a:solidFill>
                  <a:sysClr val="windowText" lastClr="000000"/>
                </a:solidFill>
                <a:latin typeface="Arial" charset="0"/>
                <a:ea typeface="ＭＳ Ｐゴシック" pitchFamily="50" charset="-128"/>
                <a:cs typeface="Arial" pitchFamily="34" charset="0"/>
              </a:rPr>
              <a:t>Committee Expertise</a:t>
            </a:r>
            <a:endParaRPr lang="en-GB" sz="2000" b="1" dirty="0">
              <a:solidFill>
                <a:sysClr val="windowText" lastClr="000000"/>
              </a:solidFill>
              <a:latin typeface="Arial" charset="0"/>
              <a:ea typeface="ＭＳ Ｐゴシック" pitchFamily="50" charset="-128"/>
              <a:cs typeface="Arial" pitchFamily="34" charset="0"/>
            </a:endParaRPr>
          </a:p>
        </p:txBody>
      </p:sp>
      <p:cxnSp>
        <p:nvCxnSpPr>
          <p:cNvPr id="6" name="Straight Connector 5"/>
          <p:cNvCxnSpPr/>
          <p:nvPr/>
        </p:nvCxnSpPr>
        <p:spPr>
          <a:xfrm>
            <a:off x="2680932" y="2408967"/>
            <a:ext cx="6225064"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16</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4017028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6"/>
          <p:cNvSpPr txBox="1">
            <a:spLocks noChangeArrowheads="1"/>
          </p:cNvSpPr>
          <p:nvPr/>
        </p:nvSpPr>
        <p:spPr bwMode="auto">
          <a:xfrm>
            <a:off x="261938" y="1319213"/>
            <a:ext cx="3559175" cy="3698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b="1" u="sng"/>
          </a:p>
        </p:txBody>
      </p:sp>
      <p:grpSp>
        <p:nvGrpSpPr>
          <p:cNvPr id="2" name="Group 3"/>
          <p:cNvGrpSpPr>
            <a:grpSpLocks/>
          </p:cNvGrpSpPr>
          <p:nvPr/>
        </p:nvGrpSpPr>
        <p:grpSpPr bwMode="auto">
          <a:xfrm>
            <a:off x="487363" y="2266950"/>
            <a:ext cx="8197850" cy="1015663"/>
            <a:chOff x="581296" y="2267608"/>
            <a:chExt cx="7785464" cy="1015252"/>
          </a:xfrm>
        </p:grpSpPr>
        <p:sp>
          <p:nvSpPr>
            <p:cNvPr id="25610" name="Rectangle 4"/>
            <p:cNvSpPr>
              <a:spLocks noChangeArrowheads="1"/>
            </p:cNvSpPr>
            <p:nvPr/>
          </p:nvSpPr>
          <p:spPr bwMode="gray">
            <a:xfrm>
              <a:off x="581296" y="2267608"/>
              <a:ext cx="1884388" cy="981082"/>
            </a:xfrm>
            <a:prstGeom prst="rect">
              <a:avLst/>
            </a:prstGeom>
            <a:solidFill>
              <a:srgbClr val="00B05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2000" tIns="72000" rIns="72000" bIns="72000" anchor="ctr" anchorCtr="1"/>
            <a:lstStyle/>
            <a:p>
              <a:pPr algn="ctr">
                <a:lnSpc>
                  <a:spcPct val="106000"/>
                </a:lnSpc>
              </a:pPr>
              <a:r>
                <a:rPr lang="en-US" sz="2000" b="1" dirty="0">
                  <a:solidFill>
                    <a:schemeClr val="bg1"/>
                  </a:solidFill>
                </a:rPr>
                <a:t>Research Teams</a:t>
              </a:r>
            </a:p>
          </p:txBody>
        </p:sp>
        <p:sp>
          <p:nvSpPr>
            <p:cNvPr id="25611" name="Rectangle 72"/>
            <p:cNvSpPr>
              <a:spLocks noChangeArrowheads="1"/>
            </p:cNvSpPr>
            <p:nvPr/>
          </p:nvSpPr>
          <p:spPr bwMode="auto">
            <a:xfrm>
              <a:off x="2487163" y="2267608"/>
              <a:ext cx="5879597" cy="1015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dirty="0"/>
                <a:t>~100 individuals comprised of 17 groups from across the country were contracted to conduct research from Nov. 2011 to May 2012 </a:t>
              </a:r>
            </a:p>
          </p:txBody>
        </p:sp>
      </p:grpSp>
      <p:grpSp>
        <p:nvGrpSpPr>
          <p:cNvPr id="3" name="Group 4"/>
          <p:cNvGrpSpPr>
            <a:grpSpLocks/>
          </p:cNvGrpSpPr>
          <p:nvPr/>
        </p:nvGrpSpPr>
        <p:grpSpPr bwMode="auto">
          <a:xfrm>
            <a:off x="508000" y="4810125"/>
            <a:ext cx="8175625" cy="1023938"/>
            <a:chOff x="602775" y="4810759"/>
            <a:chExt cx="7763985" cy="1022962"/>
          </a:xfrm>
        </p:grpSpPr>
        <p:sp>
          <p:nvSpPr>
            <p:cNvPr id="25608" name="Rectangle 47"/>
            <p:cNvSpPr>
              <a:spLocks noChangeArrowheads="1"/>
            </p:cNvSpPr>
            <p:nvPr/>
          </p:nvSpPr>
          <p:spPr bwMode="gray">
            <a:xfrm>
              <a:off x="602775" y="4810759"/>
              <a:ext cx="1884388" cy="981082"/>
            </a:xfrm>
            <a:prstGeom prst="rect">
              <a:avLst/>
            </a:prstGeom>
            <a:solidFill>
              <a:srgbClr val="00B05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2000" tIns="72000" rIns="72000" bIns="72000" anchor="ctr" anchorCtr="1"/>
            <a:lstStyle/>
            <a:p>
              <a:pPr algn="ctr">
                <a:lnSpc>
                  <a:spcPct val="106000"/>
                </a:lnSpc>
              </a:pPr>
              <a:r>
                <a:rPr lang="en-GB" sz="2000" b="1" dirty="0">
                  <a:solidFill>
                    <a:srgbClr val="FFFFFF"/>
                  </a:solidFill>
                  <a:cs typeface="Arial" pitchFamily="34" charset="0"/>
                </a:rPr>
                <a:t>Translation Table RFI Respondents</a:t>
              </a:r>
            </a:p>
          </p:txBody>
        </p:sp>
        <p:sp>
          <p:nvSpPr>
            <p:cNvPr id="25609" name="Rectangle 72"/>
            <p:cNvSpPr>
              <a:spLocks noChangeArrowheads="1"/>
            </p:cNvSpPr>
            <p:nvPr/>
          </p:nvSpPr>
          <p:spPr bwMode="auto">
            <a:xfrm>
              <a:off x="2487163" y="4818058"/>
              <a:ext cx="587959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t>24 submissions were received in response to  a Request for Information (RFI) to provide input on the translation table framework</a:t>
              </a:r>
            </a:p>
          </p:txBody>
        </p:sp>
      </p:grpSp>
      <p:grpSp>
        <p:nvGrpSpPr>
          <p:cNvPr id="4" name="Group 2"/>
          <p:cNvGrpSpPr>
            <a:grpSpLocks/>
          </p:cNvGrpSpPr>
          <p:nvPr/>
        </p:nvGrpSpPr>
        <p:grpSpPr bwMode="auto">
          <a:xfrm>
            <a:off x="498475" y="3538538"/>
            <a:ext cx="8186738" cy="981075"/>
            <a:chOff x="592036" y="3700144"/>
            <a:chExt cx="7774724" cy="981082"/>
          </a:xfrm>
        </p:grpSpPr>
        <p:sp>
          <p:nvSpPr>
            <p:cNvPr id="25606" name="Rectangle 7"/>
            <p:cNvSpPr>
              <a:spLocks noChangeArrowheads="1"/>
            </p:cNvSpPr>
            <p:nvPr/>
          </p:nvSpPr>
          <p:spPr bwMode="gray">
            <a:xfrm>
              <a:off x="592036" y="3700144"/>
              <a:ext cx="1884388" cy="981082"/>
            </a:xfrm>
            <a:prstGeom prst="rect">
              <a:avLst/>
            </a:prstGeom>
            <a:solidFill>
              <a:srgbClr val="00B05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2000" tIns="72000" rIns="72000" bIns="72000" anchor="ctr" anchorCtr="1"/>
            <a:lstStyle/>
            <a:p>
              <a:pPr algn="ctr">
                <a:lnSpc>
                  <a:spcPct val="106000"/>
                </a:lnSpc>
              </a:pPr>
              <a:r>
                <a:rPr lang="en-GB" sz="2000" b="1" dirty="0">
                  <a:solidFill>
                    <a:srgbClr val="FFFFFF"/>
                  </a:solidFill>
                  <a:cs typeface="Arial" pitchFamily="34" charset="0"/>
                </a:rPr>
                <a:t>Workshop External Invitees</a:t>
              </a:r>
            </a:p>
          </p:txBody>
        </p:sp>
        <p:sp>
          <p:nvSpPr>
            <p:cNvPr id="25607" name="Rectangle 72"/>
            <p:cNvSpPr>
              <a:spLocks noChangeArrowheads="1"/>
            </p:cNvSpPr>
            <p:nvPr/>
          </p:nvSpPr>
          <p:spPr bwMode="auto">
            <a:xfrm>
              <a:off x="2487163" y="3700144"/>
              <a:ext cx="587959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t>15 experts attended two workshops in March 2012 to provide additional perspectives</a:t>
              </a:r>
            </a:p>
          </p:txBody>
        </p:sp>
      </p:grpSp>
      <p:sp>
        <p:nvSpPr>
          <p:cNvPr id="25605" name="Title 1"/>
          <p:cNvSpPr txBox="1">
            <a:spLocks/>
          </p:cNvSpPr>
          <p:nvPr/>
        </p:nvSpPr>
        <p:spPr bwMode="auto">
          <a:xfrm>
            <a:off x="0" y="47625"/>
            <a:ext cx="9009063"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3200" b="1" dirty="0" smtClean="0">
                <a:solidFill>
                  <a:schemeClr val="bg1"/>
                </a:solidFill>
                <a:latin typeface="+mj-lt"/>
              </a:rPr>
              <a:t>1</a:t>
            </a:r>
            <a:r>
              <a:rPr lang="en-US" sz="3200" b="1" baseline="30000" dirty="0" smtClean="0">
                <a:solidFill>
                  <a:schemeClr val="bg1"/>
                </a:solidFill>
                <a:latin typeface="+mj-lt"/>
              </a:rPr>
              <a:t>st </a:t>
            </a:r>
            <a:r>
              <a:rPr lang="en-US" sz="3200" b="1" dirty="0" smtClean="0">
                <a:solidFill>
                  <a:schemeClr val="bg1"/>
                </a:solidFill>
                <a:latin typeface="+mj-lt"/>
              </a:rPr>
              <a:t>Methodology </a:t>
            </a:r>
            <a:r>
              <a:rPr lang="en-US" sz="3200" b="1" dirty="0">
                <a:solidFill>
                  <a:schemeClr val="bg1"/>
                </a:solidFill>
                <a:latin typeface="+mj-lt"/>
              </a:rPr>
              <a:t>Report – Information Gathering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txBox="1">
            <a:spLocks/>
          </p:cNvSpPr>
          <p:nvPr/>
        </p:nvSpPr>
        <p:spPr bwMode="auto">
          <a:xfrm>
            <a:off x="0" y="128588"/>
            <a:ext cx="8931275"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3200" b="1" dirty="0" smtClean="0">
                <a:solidFill>
                  <a:schemeClr val="bg1"/>
                </a:solidFill>
                <a:latin typeface="+mj-lt"/>
              </a:rPr>
              <a:t>1</a:t>
            </a:r>
            <a:r>
              <a:rPr lang="en-US" sz="3200" b="1" baseline="30000" dirty="0" smtClean="0">
                <a:solidFill>
                  <a:schemeClr val="bg1"/>
                </a:solidFill>
                <a:latin typeface="+mj-lt"/>
              </a:rPr>
              <a:t>st </a:t>
            </a:r>
            <a:r>
              <a:rPr lang="en-US" sz="3200" b="1" dirty="0" smtClean="0">
                <a:solidFill>
                  <a:schemeClr val="bg1"/>
                </a:solidFill>
                <a:latin typeface="+mj-lt"/>
              </a:rPr>
              <a:t>Methodology </a:t>
            </a:r>
            <a:r>
              <a:rPr lang="en-US" sz="3200" b="1" dirty="0">
                <a:solidFill>
                  <a:schemeClr val="bg1"/>
                </a:solidFill>
                <a:latin typeface="+mj-lt"/>
              </a:rPr>
              <a:t>Report – Information Gathering</a:t>
            </a:r>
          </a:p>
        </p:txBody>
      </p:sp>
      <p:grpSp>
        <p:nvGrpSpPr>
          <p:cNvPr id="2" name="Group 4"/>
          <p:cNvGrpSpPr>
            <a:grpSpLocks/>
          </p:cNvGrpSpPr>
          <p:nvPr/>
        </p:nvGrpSpPr>
        <p:grpSpPr bwMode="auto">
          <a:xfrm>
            <a:off x="387350" y="3321050"/>
            <a:ext cx="8501063" cy="981075"/>
            <a:chOff x="719251" y="3483739"/>
            <a:chExt cx="8119949" cy="981082"/>
          </a:xfrm>
        </p:grpSpPr>
        <p:sp>
          <p:nvSpPr>
            <p:cNvPr id="26634" name="Rectangle 18"/>
            <p:cNvSpPr>
              <a:spLocks noChangeArrowheads="1"/>
            </p:cNvSpPr>
            <p:nvPr/>
          </p:nvSpPr>
          <p:spPr bwMode="gray">
            <a:xfrm>
              <a:off x="719251" y="3483739"/>
              <a:ext cx="1884388" cy="981082"/>
            </a:xfrm>
            <a:prstGeom prst="rect">
              <a:avLst/>
            </a:prstGeom>
            <a:solidFill>
              <a:srgbClr val="00B05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2000" tIns="72000" rIns="72000" bIns="72000" anchor="ctr" anchorCtr="1"/>
            <a:lstStyle/>
            <a:p>
              <a:pPr algn="ctr">
                <a:lnSpc>
                  <a:spcPct val="106000"/>
                </a:lnSpc>
              </a:pPr>
              <a:r>
                <a:rPr lang="en-GB" sz="2000" b="1">
                  <a:solidFill>
                    <a:srgbClr val="FFFFFF"/>
                  </a:solidFill>
                  <a:cs typeface="Arial" pitchFamily="34" charset="0"/>
                </a:rPr>
                <a:t>Independent Consultants</a:t>
              </a:r>
            </a:p>
          </p:txBody>
        </p:sp>
        <p:sp>
          <p:nvSpPr>
            <p:cNvPr id="26635" name="Rectangle 72"/>
            <p:cNvSpPr>
              <a:spLocks noChangeArrowheads="1"/>
            </p:cNvSpPr>
            <p:nvPr/>
          </p:nvSpPr>
          <p:spPr bwMode="auto">
            <a:xfrm>
              <a:off x="2589125" y="3488638"/>
              <a:ext cx="62500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t>8 individuals were contracted to serve as report editors  and interim researchers</a:t>
              </a:r>
            </a:p>
          </p:txBody>
        </p:sp>
      </p:grpSp>
      <p:grpSp>
        <p:nvGrpSpPr>
          <p:cNvPr id="3" name="Group 3"/>
          <p:cNvGrpSpPr>
            <a:grpSpLocks/>
          </p:cNvGrpSpPr>
          <p:nvPr/>
        </p:nvGrpSpPr>
        <p:grpSpPr bwMode="auto">
          <a:xfrm>
            <a:off x="382588" y="2009775"/>
            <a:ext cx="8505825" cy="990600"/>
            <a:chOff x="714622" y="2181538"/>
            <a:chExt cx="8124578" cy="990621"/>
          </a:xfrm>
        </p:grpSpPr>
        <p:sp>
          <p:nvSpPr>
            <p:cNvPr id="26632" name="Rectangle 20"/>
            <p:cNvSpPr>
              <a:spLocks noChangeArrowheads="1"/>
            </p:cNvSpPr>
            <p:nvPr/>
          </p:nvSpPr>
          <p:spPr bwMode="gray">
            <a:xfrm>
              <a:off x="714622" y="2191077"/>
              <a:ext cx="1884388" cy="981082"/>
            </a:xfrm>
            <a:prstGeom prst="rect">
              <a:avLst/>
            </a:prstGeom>
            <a:solidFill>
              <a:srgbClr val="00B05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2000" tIns="72000" rIns="72000" bIns="72000" anchor="ctr" anchorCtr="1"/>
            <a:lstStyle/>
            <a:p>
              <a:pPr algn="ctr">
                <a:lnSpc>
                  <a:spcPct val="106000"/>
                </a:lnSpc>
              </a:pPr>
              <a:r>
                <a:rPr lang="en-GB" sz="2000" b="1">
                  <a:solidFill>
                    <a:srgbClr val="FFFFFF"/>
                  </a:solidFill>
                  <a:cs typeface="Arial" pitchFamily="34" charset="0"/>
                </a:rPr>
                <a:t>Electronic Data Systems Interviewees</a:t>
              </a:r>
            </a:p>
          </p:txBody>
        </p:sp>
        <p:sp>
          <p:nvSpPr>
            <p:cNvPr id="26633" name="Rectangle 16"/>
            <p:cNvSpPr>
              <a:spLocks noChangeArrowheads="1"/>
            </p:cNvSpPr>
            <p:nvPr/>
          </p:nvSpPr>
          <p:spPr bwMode="auto">
            <a:xfrm>
              <a:off x="2589125" y="2181538"/>
              <a:ext cx="62500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lvl="1"/>
              <a:r>
                <a:rPr lang="en-US" sz="2000" dirty="0"/>
                <a:t>57 stakeholders were interviewed to understand CER-use in electronic health records and informatics</a:t>
              </a:r>
            </a:p>
          </p:txBody>
        </p:sp>
      </p:grpSp>
      <p:grpSp>
        <p:nvGrpSpPr>
          <p:cNvPr id="4" name="Group 5"/>
          <p:cNvGrpSpPr>
            <a:grpSpLocks/>
          </p:cNvGrpSpPr>
          <p:nvPr/>
        </p:nvGrpSpPr>
        <p:grpSpPr bwMode="auto">
          <a:xfrm>
            <a:off x="363538" y="4622800"/>
            <a:ext cx="8693150" cy="1630363"/>
            <a:chOff x="704737" y="4794903"/>
            <a:chExt cx="8302103" cy="1631216"/>
          </a:xfrm>
        </p:grpSpPr>
        <p:sp>
          <p:nvSpPr>
            <p:cNvPr id="26630" name="Rectangle 4"/>
            <p:cNvSpPr>
              <a:spLocks noChangeArrowheads="1"/>
            </p:cNvSpPr>
            <p:nvPr/>
          </p:nvSpPr>
          <p:spPr bwMode="gray">
            <a:xfrm>
              <a:off x="704737" y="4794903"/>
              <a:ext cx="1884388" cy="981082"/>
            </a:xfrm>
            <a:prstGeom prst="rect">
              <a:avLst/>
            </a:prstGeom>
            <a:solidFill>
              <a:srgbClr val="00B05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2000" tIns="72000" rIns="72000" bIns="72000" anchor="ctr" anchorCtr="1"/>
            <a:lstStyle/>
            <a:p>
              <a:pPr algn="ctr">
                <a:lnSpc>
                  <a:spcPct val="106000"/>
                </a:lnSpc>
              </a:pPr>
              <a:r>
                <a:rPr lang="en-US" sz="2000" b="1">
                  <a:solidFill>
                    <a:schemeClr val="bg1"/>
                  </a:solidFill>
                </a:rPr>
                <a:t>Reproducible Research Results</a:t>
              </a:r>
            </a:p>
          </p:txBody>
        </p:sp>
        <p:sp>
          <p:nvSpPr>
            <p:cNvPr id="26631" name="Rectangle 24"/>
            <p:cNvSpPr>
              <a:spLocks noChangeArrowheads="1"/>
            </p:cNvSpPr>
            <p:nvPr/>
          </p:nvSpPr>
          <p:spPr bwMode="auto">
            <a:xfrm>
              <a:off x="2589125" y="4794903"/>
              <a:ext cx="6417715"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dirty="0"/>
                <a:t>An interim PCORI researcher, in partnership with </a:t>
              </a:r>
              <a:r>
                <a:rPr lang="en-US" sz="2000" b="1" dirty="0"/>
                <a:t>Steven Goodman </a:t>
              </a:r>
              <a:r>
                <a:rPr lang="en-US" sz="2000" dirty="0"/>
                <a:t>(Chair, Research Methods Work Group) and with input from the MC, conducted a literature review on reproducible and transparent research; findings directly informed PCORI</a:t>
              </a:r>
              <a:r>
                <a:rPr lang="en-US" altLang="en-US" sz="2000" dirty="0"/>
                <a:t>’</a:t>
              </a:r>
              <a:r>
                <a:rPr lang="en-US" sz="2000" dirty="0"/>
                <a:t>s reproducible and data sharing policies</a:t>
              </a:r>
            </a:p>
          </p:txBody>
        </p:sp>
      </p:grpSp>
      <p:sp>
        <p:nvSpPr>
          <p:cNvPr id="26629" name="TextBox 25"/>
          <p:cNvSpPr txBox="1">
            <a:spLocks noChangeArrowheads="1"/>
          </p:cNvSpPr>
          <p:nvPr/>
        </p:nvSpPr>
        <p:spPr bwMode="auto">
          <a:xfrm>
            <a:off x="261938" y="1319213"/>
            <a:ext cx="3559175" cy="3698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b="1" u="sng"/>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7"/>
          <p:cNvSpPr txBox="1">
            <a:spLocks noChangeArrowheads="1"/>
          </p:cNvSpPr>
          <p:nvPr/>
        </p:nvSpPr>
        <p:spPr bwMode="auto">
          <a:xfrm>
            <a:off x="490538" y="1350963"/>
            <a:ext cx="3317875" cy="3698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a:p>
        </p:txBody>
      </p:sp>
      <p:sp>
        <p:nvSpPr>
          <p:cNvPr id="27650" name="Rectangle 4"/>
          <p:cNvSpPr>
            <a:spLocks noChangeArrowheads="1"/>
          </p:cNvSpPr>
          <p:nvPr/>
        </p:nvSpPr>
        <p:spPr bwMode="auto">
          <a:xfrm>
            <a:off x="88899" y="1120914"/>
            <a:ext cx="539750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Aft>
                <a:spcPts val="1200"/>
              </a:spcAft>
            </a:pPr>
            <a:r>
              <a:rPr lang="en-US" sz="2000" b="1" i="1" dirty="0">
                <a:solidFill>
                  <a:srgbClr val="000000"/>
                </a:solidFill>
                <a:latin typeface="+mn-lt"/>
              </a:rPr>
              <a:t>17 reports* addressing 15 topics, from MC-led contracted research, informed 1</a:t>
            </a:r>
            <a:r>
              <a:rPr lang="en-US" sz="2000" b="1" i="1" baseline="30000" dirty="0">
                <a:solidFill>
                  <a:srgbClr val="000000"/>
                </a:solidFill>
                <a:latin typeface="+mn-lt"/>
              </a:rPr>
              <a:t>st</a:t>
            </a:r>
            <a:r>
              <a:rPr lang="en-US" sz="2000" b="1" i="1" dirty="0">
                <a:solidFill>
                  <a:srgbClr val="000000"/>
                </a:solidFill>
                <a:latin typeface="+mn-lt"/>
              </a:rPr>
              <a:t> </a:t>
            </a:r>
            <a:r>
              <a:rPr lang="en-US" sz="2000" b="1" i="1" dirty="0" smtClean="0">
                <a:solidFill>
                  <a:srgbClr val="000000"/>
                </a:solidFill>
                <a:latin typeface="+mn-lt"/>
              </a:rPr>
              <a:t>Report</a:t>
            </a:r>
            <a:endParaRPr lang="en-US" sz="2000" b="1" i="1" dirty="0">
              <a:solidFill>
                <a:srgbClr val="000000"/>
              </a:solidFill>
              <a:latin typeface="+mn-lt"/>
            </a:endParaRPr>
          </a:p>
        </p:txBody>
      </p:sp>
      <p:sp>
        <p:nvSpPr>
          <p:cNvPr id="27651" name="Rectangle 12"/>
          <p:cNvSpPr>
            <a:spLocks noChangeArrowheads="1"/>
          </p:cNvSpPr>
          <p:nvPr/>
        </p:nvSpPr>
        <p:spPr bwMode="auto">
          <a:xfrm>
            <a:off x="350838" y="2397125"/>
            <a:ext cx="8482012" cy="424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fontAlgn="t">
              <a:spcBef>
                <a:spcPts val="600"/>
              </a:spcBef>
              <a:spcAft>
                <a:spcPts val="600"/>
              </a:spcAft>
              <a:buFont typeface="Calibri" pitchFamily="34" charset="0"/>
              <a:buAutoNum type="arabicPeriod"/>
            </a:pPr>
            <a:r>
              <a:rPr lang="en-US" sz="2000">
                <a:solidFill>
                  <a:srgbClr val="000000"/>
                </a:solidFill>
                <a:latin typeface="Calibri" pitchFamily="34" charset="0"/>
              </a:rPr>
              <a:t>Design, Conduct, and Evaluation of Adaptive Randomized Clinical Trials</a:t>
            </a:r>
          </a:p>
          <a:p>
            <a:pPr marL="457200" indent="-457200" fontAlgn="t">
              <a:spcBef>
                <a:spcPts val="600"/>
              </a:spcBef>
              <a:spcAft>
                <a:spcPts val="600"/>
              </a:spcAft>
              <a:buFont typeface="Calibri" pitchFamily="34" charset="0"/>
              <a:buAutoNum type="arabicPeriod"/>
            </a:pPr>
            <a:r>
              <a:rPr lang="en-US" sz="2000">
                <a:solidFill>
                  <a:srgbClr val="000000"/>
                </a:solidFill>
                <a:latin typeface="Calibri" pitchFamily="34" charset="0"/>
              </a:rPr>
              <a:t>Conduct of Registry Studies</a:t>
            </a:r>
          </a:p>
          <a:p>
            <a:pPr marL="457200" indent="-457200" fontAlgn="t">
              <a:spcBef>
                <a:spcPts val="600"/>
              </a:spcBef>
              <a:spcAft>
                <a:spcPts val="600"/>
              </a:spcAft>
              <a:buFont typeface="Calibri" pitchFamily="34" charset="0"/>
              <a:buAutoNum type="arabicPeriod"/>
            </a:pPr>
            <a:r>
              <a:rPr lang="en-US" sz="2000">
                <a:solidFill>
                  <a:srgbClr val="000000"/>
                </a:solidFill>
                <a:latin typeface="Calibri" pitchFamily="34" charset="0"/>
              </a:rPr>
              <a:t>Design of Patient-Reported Outcomes Measures (PROMS)</a:t>
            </a:r>
          </a:p>
          <a:p>
            <a:pPr marL="457200" indent="-457200" fontAlgn="t">
              <a:spcBef>
                <a:spcPts val="600"/>
              </a:spcBef>
              <a:spcAft>
                <a:spcPts val="600"/>
              </a:spcAft>
              <a:buFont typeface="Calibri" pitchFamily="34" charset="0"/>
              <a:buAutoNum type="arabicPeriod"/>
            </a:pPr>
            <a:r>
              <a:rPr lang="en-US" sz="2000">
                <a:solidFill>
                  <a:srgbClr val="000000"/>
                </a:solidFill>
                <a:latin typeface="Calibri" pitchFamily="34" charset="0"/>
              </a:rPr>
              <a:t>Use of Collaborative or Distributed Data Networks</a:t>
            </a:r>
          </a:p>
          <a:p>
            <a:pPr marL="457200" indent="-457200" fontAlgn="t">
              <a:spcBef>
                <a:spcPts val="600"/>
              </a:spcBef>
              <a:spcAft>
                <a:spcPts val="600"/>
              </a:spcAft>
              <a:buFont typeface="Calibri" pitchFamily="34" charset="0"/>
              <a:buAutoNum type="arabicPeriod"/>
            </a:pPr>
            <a:r>
              <a:rPr lang="en-US" sz="2000">
                <a:solidFill>
                  <a:srgbClr val="000000"/>
                </a:solidFill>
                <a:latin typeface="Calibri" pitchFamily="34" charset="0"/>
              </a:rPr>
              <a:t>Prevention and Handling of Missing Data</a:t>
            </a:r>
          </a:p>
          <a:p>
            <a:pPr marL="457200" indent="-457200" fontAlgn="t">
              <a:spcBef>
                <a:spcPts val="600"/>
              </a:spcBef>
              <a:spcAft>
                <a:spcPts val="600"/>
              </a:spcAft>
              <a:buFont typeface="Calibri" pitchFamily="34" charset="0"/>
              <a:buAutoNum type="arabicPeriod"/>
            </a:pPr>
            <a:r>
              <a:rPr lang="en-US" sz="2000">
                <a:solidFill>
                  <a:srgbClr val="000000"/>
                </a:solidFill>
                <a:latin typeface="Calibri" pitchFamily="34" charset="0"/>
              </a:rPr>
              <a:t>Design, Conduct and Evaluation of Diagnostic Testing</a:t>
            </a:r>
          </a:p>
          <a:p>
            <a:pPr marL="457200" indent="-457200" fontAlgn="t">
              <a:spcBef>
                <a:spcPts val="600"/>
              </a:spcBef>
              <a:spcAft>
                <a:spcPts val="600"/>
              </a:spcAft>
              <a:buFont typeface="Calibri" pitchFamily="34" charset="0"/>
              <a:buAutoNum type="arabicPeriod"/>
            </a:pPr>
            <a:r>
              <a:rPr lang="en-US" sz="2000">
                <a:solidFill>
                  <a:srgbClr val="000000"/>
                </a:solidFill>
                <a:latin typeface="Calibri" pitchFamily="34" charset="0"/>
              </a:rPr>
              <a:t>Causal Inference Methods in Analyses of Data from Observational and Experimental Studies</a:t>
            </a:r>
          </a:p>
          <a:p>
            <a:pPr marL="457200" indent="-457200" fontAlgn="t">
              <a:spcBef>
                <a:spcPts val="600"/>
              </a:spcBef>
              <a:spcAft>
                <a:spcPts val="600"/>
              </a:spcAft>
              <a:buFont typeface="Calibri" pitchFamily="34" charset="0"/>
              <a:buAutoNum type="arabicPeriod"/>
            </a:pPr>
            <a:r>
              <a:rPr lang="en-US" sz="2000">
                <a:solidFill>
                  <a:srgbClr val="000000"/>
                </a:solidFill>
                <a:latin typeface="Calibri" pitchFamily="34" charset="0"/>
              </a:rPr>
              <a:t>Addressing Heterogeneity of Treatment Effects: Observational and Experimental PCOR</a:t>
            </a:r>
          </a:p>
        </p:txBody>
      </p:sp>
      <p:sp>
        <p:nvSpPr>
          <p:cNvPr id="27652" name="Title 1"/>
          <p:cNvSpPr txBox="1">
            <a:spLocks/>
          </p:cNvSpPr>
          <p:nvPr/>
        </p:nvSpPr>
        <p:spPr bwMode="auto">
          <a:xfrm>
            <a:off x="1" y="50800"/>
            <a:ext cx="8999538"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3200" b="1" dirty="0" smtClean="0">
                <a:solidFill>
                  <a:schemeClr val="bg1"/>
                </a:solidFill>
                <a:latin typeface="+mj-lt"/>
              </a:rPr>
              <a:t>1</a:t>
            </a:r>
            <a:r>
              <a:rPr lang="en-US" sz="3200" b="1" baseline="30000" dirty="0" smtClean="0">
                <a:solidFill>
                  <a:schemeClr val="bg1"/>
                </a:solidFill>
                <a:latin typeface="+mj-lt"/>
              </a:rPr>
              <a:t>st </a:t>
            </a:r>
            <a:r>
              <a:rPr lang="en-US" sz="3200" b="1" dirty="0" smtClean="0">
                <a:solidFill>
                  <a:schemeClr val="bg1"/>
                </a:solidFill>
                <a:latin typeface="+mj-lt"/>
              </a:rPr>
              <a:t>Methodology </a:t>
            </a:r>
            <a:r>
              <a:rPr lang="en-US" sz="3200" b="1" dirty="0">
                <a:solidFill>
                  <a:schemeClr val="bg1"/>
                </a:solidFill>
                <a:latin typeface="+mj-lt"/>
              </a:rPr>
              <a:t>Report – Information Gathering</a:t>
            </a:r>
          </a:p>
        </p:txBody>
      </p:sp>
      <p:sp>
        <p:nvSpPr>
          <p:cNvPr id="27653" name="Text Placeholder 2"/>
          <p:cNvSpPr>
            <a:spLocks noGrp="1"/>
          </p:cNvSpPr>
          <p:nvPr>
            <p:ph type="body" sz="quarter" idx="12"/>
          </p:nvPr>
        </p:nvSpPr>
        <p:spPr bwMode="auto">
          <a:xfrm>
            <a:off x="4687888" y="6659563"/>
            <a:ext cx="4456112" cy="396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r"/>
            <a:r>
              <a:rPr lang="en-US" sz="1400" i="1" smtClean="0">
                <a:solidFill>
                  <a:srgbClr val="1F497D"/>
                </a:solidFill>
                <a:latin typeface="Verdana" pitchFamily="34" charset="0"/>
              </a:rPr>
              <a:t>*Reports are available on PCORI</a:t>
            </a:r>
            <a:r>
              <a:rPr lang="en-US" altLang="en-US" sz="1400" i="1" smtClean="0">
                <a:solidFill>
                  <a:srgbClr val="1F497D"/>
                </a:solidFill>
                <a:latin typeface="Verdana" pitchFamily="34" charset="0"/>
              </a:rPr>
              <a:t>’</a:t>
            </a:r>
            <a:r>
              <a:rPr lang="en-US" sz="1400" i="1" smtClean="0">
                <a:solidFill>
                  <a:srgbClr val="1F497D"/>
                </a:solidFill>
                <a:latin typeface="Verdana" pitchFamily="34" charset="0"/>
              </a:rPr>
              <a:t>s website (</a:t>
            </a:r>
            <a:r>
              <a:rPr lang="en-US" sz="1400" i="1" smtClean="0">
                <a:latin typeface="Verdana" pitchFamily="34" charset="0"/>
                <a:hlinkClick r:id="rId3"/>
              </a:rPr>
              <a:t>www.pcori.org</a:t>
            </a:r>
            <a:r>
              <a:rPr lang="en-US" sz="1400" i="1" smtClean="0">
                <a:solidFill>
                  <a:srgbClr val="1F497D"/>
                </a:solidFill>
                <a:latin typeface="Verdana" pitchFamily="34" charset="0"/>
              </a:rPr>
              <a:t>)</a:t>
            </a:r>
            <a:r>
              <a:rPr lang="en-US" sz="1400" i="1" smtClean="0">
                <a:latin typeface="Verdana" pitchFamily="34" charset="0"/>
              </a:rPr>
              <a:t> </a:t>
            </a:r>
          </a:p>
        </p:txBody>
      </p:sp>
      <p:sp>
        <p:nvSpPr>
          <p:cNvPr id="27654" name="TextBox 15"/>
          <p:cNvSpPr txBox="1">
            <a:spLocks noChangeArrowheads="1"/>
          </p:cNvSpPr>
          <p:nvPr/>
        </p:nvSpPr>
        <p:spPr bwMode="auto">
          <a:xfrm>
            <a:off x="146050" y="1879600"/>
            <a:ext cx="1154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b="1" u="sng"/>
              <a:t>Topics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6"/>
          <p:cNvSpPr txBox="1">
            <a:spLocks noChangeArrowheads="1"/>
          </p:cNvSpPr>
          <p:nvPr/>
        </p:nvSpPr>
        <p:spPr bwMode="auto">
          <a:xfrm>
            <a:off x="609600" y="1371600"/>
            <a:ext cx="3276600" cy="38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a:p>
        </p:txBody>
      </p:sp>
      <p:sp>
        <p:nvSpPr>
          <p:cNvPr id="2" name="Text Placeholder 1"/>
          <p:cNvSpPr>
            <a:spLocks noGrp="1"/>
          </p:cNvSpPr>
          <p:nvPr>
            <p:ph type="body" idx="10"/>
          </p:nvPr>
        </p:nvSpPr>
        <p:spPr>
          <a:xfrm>
            <a:off x="50800" y="76200"/>
            <a:ext cx="8102600" cy="457200"/>
          </a:xfrm>
        </p:spPr>
        <p:txBody>
          <a:bodyPr/>
          <a:lstStyle/>
          <a:p>
            <a:pPr>
              <a:buFont typeface="Arial" charset="0"/>
              <a:buNone/>
              <a:defRPr/>
            </a:pPr>
            <a:r>
              <a:rPr lang="en-US" sz="4000" dirty="0" smtClean="0">
                <a:solidFill>
                  <a:schemeClr val="bg1"/>
                </a:solidFill>
                <a:latin typeface="+mj-lt"/>
                <a:ea typeface="ＭＳ Ｐゴシック" charset="0"/>
              </a:rPr>
              <a:t>Outline</a:t>
            </a:r>
            <a:endParaRPr lang="en-US" sz="4000" dirty="0">
              <a:solidFill>
                <a:schemeClr val="bg1"/>
              </a:solidFill>
              <a:latin typeface="+mj-lt"/>
              <a:ea typeface="ＭＳ Ｐゴシック" charset="0"/>
            </a:endParaRPr>
          </a:p>
        </p:txBody>
      </p:sp>
      <p:sp>
        <p:nvSpPr>
          <p:cNvPr id="4" name="Text Placeholder 3"/>
          <p:cNvSpPr>
            <a:spLocks noGrp="1"/>
          </p:cNvSpPr>
          <p:nvPr>
            <p:ph type="body" sz="quarter" idx="13"/>
          </p:nvPr>
        </p:nvSpPr>
        <p:spPr>
          <a:xfrm>
            <a:off x="533400" y="990600"/>
            <a:ext cx="8102600" cy="4953000"/>
          </a:xfrm>
        </p:spPr>
        <p:txBody>
          <a:bodyPr/>
          <a:lstStyle/>
          <a:p>
            <a:pPr marL="0" indent="0">
              <a:buClr>
                <a:schemeClr val="tx1"/>
              </a:buClr>
              <a:buFont typeface="Arial" charset="0"/>
              <a:buNone/>
              <a:defRPr/>
            </a:pPr>
            <a:r>
              <a:rPr lang="en-US" sz="3200" b="1" dirty="0" smtClean="0">
                <a:solidFill>
                  <a:srgbClr val="000000"/>
                </a:solidFill>
                <a:latin typeface="+mn-lt"/>
                <a:ea typeface="ＭＳ Ｐゴシック" charset="0"/>
              </a:rPr>
              <a:t>PCORI </a:t>
            </a:r>
          </a:p>
          <a:p>
            <a:pPr lvl="1">
              <a:buClr>
                <a:schemeClr val="tx1"/>
              </a:buClr>
              <a:buFont typeface="Arial" charset="0"/>
              <a:buChar char="–"/>
              <a:defRPr/>
            </a:pPr>
            <a:r>
              <a:rPr lang="en-US" sz="2400" dirty="0" smtClean="0">
                <a:solidFill>
                  <a:srgbClr val="000000"/>
                </a:solidFill>
                <a:latin typeface="+mn-lt"/>
                <a:ea typeface="ＭＳ Ｐゴシック" charset="0"/>
              </a:rPr>
              <a:t>Origin and Appointments</a:t>
            </a:r>
          </a:p>
          <a:p>
            <a:pPr lvl="1">
              <a:buClr>
                <a:schemeClr val="tx1"/>
              </a:buClr>
              <a:buFont typeface="Arial" charset="0"/>
              <a:buChar char="–"/>
              <a:defRPr/>
            </a:pPr>
            <a:r>
              <a:rPr lang="en-US" sz="2400" dirty="0" smtClean="0">
                <a:solidFill>
                  <a:srgbClr val="000000"/>
                </a:solidFill>
                <a:latin typeface="+mn-lt"/>
                <a:ea typeface="ＭＳ Ｐゴシック" charset="0"/>
              </a:rPr>
              <a:t>Resources</a:t>
            </a:r>
          </a:p>
          <a:p>
            <a:pPr lvl="1">
              <a:buClr>
                <a:schemeClr val="tx1"/>
              </a:buClr>
              <a:buFont typeface="Arial" charset="0"/>
              <a:buChar char="–"/>
              <a:defRPr/>
            </a:pPr>
            <a:r>
              <a:rPr lang="en-US" sz="2400" dirty="0" smtClean="0">
                <a:solidFill>
                  <a:srgbClr val="000000"/>
                </a:solidFill>
                <a:latin typeface="+mn-lt"/>
                <a:ea typeface="ＭＳ Ｐゴシック" charset="0"/>
              </a:rPr>
              <a:t>Mission</a:t>
            </a:r>
          </a:p>
          <a:p>
            <a:pPr marL="0" indent="0">
              <a:buClr>
                <a:schemeClr val="tx1"/>
              </a:buClr>
              <a:buFont typeface="Arial" charset="0"/>
              <a:buNone/>
              <a:defRPr/>
            </a:pPr>
            <a:r>
              <a:rPr lang="en-US" sz="3200" b="1" dirty="0" smtClean="0">
                <a:solidFill>
                  <a:srgbClr val="000000"/>
                </a:solidFill>
                <a:latin typeface="+mn-lt"/>
                <a:ea typeface="ＭＳ Ｐゴシック" charset="0"/>
              </a:rPr>
              <a:t>PCORI Methodology Committee &amp; 1</a:t>
            </a:r>
            <a:r>
              <a:rPr lang="en-US" sz="3200" b="1" baseline="30000" dirty="0" smtClean="0">
                <a:solidFill>
                  <a:srgbClr val="000000"/>
                </a:solidFill>
                <a:latin typeface="+mn-lt"/>
                <a:ea typeface="ＭＳ Ｐゴシック" charset="0"/>
              </a:rPr>
              <a:t>st</a:t>
            </a:r>
            <a:r>
              <a:rPr lang="en-US" sz="3200" b="1" dirty="0" smtClean="0">
                <a:solidFill>
                  <a:srgbClr val="000000"/>
                </a:solidFill>
                <a:latin typeface="+mn-lt"/>
                <a:ea typeface="ＭＳ Ｐゴシック" charset="0"/>
              </a:rPr>
              <a:t> Report</a:t>
            </a:r>
          </a:p>
          <a:p>
            <a:pPr lvl="1">
              <a:buClr>
                <a:schemeClr val="tx1"/>
              </a:buClr>
              <a:buFont typeface="Arial" charset="0"/>
              <a:buChar char="–"/>
              <a:defRPr/>
            </a:pPr>
            <a:r>
              <a:rPr lang="en-US" sz="2400" dirty="0" smtClean="0">
                <a:solidFill>
                  <a:srgbClr val="000000"/>
                </a:solidFill>
                <a:latin typeface="+mn-lt"/>
                <a:ea typeface="ＭＳ Ｐゴシック" charset="0"/>
              </a:rPr>
              <a:t>Overview and Development Process</a:t>
            </a:r>
          </a:p>
          <a:p>
            <a:pPr lvl="1">
              <a:buClr>
                <a:schemeClr val="tx1"/>
              </a:buClr>
              <a:buFont typeface="Arial" charset="0"/>
              <a:buChar char="–"/>
              <a:defRPr/>
            </a:pPr>
            <a:r>
              <a:rPr lang="en-US" sz="2400" dirty="0" smtClean="0">
                <a:solidFill>
                  <a:srgbClr val="000000"/>
                </a:solidFill>
                <a:latin typeface="+mn-lt"/>
                <a:ea typeface="ＭＳ Ｐゴシック" charset="0"/>
              </a:rPr>
              <a:t>Report Contents</a:t>
            </a:r>
          </a:p>
          <a:p>
            <a:pPr lvl="1">
              <a:buClr>
                <a:schemeClr val="tx1"/>
              </a:buClr>
              <a:buFont typeface="Arial" charset="0"/>
              <a:buChar char="–"/>
              <a:defRPr/>
            </a:pPr>
            <a:r>
              <a:rPr lang="en-US" sz="2400" dirty="0" smtClean="0">
                <a:solidFill>
                  <a:srgbClr val="000000"/>
                </a:solidFill>
                <a:latin typeface="+mn-lt"/>
                <a:ea typeface="ＭＳ Ｐゴシック" charset="0"/>
              </a:rPr>
              <a:t>Implementation Plan</a:t>
            </a:r>
          </a:p>
          <a:p>
            <a:pPr>
              <a:buClr>
                <a:schemeClr val="tx1"/>
              </a:buClr>
              <a:buFont typeface="Arial" charset="0"/>
              <a:buChar char="•"/>
              <a:defRPr/>
            </a:pPr>
            <a:endParaRPr lang="en-US" sz="2400" dirty="0">
              <a:solidFill>
                <a:srgbClr val="000000"/>
              </a:solidFill>
              <a:latin typeface="+mn-lt"/>
              <a:ea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7"/>
          <p:cNvSpPr txBox="1">
            <a:spLocks noChangeArrowheads="1"/>
          </p:cNvSpPr>
          <p:nvPr/>
        </p:nvSpPr>
        <p:spPr bwMode="auto">
          <a:xfrm>
            <a:off x="490538" y="1350963"/>
            <a:ext cx="3317875" cy="3698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a:p>
        </p:txBody>
      </p:sp>
      <p:sp>
        <p:nvSpPr>
          <p:cNvPr id="6" name="Rectangle 5"/>
          <p:cNvSpPr/>
          <p:nvPr/>
        </p:nvSpPr>
        <p:spPr>
          <a:xfrm>
            <a:off x="374650" y="2184400"/>
            <a:ext cx="8464550" cy="4632325"/>
          </a:xfrm>
          <a:prstGeom prst="rect">
            <a:avLst/>
          </a:prstGeom>
        </p:spPr>
        <p:txBody>
          <a:bodyPr>
            <a:spAutoFit/>
          </a:bodyPr>
          <a:lstStyle/>
          <a:p>
            <a:pPr marL="457200" indent="-457200" fontAlgn="t">
              <a:spcBef>
                <a:spcPts val="0"/>
              </a:spcBef>
              <a:spcAft>
                <a:spcPts val="1200"/>
              </a:spcAft>
              <a:buFont typeface="+mj-lt"/>
              <a:buAutoNum type="arabicPeriod" startAt="9"/>
              <a:defRPr/>
            </a:pPr>
            <a:r>
              <a:rPr lang="en-US" sz="2000" dirty="0">
                <a:solidFill>
                  <a:srgbClr val="000000"/>
                </a:solidFill>
                <a:latin typeface="Calibri"/>
                <a:ea typeface="ＭＳ Ｐゴシック" charset="0"/>
                <a:cs typeface="ＭＳ Ｐゴシック" charset="0"/>
              </a:rPr>
              <a:t>Involving Patients in Topic Generation </a:t>
            </a:r>
          </a:p>
          <a:p>
            <a:pPr marL="457200" indent="-457200" fontAlgn="t">
              <a:spcBef>
                <a:spcPts val="0"/>
              </a:spcBef>
              <a:spcAft>
                <a:spcPts val="1200"/>
              </a:spcAft>
              <a:buFont typeface="+mj-lt"/>
              <a:buAutoNum type="arabicPeriod" startAt="9"/>
              <a:defRPr/>
            </a:pPr>
            <a:r>
              <a:rPr lang="en-US" sz="2000" dirty="0">
                <a:solidFill>
                  <a:srgbClr val="000000"/>
                </a:solidFill>
                <a:latin typeface="Calibri"/>
                <a:ea typeface="ＭＳ Ｐゴシック" charset="0"/>
                <a:cs typeface="ＭＳ Ｐゴシック" charset="0"/>
              </a:rPr>
              <a:t>Value-of-Information in Research Prioritization</a:t>
            </a:r>
          </a:p>
          <a:p>
            <a:pPr marL="396875" indent="-396875" fontAlgn="t">
              <a:spcBef>
                <a:spcPts val="0"/>
              </a:spcBef>
              <a:spcAft>
                <a:spcPts val="1200"/>
              </a:spcAft>
              <a:buFont typeface="+mj-lt"/>
              <a:buAutoNum type="arabicPeriod" startAt="9"/>
              <a:defRPr/>
            </a:pPr>
            <a:r>
              <a:rPr lang="en-US" sz="2000" dirty="0">
                <a:solidFill>
                  <a:srgbClr val="000000"/>
                </a:solidFill>
                <a:latin typeface="Calibri"/>
                <a:ea typeface="ＭＳ Ｐゴシック" charset="0"/>
                <a:cs typeface="ＭＳ Ｐゴシック" charset="0"/>
              </a:rPr>
              <a:t> Peer Review as a Method for Research Prioritization</a:t>
            </a:r>
          </a:p>
          <a:p>
            <a:pPr marL="396875" indent="-396875" fontAlgn="t">
              <a:spcBef>
                <a:spcPts val="0"/>
              </a:spcBef>
              <a:spcAft>
                <a:spcPts val="1200"/>
              </a:spcAft>
              <a:buFont typeface="+mj-lt"/>
              <a:buAutoNum type="arabicPeriod" startAt="9"/>
              <a:defRPr/>
            </a:pPr>
            <a:r>
              <a:rPr lang="en-US" sz="2000" dirty="0">
                <a:solidFill>
                  <a:srgbClr val="000000"/>
                </a:solidFill>
                <a:latin typeface="Calibri"/>
                <a:ea typeface="ＭＳ Ｐゴシック" charset="0"/>
                <a:cs typeface="ＭＳ Ｐゴシック" charset="0"/>
              </a:rPr>
              <a:t> Examination of Research Gaps in Systematic Reviews for Research     Prioritization</a:t>
            </a:r>
          </a:p>
          <a:p>
            <a:pPr marL="396875" indent="-396875" fontAlgn="t">
              <a:spcBef>
                <a:spcPts val="0"/>
              </a:spcBef>
              <a:spcAft>
                <a:spcPts val="1200"/>
              </a:spcAft>
              <a:buFont typeface="+mj-lt"/>
              <a:buAutoNum type="arabicPeriod" startAt="9"/>
              <a:defRPr/>
            </a:pPr>
            <a:r>
              <a:rPr lang="en-US" sz="2000" dirty="0">
                <a:solidFill>
                  <a:srgbClr val="000000"/>
                </a:solidFill>
                <a:latin typeface="Calibri"/>
                <a:ea typeface="ＭＳ Ｐゴシック" charset="0"/>
                <a:cs typeface="ＭＳ Ｐゴシック" charset="0"/>
              </a:rPr>
              <a:t> Integrating Patients' Voices in Study Design Elements with a Focus on Hard-to-Reach Populations</a:t>
            </a:r>
          </a:p>
          <a:p>
            <a:pPr marL="396875" indent="-396875" fontAlgn="t">
              <a:spcBef>
                <a:spcPts val="0"/>
              </a:spcBef>
              <a:spcAft>
                <a:spcPts val="1200"/>
              </a:spcAft>
              <a:buFont typeface="+mj-lt"/>
              <a:buAutoNum type="arabicPeriod" startAt="9"/>
              <a:defRPr/>
            </a:pPr>
            <a:r>
              <a:rPr lang="en-US" sz="2000" dirty="0">
                <a:solidFill>
                  <a:srgbClr val="000000"/>
                </a:solidFill>
                <a:latin typeface="Calibri"/>
                <a:ea typeface="ＭＳ Ｐゴシック" charset="0"/>
                <a:cs typeface="ＭＳ Ｐゴシック" charset="0"/>
              </a:rPr>
              <a:t> Eliciting Patient Perspective</a:t>
            </a:r>
          </a:p>
          <a:p>
            <a:pPr marL="396875" indent="-396875" fontAlgn="t">
              <a:spcBef>
                <a:spcPts val="0"/>
              </a:spcBef>
              <a:spcAft>
                <a:spcPts val="1200"/>
              </a:spcAft>
              <a:buFont typeface="+mj-lt"/>
              <a:buAutoNum type="arabicPeriod" startAt="9"/>
              <a:defRPr/>
            </a:pPr>
            <a:r>
              <a:rPr lang="en-US" sz="2000" dirty="0">
                <a:solidFill>
                  <a:srgbClr val="000000"/>
                </a:solidFill>
                <a:latin typeface="Calibri"/>
                <a:ea typeface="ＭＳ Ｐゴシック" charset="0"/>
                <a:cs typeface="ＭＳ Ｐゴシック" charset="0"/>
              </a:rPr>
              <a:t> </a:t>
            </a:r>
            <a:r>
              <a:rPr lang="en-US" sz="2000" dirty="0">
                <a:latin typeface="Calibri"/>
                <a:ea typeface="ＭＳ Ｐゴシック" charset="0"/>
                <a:cs typeface="ＭＳ Ｐゴシック" charset="0"/>
              </a:rPr>
              <a:t>PCORI Expert Interviews</a:t>
            </a:r>
          </a:p>
          <a:p>
            <a:pPr marL="396875" indent="-396875" fontAlgn="t">
              <a:spcAft>
                <a:spcPts val="600"/>
              </a:spcAft>
              <a:buFont typeface="+mj-lt"/>
              <a:buAutoNum type="arabicPeriod" startAt="9"/>
              <a:defRPr/>
            </a:pPr>
            <a:endParaRPr lang="en-US" sz="2000" dirty="0">
              <a:solidFill>
                <a:srgbClr val="000000"/>
              </a:solidFill>
              <a:latin typeface="Calibri"/>
              <a:ea typeface="ＭＳ Ｐゴシック" charset="0"/>
              <a:cs typeface="ＭＳ Ｐゴシック" charset="0"/>
            </a:endParaRPr>
          </a:p>
          <a:p>
            <a:pPr marL="396875" indent="-396875" fontAlgn="t">
              <a:spcBef>
                <a:spcPts val="0"/>
              </a:spcBef>
              <a:spcAft>
                <a:spcPts val="1200"/>
              </a:spcAft>
              <a:buFont typeface="+mj-lt"/>
              <a:buAutoNum type="arabicPeriod" startAt="6"/>
              <a:defRPr/>
            </a:pPr>
            <a:endParaRPr lang="en-US" sz="2000" dirty="0">
              <a:solidFill>
                <a:srgbClr val="000000"/>
              </a:solidFill>
              <a:latin typeface="Calibri"/>
              <a:ea typeface="ＭＳ Ｐゴシック" charset="0"/>
              <a:cs typeface="ＭＳ Ｐゴシック" charset="0"/>
            </a:endParaRPr>
          </a:p>
        </p:txBody>
      </p:sp>
      <p:sp>
        <p:nvSpPr>
          <p:cNvPr id="28675" name="Rectangle 11"/>
          <p:cNvSpPr>
            <a:spLocks noChangeArrowheads="1"/>
          </p:cNvSpPr>
          <p:nvPr/>
        </p:nvSpPr>
        <p:spPr bwMode="auto">
          <a:xfrm>
            <a:off x="0" y="1066800"/>
            <a:ext cx="51577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Aft>
                <a:spcPts val="1200"/>
              </a:spcAft>
            </a:pPr>
            <a:r>
              <a:rPr lang="en-US" b="1" i="1" dirty="0">
                <a:latin typeface="Verdana" pitchFamily="34" charset="0"/>
              </a:rPr>
              <a:t>Contracted Research Reports (Cont</a:t>
            </a:r>
            <a:r>
              <a:rPr lang="en-US" altLang="en-US" b="1" i="1" dirty="0">
                <a:latin typeface="Verdana" pitchFamily="34" charset="0"/>
              </a:rPr>
              <a:t>’</a:t>
            </a:r>
            <a:r>
              <a:rPr lang="en-US" b="1" i="1" dirty="0">
                <a:latin typeface="Verdana" pitchFamily="34" charset="0"/>
              </a:rPr>
              <a:t>d)</a:t>
            </a:r>
          </a:p>
        </p:txBody>
      </p:sp>
      <p:sp>
        <p:nvSpPr>
          <p:cNvPr id="28676" name="TextBox 15"/>
          <p:cNvSpPr txBox="1">
            <a:spLocks noChangeArrowheads="1"/>
          </p:cNvSpPr>
          <p:nvPr/>
        </p:nvSpPr>
        <p:spPr bwMode="auto">
          <a:xfrm>
            <a:off x="93663" y="1571625"/>
            <a:ext cx="115411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b="1" u="sng"/>
              <a:t>Topics</a:t>
            </a:r>
            <a:endParaRPr lang="en-US" sz="1800" b="1" u="sng"/>
          </a:p>
        </p:txBody>
      </p:sp>
      <p:sp>
        <p:nvSpPr>
          <p:cNvPr id="28677" name="Text Placeholder 2"/>
          <p:cNvSpPr>
            <a:spLocks noGrp="1"/>
          </p:cNvSpPr>
          <p:nvPr>
            <p:ph type="body" sz="quarter" idx="12"/>
          </p:nvPr>
        </p:nvSpPr>
        <p:spPr bwMode="auto">
          <a:xfrm>
            <a:off x="4687888" y="6659563"/>
            <a:ext cx="4456112" cy="396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r"/>
            <a:r>
              <a:rPr lang="en-US" sz="1400" i="1" smtClean="0">
                <a:solidFill>
                  <a:srgbClr val="1F497D"/>
                </a:solidFill>
                <a:latin typeface="Verdana" pitchFamily="34" charset="0"/>
              </a:rPr>
              <a:t>*Reports are available on PCORI</a:t>
            </a:r>
            <a:r>
              <a:rPr lang="en-US" altLang="en-US" sz="1400" i="1" smtClean="0">
                <a:solidFill>
                  <a:srgbClr val="1F497D"/>
                </a:solidFill>
                <a:latin typeface="Verdana" pitchFamily="34" charset="0"/>
              </a:rPr>
              <a:t>’</a:t>
            </a:r>
            <a:r>
              <a:rPr lang="en-US" sz="1400" i="1" smtClean="0">
                <a:solidFill>
                  <a:srgbClr val="1F497D"/>
                </a:solidFill>
                <a:latin typeface="Verdana" pitchFamily="34" charset="0"/>
              </a:rPr>
              <a:t>s website (</a:t>
            </a:r>
            <a:r>
              <a:rPr lang="en-US" sz="1400" i="1" smtClean="0">
                <a:latin typeface="Verdana" pitchFamily="34" charset="0"/>
                <a:hlinkClick r:id="rId3"/>
              </a:rPr>
              <a:t>www.pcori.org</a:t>
            </a:r>
            <a:r>
              <a:rPr lang="en-US" sz="1400" i="1" smtClean="0">
                <a:solidFill>
                  <a:srgbClr val="1F497D"/>
                </a:solidFill>
                <a:latin typeface="Verdana" pitchFamily="34" charset="0"/>
              </a:rPr>
              <a:t>)</a:t>
            </a:r>
            <a:r>
              <a:rPr lang="en-US" sz="1400" i="1" smtClean="0">
                <a:latin typeface="Verdana" pitchFamily="34" charset="0"/>
              </a:rPr>
              <a:t> </a:t>
            </a:r>
          </a:p>
        </p:txBody>
      </p:sp>
      <p:sp>
        <p:nvSpPr>
          <p:cNvPr id="28678" name="Title 1"/>
          <p:cNvSpPr txBox="1">
            <a:spLocks/>
          </p:cNvSpPr>
          <p:nvPr/>
        </p:nvSpPr>
        <p:spPr bwMode="auto">
          <a:xfrm>
            <a:off x="1" y="98425"/>
            <a:ext cx="902970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3200" b="1" dirty="0" smtClean="0">
                <a:solidFill>
                  <a:schemeClr val="bg1"/>
                </a:solidFill>
                <a:latin typeface="+mj-lt"/>
              </a:rPr>
              <a:t>1</a:t>
            </a:r>
            <a:r>
              <a:rPr lang="en-US" sz="3200" b="1" baseline="30000" dirty="0" smtClean="0">
                <a:solidFill>
                  <a:schemeClr val="bg1"/>
                </a:solidFill>
                <a:latin typeface="+mj-lt"/>
              </a:rPr>
              <a:t>st </a:t>
            </a:r>
            <a:r>
              <a:rPr lang="en-US" sz="3200" b="1" dirty="0" smtClean="0">
                <a:solidFill>
                  <a:schemeClr val="bg1"/>
                </a:solidFill>
                <a:latin typeface="+mj-lt"/>
              </a:rPr>
              <a:t>Methodology </a:t>
            </a:r>
            <a:r>
              <a:rPr lang="en-US" sz="3200" b="1" dirty="0">
                <a:solidFill>
                  <a:schemeClr val="bg1"/>
                </a:solidFill>
                <a:latin typeface="+mj-lt"/>
              </a:rPr>
              <a:t>Report – Information Gathering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8"/>
          <p:cNvSpPr txBox="1">
            <a:spLocks noChangeArrowheads="1"/>
          </p:cNvSpPr>
          <p:nvPr/>
        </p:nvSpPr>
        <p:spPr bwMode="auto">
          <a:xfrm>
            <a:off x="490538" y="1350963"/>
            <a:ext cx="3317875" cy="3698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a:p>
        </p:txBody>
      </p:sp>
      <p:sp>
        <p:nvSpPr>
          <p:cNvPr id="30722" name="Text Placeholder 3"/>
          <p:cNvSpPr>
            <a:spLocks noGrp="1"/>
          </p:cNvSpPr>
          <p:nvPr>
            <p:ph type="body" sz="quarter" idx="13"/>
          </p:nvPr>
        </p:nvSpPr>
        <p:spPr bwMode="auto">
          <a:xfrm>
            <a:off x="2667000" y="1931988"/>
            <a:ext cx="4343400" cy="12080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66688" indent="-166688">
              <a:lnSpc>
                <a:spcPts val="1860"/>
              </a:lnSpc>
              <a:spcBef>
                <a:spcPts val="600"/>
              </a:spcBef>
              <a:spcAft>
                <a:spcPts val="600"/>
              </a:spcAft>
            </a:pPr>
            <a:r>
              <a:rPr lang="en-US" dirty="0" smtClean="0">
                <a:solidFill>
                  <a:schemeClr val="tx1"/>
                </a:solidFill>
                <a:latin typeface="+mn-lt"/>
                <a:cs typeface="Arial" pitchFamily="34" charset="0"/>
              </a:rPr>
              <a:t>Reviewed and refined contractors</a:t>
            </a:r>
            <a:r>
              <a:rPr lang="en-US" altLang="en-US" dirty="0" smtClean="0">
                <a:solidFill>
                  <a:schemeClr val="tx1"/>
                </a:solidFill>
                <a:latin typeface="+mn-lt"/>
                <a:cs typeface="Arial" pitchFamily="34" charset="0"/>
              </a:rPr>
              <a:t>’</a:t>
            </a:r>
            <a:r>
              <a:rPr lang="en-US" dirty="0" smtClean="0">
                <a:solidFill>
                  <a:schemeClr val="tx1"/>
                </a:solidFill>
                <a:latin typeface="+mn-lt"/>
                <a:cs typeface="Arial" pitchFamily="34" charset="0"/>
              </a:rPr>
              <a:t> deliverables and findings</a:t>
            </a:r>
          </a:p>
          <a:p>
            <a:pPr marL="166688" indent="-166688">
              <a:lnSpc>
                <a:spcPts val="1860"/>
              </a:lnSpc>
              <a:spcBef>
                <a:spcPts val="600"/>
              </a:spcBef>
            </a:pPr>
            <a:r>
              <a:rPr lang="en-US" dirty="0" smtClean="0">
                <a:solidFill>
                  <a:schemeClr val="tx1"/>
                </a:solidFill>
                <a:latin typeface="+mn-lt"/>
                <a:cs typeface="Arial" pitchFamily="34" charset="0"/>
              </a:rPr>
              <a:t>Reached consensus on recommendations to propose for inclusion in the 1</a:t>
            </a:r>
            <a:r>
              <a:rPr lang="en-US" baseline="30000" dirty="0" smtClean="0">
                <a:solidFill>
                  <a:schemeClr val="tx1"/>
                </a:solidFill>
                <a:latin typeface="+mn-lt"/>
                <a:cs typeface="Arial" pitchFamily="34" charset="0"/>
              </a:rPr>
              <a:t>st</a:t>
            </a:r>
            <a:r>
              <a:rPr lang="en-US" dirty="0" smtClean="0">
                <a:solidFill>
                  <a:schemeClr val="tx1"/>
                </a:solidFill>
                <a:latin typeface="+mn-lt"/>
                <a:cs typeface="Arial" pitchFamily="34" charset="0"/>
              </a:rPr>
              <a:t> report</a:t>
            </a:r>
          </a:p>
        </p:txBody>
      </p:sp>
      <p:pic>
        <p:nvPicPr>
          <p:cNvPr id="307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9000" y="4419600"/>
            <a:ext cx="1782763" cy="22860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pic>
        <p:nvPicPr>
          <p:cNvPr id="3072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7413" y="1905000"/>
            <a:ext cx="1754187" cy="23495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sp>
        <p:nvSpPr>
          <p:cNvPr id="8" name="Rectangle 7"/>
          <p:cNvSpPr>
            <a:spLocks noChangeArrowheads="1"/>
          </p:cNvSpPr>
          <p:nvPr/>
        </p:nvSpPr>
        <p:spPr bwMode="auto">
          <a:xfrm>
            <a:off x="177800" y="1927225"/>
            <a:ext cx="2378075" cy="1041400"/>
          </a:xfrm>
          <a:prstGeom prst="rect">
            <a:avLst/>
          </a:prstGeom>
          <a:solidFill>
            <a:srgbClr val="219CEA"/>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r>
              <a:rPr lang="en-US" sz="2000" b="1" dirty="0">
                <a:solidFill>
                  <a:schemeClr val="bg1"/>
                </a:solidFill>
                <a:latin typeface="+mn-lt"/>
                <a:ea typeface="+mn-ea"/>
                <a:cs typeface="Arial" pitchFamily="34" charset="0"/>
              </a:rPr>
              <a:t>Recommendations Proposed by Work Groups</a:t>
            </a:r>
          </a:p>
        </p:txBody>
      </p:sp>
      <p:sp>
        <p:nvSpPr>
          <p:cNvPr id="9" name="Rectangle 8"/>
          <p:cNvSpPr>
            <a:spLocks noChangeArrowheads="1"/>
          </p:cNvSpPr>
          <p:nvPr/>
        </p:nvSpPr>
        <p:spPr bwMode="auto">
          <a:xfrm>
            <a:off x="177800" y="3516313"/>
            <a:ext cx="2378075" cy="1042987"/>
          </a:xfrm>
          <a:prstGeom prst="rect">
            <a:avLst/>
          </a:prstGeom>
          <a:solidFill>
            <a:srgbClr val="219CEA"/>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r>
              <a:rPr lang="en-US" sz="2000" b="1" dirty="0">
                <a:solidFill>
                  <a:srgbClr val="FFFFFF"/>
                </a:solidFill>
                <a:latin typeface="+mn-lt"/>
                <a:ea typeface="+mn-ea"/>
                <a:cs typeface="Arial" pitchFamily="34" charset="0"/>
              </a:rPr>
              <a:t>Full Committee</a:t>
            </a:r>
          </a:p>
          <a:p>
            <a:pPr algn="ctr">
              <a:defRPr/>
            </a:pPr>
            <a:r>
              <a:rPr lang="en-US" sz="2000" b="1" dirty="0">
                <a:solidFill>
                  <a:srgbClr val="FFFFFF"/>
                </a:solidFill>
                <a:latin typeface="+mn-lt"/>
                <a:ea typeface="+mn-ea"/>
                <a:cs typeface="Arial" pitchFamily="34" charset="0"/>
              </a:rPr>
              <a:t> Pre-Vote</a:t>
            </a:r>
          </a:p>
        </p:txBody>
      </p:sp>
      <p:sp>
        <p:nvSpPr>
          <p:cNvPr id="10" name="Rectangle 9"/>
          <p:cNvSpPr>
            <a:spLocks noChangeArrowheads="1"/>
          </p:cNvSpPr>
          <p:nvPr/>
        </p:nvSpPr>
        <p:spPr bwMode="auto">
          <a:xfrm>
            <a:off x="177800" y="5105400"/>
            <a:ext cx="2378075" cy="1042988"/>
          </a:xfrm>
          <a:prstGeom prst="rect">
            <a:avLst/>
          </a:prstGeom>
          <a:solidFill>
            <a:srgbClr val="219CEA"/>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r>
              <a:rPr lang="en-US" sz="2000" b="1" dirty="0">
                <a:solidFill>
                  <a:srgbClr val="FFFFFF"/>
                </a:solidFill>
                <a:latin typeface="+mn-lt"/>
                <a:ea typeface="+mn-ea"/>
                <a:cs typeface="Arial" pitchFamily="34" charset="0"/>
              </a:rPr>
              <a:t>Committee Consensus Meeting</a:t>
            </a:r>
          </a:p>
        </p:txBody>
      </p:sp>
      <p:sp>
        <p:nvSpPr>
          <p:cNvPr id="12" name="Isosceles Triangle 11"/>
          <p:cNvSpPr>
            <a:spLocks noChangeArrowheads="1"/>
          </p:cNvSpPr>
          <p:nvPr/>
        </p:nvSpPr>
        <p:spPr bwMode="auto">
          <a:xfrm rot="10800000">
            <a:off x="1042988" y="3140075"/>
            <a:ext cx="647700" cy="306388"/>
          </a:xfrm>
          <a:prstGeom prst="triangle">
            <a:avLst>
              <a:gd name="adj" fmla="val 47389"/>
            </a:avLst>
          </a:prstGeom>
          <a:solidFill>
            <a:srgbClr val="D9D9D9"/>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dirty="0">
              <a:solidFill>
                <a:schemeClr val="lt1"/>
              </a:solidFill>
              <a:latin typeface="+mn-lt"/>
              <a:ea typeface="+mn-ea"/>
            </a:endParaRPr>
          </a:p>
        </p:txBody>
      </p:sp>
      <p:sp>
        <p:nvSpPr>
          <p:cNvPr id="21" name="Isosceles Triangle 20"/>
          <p:cNvSpPr>
            <a:spLocks noChangeArrowheads="1"/>
          </p:cNvSpPr>
          <p:nvPr/>
        </p:nvSpPr>
        <p:spPr bwMode="auto">
          <a:xfrm rot="10800000">
            <a:off x="1042988" y="4729163"/>
            <a:ext cx="647700" cy="306387"/>
          </a:xfrm>
          <a:prstGeom prst="triangle">
            <a:avLst>
              <a:gd name="adj" fmla="val 47389"/>
            </a:avLst>
          </a:prstGeom>
          <a:solidFill>
            <a:srgbClr val="D9D9D9"/>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dirty="0">
              <a:solidFill>
                <a:schemeClr val="lt1"/>
              </a:solidFill>
              <a:latin typeface="+mn-lt"/>
              <a:ea typeface="+mn-ea"/>
            </a:endParaRPr>
          </a:p>
        </p:txBody>
      </p:sp>
      <p:grpSp>
        <p:nvGrpSpPr>
          <p:cNvPr id="2" name="Group 22"/>
          <p:cNvGrpSpPr>
            <a:grpSpLocks/>
          </p:cNvGrpSpPr>
          <p:nvPr/>
        </p:nvGrpSpPr>
        <p:grpSpPr bwMode="auto">
          <a:xfrm>
            <a:off x="604838" y="6407156"/>
            <a:ext cx="2443162" cy="442291"/>
            <a:chOff x="838200" y="6401096"/>
            <a:chExt cx="2309743" cy="441947"/>
          </a:xfrm>
        </p:grpSpPr>
        <p:sp>
          <p:nvSpPr>
            <p:cNvPr id="24" name="Rectangle 23"/>
            <p:cNvSpPr/>
            <p:nvPr/>
          </p:nvSpPr>
          <p:spPr>
            <a:xfrm>
              <a:off x="838200" y="6401096"/>
              <a:ext cx="2066353" cy="38070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1"/>
                  </a:solidFill>
                </a:rPr>
                <a:t>         </a:t>
              </a:r>
            </a:p>
          </p:txBody>
        </p:sp>
        <p:sp>
          <p:nvSpPr>
            <p:cNvPr id="22" name="Isosceles Triangle 21"/>
            <p:cNvSpPr>
              <a:spLocks noChangeArrowheads="1"/>
            </p:cNvSpPr>
            <p:nvPr/>
          </p:nvSpPr>
          <p:spPr bwMode="auto">
            <a:xfrm flipV="1">
              <a:off x="962618" y="6464547"/>
              <a:ext cx="400156" cy="176076"/>
            </a:xfrm>
            <a:prstGeom prst="triangle">
              <a:avLst>
                <a:gd name="adj" fmla="val 47389"/>
              </a:avLst>
            </a:prstGeom>
            <a:solidFill>
              <a:srgbClr val="D9D9D9"/>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b="1" dirty="0">
                <a:solidFill>
                  <a:schemeClr val="lt1"/>
                </a:solidFill>
                <a:latin typeface="+mn-lt"/>
                <a:ea typeface="+mn-ea"/>
              </a:endParaRPr>
            </a:p>
          </p:txBody>
        </p:sp>
        <p:sp>
          <p:nvSpPr>
            <p:cNvPr id="30737" name="TextBox 16"/>
            <p:cNvSpPr txBox="1">
              <a:spLocks noChangeArrowheads="1"/>
            </p:cNvSpPr>
            <p:nvPr/>
          </p:nvSpPr>
          <p:spPr bwMode="auto">
            <a:xfrm>
              <a:off x="1371600" y="6443244"/>
              <a:ext cx="1776343" cy="399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2000" b="1">
                  <a:latin typeface="+mn-lt"/>
                </a:rPr>
                <a:t>Chairs Review</a:t>
              </a:r>
            </a:p>
          </p:txBody>
        </p:sp>
      </p:grpSp>
      <p:sp>
        <p:nvSpPr>
          <p:cNvPr id="26" name="Text Placeholder 3"/>
          <p:cNvSpPr>
            <a:spLocks noGrp="1"/>
          </p:cNvSpPr>
          <p:nvPr>
            <p:ph type="body" sz="quarter" idx="13"/>
          </p:nvPr>
        </p:nvSpPr>
        <p:spPr>
          <a:xfrm>
            <a:off x="2667000" y="3509963"/>
            <a:ext cx="4570413" cy="1525587"/>
          </a:xfrm>
        </p:spPr>
        <p:txBody>
          <a:bodyPr/>
          <a:lstStyle/>
          <a:p>
            <a:pPr marL="166688" indent="-166688">
              <a:lnSpc>
                <a:spcPts val="1860"/>
              </a:lnSpc>
              <a:spcBef>
                <a:spcPts val="600"/>
              </a:spcBef>
              <a:buFont typeface="Arial" charset="0"/>
              <a:buChar char="•"/>
              <a:defRPr/>
            </a:pPr>
            <a:r>
              <a:rPr lang="en-US" dirty="0" smtClean="0">
                <a:solidFill>
                  <a:schemeClr val="tx1"/>
                </a:solidFill>
                <a:latin typeface="+mn-lt"/>
                <a:ea typeface="ＭＳ Ｐゴシック" charset="0"/>
                <a:cs typeface="Arial" pitchFamily="34" charset="0"/>
              </a:rPr>
              <a:t>Independently reviewed and voted on 82 proposed recommendations </a:t>
            </a:r>
          </a:p>
          <a:p>
            <a:pPr marL="166688" indent="-166688">
              <a:lnSpc>
                <a:spcPts val="1860"/>
              </a:lnSpc>
              <a:spcBef>
                <a:spcPts val="600"/>
              </a:spcBef>
              <a:buFont typeface="Arial" charset="0"/>
              <a:buChar char="•"/>
              <a:defRPr/>
            </a:pPr>
            <a:r>
              <a:rPr lang="en-US" dirty="0" smtClean="0">
                <a:solidFill>
                  <a:schemeClr val="tx1"/>
                </a:solidFill>
                <a:latin typeface="+mn-lt"/>
                <a:ea typeface="ＭＳ Ｐゴシック" charset="0"/>
                <a:cs typeface="Arial" pitchFamily="34" charset="0"/>
              </a:rPr>
              <a:t>51 recommendations received </a:t>
            </a:r>
            <a:r>
              <a:rPr lang="en-US" dirty="0">
                <a:solidFill>
                  <a:schemeClr val="tx1"/>
                </a:solidFill>
                <a:latin typeface="+mn-lt"/>
                <a:ea typeface="ＭＳ Ｐゴシック" charset="0"/>
                <a:cs typeface="Arial" pitchFamily="34" charset="0"/>
              </a:rPr>
              <a:t>at least  two-thirds approval, thus </a:t>
            </a:r>
            <a:r>
              <a:rPr lang="en-US" dirty="0" smtClean="0">
                <a:solidFill>
                  <a:schemeClr val="tx1"/>
                </a:solidFill>
                <a:latin typeface="+mn-lt"/>
                <a:ea typeface="ＭＳ Ｐゴシック" charset="0"/>
                <a:cs typeface="Arial" pitchFamily="34" charset="0"/>
              </a:rPr>
              <a:t>qualifying for </a:t>
            </a:r>
            <a:r>
              <a:rPr lang="en-US" dirty="0">
                <a:solidFill>
                  <a:schemeClr val="tx1"/>
                </a:solidFill>
                <a:latin typeface="+mn-lt"/>
                <a:ea typeface="ＭＳ Ｐゴシック" charset="0"/>
                <a:cs typeface="Arial" pitchFamily="34" charset="0"/>
              </a:rPr>
              <a:t>inclusion in the </a:t>
            </a:r>
            <a:r>
              <a:rPr lang="en-US" dirty="0" smtClean="0">
                <a:solidFill>
                  <a:schemeClr val="tx1"/>
                </a:solidFill>
                <a:latin typeface="+mn-lt"/>
                <a:ea typeface="ＭＳ Ｐゴシック" charset="0"/>
                <a:cs typeface="Arial" pitchFamily="34" charset="0"/>
              </a:rPr>
              <a:t>report</a:t>
            </a:r>
          </a:p>
          <a:p>
            <a:pPr marL="0" indent="0">
              <a:spcBef>
                <a:spcPts val="600"/>
              </a:spcBef>
              <a:buFont typeface="Arial" charset="0"/>
              <a:buNone/>
              <a:defRPr/>
            </a:pPr>
            <a:endParaRPr lang="en-US" dirty="0" smtClean="0">
              <a:solidFill>
                <a:schemeClr val="tx1"/>
              </a:solidFill>
              <a:latin typeface="+mn-lt"/>
              <a:ea typeface="ＭＳ Ｐゴシック" charset="0"/>
              <a:cs typeface="Arial" pitchFamily="34" charset="0"/>
            </a:endParaRPr>
          </a:p>
          <a:p>
            <a:pPr marL="0" indent="0">
              <a:spcBef>
                <a:spcPts val="600"/>
              </a:spcBef>
              <a:buFont typeface="Arial" charset="0"/>
              <a:buNone/>
              <a:defRPr/>
            </a:pPr>
            <a:endParaRPr lang="en-US" dirty="0">
              <a:solidFill>
                <a:schemeClr val="tx1"/>
              </a:solidFill>
              <a:latin typeface="+mn-lt"/>
              <a:ea typeface="ＭＳ Ｐゴシック" charset="0"/>
              <a:cs typeface="Arial" pitchFamily="34" charset="0"/>
            </a:endParaRPr>
          </a:p>
        </p:txBody>
      </p:sp>
      <p:sp>
        <p:nvSpPr>
          <p:cNvPr id="30732" name="Text Placeholder 3"/>
          <p:cNvSpPr>
            <a:spLocks noGrp="1"/>
          </p:cNvSpPr>
          <p:nvPr>
            <p:ph type="body" sz="quarter" idx="13"/>
          </p:nvPr>
        </p:nvSpPr>
        <p:spPr bwMode="auto">
          <a:xfrm>
            <a:off x="2667000" y="5105400"/>
            <a:ext cx="4343400" cy="1185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66688" indent="-166688">
              <a:lnSpc>
                <a:spcPts val="1860"/>
              </a:lnSpc>
              <a:spcBef>
                <a:spcPts val="600"/>
              </a:spcBef>
            </a:pPr>
            <a:r>
              <a:rPr lang="en-US" dirty="0" smtClean="0">
                <a:solidFill>
                  <a:schemeClr val="tx1"/>
                </a:solidFill>
                <a:latin typeface="+mn-lt"/>
                <a:cs typeface="Arial" pitchFamily="34" charset="0"/>
              </a:rPr>
              <a:t>Discussed 31 recommendations where discrepancies arose during the pre-vote </a:t>
            </a:r>
          </a:p>
          <a:p>
            <a:pPr marL="166688" indent="-166688">
              <a:lnSpc>
                <a:spcPts val="1860"/>
              </a:lnSpc>
              <a:spcBef>
                <a:spcPts val="600"/>
              </a:spcBef>
            </a:pPr>
            <a:r>
              <a:rPr lang="en-US" dirty="0" smtClean="0">
                <a:solidFill>
                  <a:schemeClr val="tx1"/>
                </a:solidFill>
                <a:latin typeface="+mn-lt"/>
                <a:cs typeface="Arial" pitchFamily="34" charset="0"/>
              </a:rPr>
              <a:t>Submitted final votes and considered each standard as a minimum requirement for PCORI</a:t>
            </a:r>
          </a:p>
        </p:txBody>
      </p:sp>
      <p:sp>
        <p:nvSpPr>
          <p:cNvPr id="30733" name="Title 1"/>
          <p:cNvSpPr txBox="1">
            <a:spLocks/>
          </p:cNvSpPr>
          <p:nvPr/>
        </p:nvSpPr>
        <p:spPr bwMode="auto">
          <a:xfrm>
            <a:off x="1" y="50800"/>
            <a:ext cx="815340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3200" b="1" dirty="0" smtClean="0">
                <a:solidFill>
                  <a:schemeClr val="bg1"/>
                </a:solidFill>
                <a:latin typeface="+mj-lt"/>
              </a:rPr>
              <a:t>1</a:t>
            </a:r>
            <a:r>
              <a:rPr lang="en-US" sz="3200" b="1" baseline="30000" dirty="0" smtClean="0">
                <a:solidFill>
                  <a:schemeClr val="bg1"/>
                </a:solidFill>
                <a:latin typeface="+mj-lt"/>
              </a:rPr>
              <a:t>st </a:t>
            </a:r>
            <a:r>
              <a:rPr lang="en-US" sz="3200" b="1" dirty="0" smtClean="0">
                <a:solidFill>
                  <a:schemeClr val="bg1"/>
                </a:solidFill>
                <a:latin typeface="+mj-lt"/>
              </a:rPr>
              <a:t>Methodology </a:t>
            </a:r>
            <a:r>
              <a:rPr lang="en-US" sz="3200" b="1" dirty="0">
                <a:solidFill>
                  <a:schemeClr val="bg1"/>
                </a:solidFill>
                <a:latin typeface="+mj-lt"/>
              </a:rPr>
              <a:t>Report – Internal Review</a:t>
            </a:r>
          </a:p>
        </p:txBody>
      </p:sp>
      <p:sp>
        <p:nvSpPr>
          <p:cNvPr id="30734" name="Rectangle 28"/>
          <p:cNvSpPr>
            <a:spLocks noChangeArrowheads="1"/>
          </p:cNvSpPr>
          <p:nvPr/>
        </p:nvSpPr>
        <p:spPr bwMode="auto">
          <a:xfrm>
            <a:off x="501650" y="1027113"/>
            <a:ext cx="54943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Aft>
                <a:spcPts val="1200"/>
              </a:spcAft>
            </a:pPr>
            <a:r>
              <a:rPr lang="en-US" sz="2400" b="1" dirty="0">
                <a:solidFill>
                  <a:srgbClr val="000000"/>
                </a:solidFill>
                <a:latin typeface="Verdana" pitchFamily="34" charset="0"/>
              </a:rPr>
              <a:t>Process</a:t>
            </a:r>
            <a:r>
              <a:rPr lang="en-US" sz="2000" b="1" dirty="0">
                <a:solidFill>
                  <a:srgbClr val="000000"/>
                </a:solidFill>
                <a:latin typeface="Verdana" pitchFamily="34"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2452962" y="3239373"/>
            <a:ext cx="562423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2385" y="1365824"/>
            <a:ext cx="2890544" cy="369332"/>
          </a:xfrm>
          <a:prstGeom prst="rect">
            <a:avLst/>
          </a:prstGeom>
          <a:solidFill>
            <a:schemeClr val="bg1"/>
          </a:solidFill>
        </p:spPr>
        <p:txBody>
          <a:bodyPr wrap="square" rtlCol="0">
            <a:spAutoFit/>
          </a:bodyPr>
          <a:lstStyle/>
          <a:p>
            <a:pPr defTabSz="457200" fontAlgn="base">
              <a:spcBef>
                <a:spcPct val="0"/>
              </a:spcBef>
              <a:spcAft>
                <a:spcPct val="0"/>
              </a:spcAft>
            </a:pPr>
            <a:endParaRPr lang="en-US" dirty="0">
              <a:solidFill>
                <a:prstClr val="black"/>
              </a:solidFill>
              <a:latin typeface="Arial" charset="0"/>
            </a:endParaRPr>
          </a:p>
        </p:txBody>
      </p:sp>
      <p:sp>
        <p:nvSpPr>
          <p:cNvPr id="19" name="TextBox 18"/>
          <p:cNvSpPr txBox="1"/>
          <p:nvPr/>
        </p:nvSpPr>
        <p:spPr>
          <a:xfrm>
            <a:off x="491319" y="1012464"/>
            <a:ext cx="3316406" cy="369332"/>
          </a:xfrm>
          <a:prstGeom prst="rect">
            <a:avLst/>
          </a:prstGeom>
          <a:solidFill>
            <a:schemeClr val="bg1"/>
          </a:solidFill>
        </p:spPr>
        <p:txBody>
          <a:bodyPr wrap="square" rtlCol="0">
            <a:spAutoFit/>
          </a:bodyPr>
          <a:lstStyle/>
          <a:p>
            <a:pPr defTabSz="457200" fontAlgn="base">
              <a:spcBef>
                <a:spcPct val="0"/>
              </a:spcBef>
              <a:spcAft>
                <a:spcPct val="0"/>
              </a:spcAft>
            </a:pPr>
            <a:endParaRPr lang="en-US" dirty="0">
              <a:solidFill>
                <a:prstClr val="black"/>
              </a:solidFill>
              <a:latin typeface="Arial" charset="0"/>
            </a:endParaRPr>
          </a:p>
        </p:txBody>
      </p:sp>
      <p:sp>
        <p:nvSpPr>
          <p:cNvPr id="12" name="Rectangle 11"/>
          <p:cNvSpPr/>
          <p:nvPr/>
        </p:nvSpPr>
        <p:spPr>
          <a:xfrm>
            <a:off x="281613" y="1973759"/>
            <a:ext cx="8125562" cy="769441"/>
          </a:xfrm>
          <a:prstGeom prst="rect">
            <a:avLst/>
          </a:prstGeom>
        </p:spPr>
        <p:txBody>
          <a:bodyPr wrap="square">
            <a:spAutoFit/>
          </a:bodyPr>
          <a:lstStyle/>
          <a:p>
            <a:pPr defTabSz="457200" fontAlgn="base">
              <a:spcBef>
                <a:spcPct val="0"/>
              </a:spcBef>
              <a:spcAft>
                <a:spcPts val="1200"/>
              </a:spcAft>
            </a:pPr>
            <a:r>
              <a:rPr lang="en-US" sz="1600" dirty="0" smtClean="0">
                <a:solidFill>
                  <a:srgbClr val="5B6F7C"/>
                </a:solidFill>
                <a:latin typeface="Verdana"/>
              </a:rPr>
              <a:t>The </a:t>
            </a:r>
            <a:r>
              <a:rPr lang="en-US" sz="1600" dirty="0">
                <a:solidFill>
                  <a:srgbClr val="5B6F7C"/>
                </a:solidFill>
                <a:latin typeface="Verdana"/>
              </a:rPr>
              <a:t>MC </a:t>
            </a:r>
            <a:r>
              <a:rPr lang="en-US" sz="1600" dirty="0" smtClean="0">
                <a:solidFill>
                  <a:srgbClr val="5B6F7C"/>
                </a:solidFill>
                <a:latin typeface="Verdana"/>
              </a:rPr>
              <a:t>deliberated and agreed </a:t>
            </a:r>
            <a:r>
              <a:rPr lang="en-US" sz="1600" dirty="0">
                <a:solidFill>
                  <a:srgbClr val="5B6F7C"/>
                </a:solidFill>
                <a:latin typeface="Verdana"/>
              </a:rPr>
              <a:t>upon </a:t>
            </a:r>
            <a:r>
              <a:rPr lang="en-US" sz="1600" dirty="0" smtClean="0">
                <a:solidFill>
                  <a:srgbClr val="5B6F7C"/>
                </a:solidFill>
                <a:latin typeface="Verdana"/>
              </a:rPr>
              <a:t>standards based </a:t>
            </a:r>
            <a:r>
              <a:rPr lang="en-US" sz="1600" dirty="0">
                <a:solidFill>
                  <a:srgbClr val="5B6F7C"/>
                </a:solidFill>
                <a:latin typeface="Verdana"/>
              </a:rPr>
              <a:t>on the following:</a:t>
            </a:r>
          </a:p>
          <a:p>
            <a:pPr defTabSz="457200" fontAlgn="base">
              <a:spcBef>
                <a:spcPct val="0"/>
              </a:spcBef>
              <a:spcAft>
                <a:spcPts val="1200"/>
              </a:spcAft>
            </a:pPr>
            <a:endParaRPr lang="en-US" b="1" dirty="0">
              <a:solidFill>
                <a:srgbClr val="1F497D"/>
              </a:solidFill>
              <a:latin typeface="Verdana"/>
            </a:endParaRPr>
          </a:p>
        </p:txBody>
      </p:sp>
      <p:sp>
        <p:nvSpPr>
          <p:cNvPr id="15" name="Title 1"/>
          <p:cNvSpPr txBox="1">
            <a:spLocks/>
          </p:cNvSpPr>
          <p:nvPr/>
        </p:nvSpPr>
        <p:spPr bwMode="auto">
          <a:xfrm>
            <a:off x="234447" y="1495425"/>
            <a:ext cx="7691144" cy="638175"/>
          </a:xfrm>
          <a:prstGeom prst="rect">
            <a:avLst/>
          </a:prstGeom>
          <a:noFill/>
          <a:ln w="9525">
            <a:noFill/>
            <a:miter lim="800000"/>
            <a:headEnd/>
            <a:tailEnd/>
          </a:ln>
        </p:spPr>
        <p:txBody>
          <a:bodyPr/>
          <a:lstStyle/>
          <a:p>
            <a:pPr defTabSz="457200" eaLnBrk="0" fontAlgn="base" hangingPunct="0">
              <a:spcBef>
                <a:spcPct val="0"/>
              </a:spcBef>
              <a:spcAft>
                <a:spcPct val="0"/>
              </a:spcAft>
            </a:pPr>
            <a:r>
              <a:rPr lang="en-US" sz="2000" b="1" dirty="0" smtClean="0">
                <a:solidFill>
                  <a:schemeClr val="tx2"/>
                </a:solidFill>
                <a:latin typeface="Verdana"/>
              </a:rPr>
              <a:t>Methodology Report – Internal Review</a:t>
            </a:r>
            <a:endParaRPr lang="en-US" sz="2000" b="1" dirty="0">
              <a:solidFill>
                <a:schemeClr val="tx2"/>
              </a:solidFill>
              <a:latin typeface="Verdana"/>
            </a:endParaRPr>
          </a:p>
        </p:txBody>
      </p:sp>
      <p:grpSp>
        <p:nvGrpSpPr>
          <p:cNvPr id="7" name="Group 21"/>
          <p:cNvGrpSpPr/>
          <p:nvPr/>
        </p:nvGrpSpPr>
        <p:grpSpPr>
          <a:xfrm>
            <a:off x="281613" y="2514600"/>
            <a:ext cx="8289456" cy="4050365"/>
            <a:chOff x="965400" y="3086058"/>
            <a:chExt cx="6790183" cy="3339520"/>
          </a:xfrm>
        </p:grpSpPr>
        <p:sp>
          <p:nvSpPr>
            <p:cNvPr id="2" name="Rectangle 1"/>
            <p:cNvSpPr/>
            <p:nvPr/>
          </p:nvSpPr>
          <p:spPr>
            <a:xfrm>
              <a:off x="965400" y="3086058"/>
              <a:ext cx="1786272" cy="5896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rPr>
                <a:t>Patient-Centeredness</a:t>
              </a:r>
              <a:endParaRPr lang="en-US" sz="2200" dirty="0">
                <a:solidFill>
                  <a:prstClr val="white"/>
                </a:solidFill>
              </a:endParaRPr>
            </a:p>
          </p:txBody>
        </p:sp>
        <p:sp>
          <p:nvSpPr>
            <p:cNvPr id="10" name="Rectangle 9"/>
            <p:cNvSpPr/>
            <p:nvPr/>
          </p:nvSpPr>
          <p:spPr>
            <a:xfrm>
              <a:off x="965401" y="3783392"/>
              <a:ext cx="1784933" cy="5896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rPr>
                <a:t>Scientific Rigor</a:t>
              </a:r>
              <a:endParaRPr lang="en-US" sz="2200" dirty="0">
                <a:solidFill>
                  <a:prstClr val="white"/>
                </a:solidFill>
              </a:endParaRPr>
            </a:p>
          </p:txBody>
        </p:sp>
        <p:sp>
          <p:nvSpPr>
            <p:cNvPr id="11" name="Rectangle 10"/>
            <p:cNvSpPr/>
            <p:nvPr/>
          </p:nvSpPr>
          <p:spPr>
            <a:xfrm>
              <a:off x="965400" y="4464534"/>
              <a:ext cx="1784933" cy="5896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rPr>
                <a:t>Transparency</a:t>
              </a:r>
              <a:endParaRPr lang="en-US" sz="2200" dirty="0">
                <a:solidFill>
                  <a:prstClr val="white"/>
                </a:solidFill>
              </a:endParaRPr>
            </a:p>
          </p:txBody>
        </p:sp>
        <p:sp>
          <p:nvSpPr>
            <p:cNvPr id="14" name="Rectangle 13"/>
            <p:cNvSpPr/>
            <p:nvPr/>
          </p:nvSpPr>
          <p:spPr>
            <a:xfrm>
              <a:off x="965400" y="5128833"/>
              <a:ext cx="1786272" cy="5896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rPr>
                <a:t>Empirical/ Theoretical Basis</a:t>
              </a:r>
              <a:endParaRPr lang="en-US" sz="2200" dirty="0">
                <a:solidFill>
                  <a:prstClr val="white"/>
                </a:solidFill>
              </a:endParaRPr>
            </a:p>
          </p:txBody>
        </p:sp>
        <p:sp>
          <p:nvSpPr>
            <p:cNvPr id="16" name="Rectangle 15"/>
            <p:cNvSpPr/>
            <p:nvPr/>
          </p:nvSpPr>
          <p:spPr>
            <a:xfrm>
              <a:off x="965400" y="5835911"/>
              <a:ext cx="1786272" cy="58966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2200" dirty="0" smtClean="0">
                  <a:solidFill>
                    <a:prstClr val="white"/>
                  </a:solidFill>
                </a:rPr>
                <a:t>Other Considerations</a:t>
              </a:r>
              <a:endParaRPr lang="en-US" sz="2200" dirty="0">
                <a:solidFill>
                  <a:prstClr val="white"/>
                </a:solidFill>
              </a:endParaRPr>
            </a:p>
          </p:txBody>
        </p:sp>
        <p:sp>
          <p:nvSpPr>
            <p:cNvPr id="3" name="Rectangle 2"/>
            <p:cNvSpPr/>
            <p:nvPr/>
          </p:nvSpPr>
          <p:spPr>
            <a:xfrm>
              <a:off x="2804160" y="3832402"/>
              <a:ext cx="4951423" cy="507523"/>
            </a:xfrm>
            <a:prstGeom prst="rect">
              <a:avLst/>
            </a:prstGeom>
          </p:spPr>
          <p:txBody>
            <a:bodyPr wrap="square">
              <a:spAutoFit/>
            </a:bodyPr>
            <a:lstStyle/>
            <a:p>
              <a:pPr marL="0" lvl="6">
                <a:spcAft>
                  <a:spcPts val="600"/>
                </a:spcAft>
              </a:pPr>
              <a:r>
                <a:rPr lang="en-US" sz="1700" dirty="0">
                  <a:latin typeface="Verdana" pitchFamily="34" charset="0"/>
                  <a:ea typeface="Verdana" pitchFamily="34" charset="0"/>
                  <a:cs typeface="Verdana" pitchFamily="34" charset="0"/>
                </a:rPr>
                <a:t>Objectivity, minimizing bias, improving reproducibility, complete reporting</a:t>
              </a:r>
            </a:p>
          </p:txBody>
        </p:sp>
        <p:sp>
          <p:nvSpPr>
            <p:cNvPr id="4" name="Rectangle 3"/>
            <p:cNvSpPr/>
            <p:nvPr/>
          </p:nvSpPr>
          <p:spPr>
            <a:xfrm>
              <a:off x="2804160" y="4492911"/>
              <a:ext cx="4951423" cy="507523"/>
            </a:xfrm>
            <a:prstGeom prst="rect">
              <a:avLst/>
            </a:prstGeom>
          </p:spPr>
          <p:txBody>
            <a:bodyPr wrap="square">
              <a:spAutoFit/>
            </a:bodyPr>
            <a:lstStyle/>
            <a:p>
              <a:pPr marL="0" lvl="6">
                <a:spcAft>
                  <a:spcPts val="600"/>
                </a:spcAft>
              </a:pPr>
              <a:r>
                <a:rPr lang="en-US" sz="1700" dirty="0">
                  <a:latin typeface="Verdana" pitchFamily="34" charset="0"/>
                  <a:ea typeface="Verdana" pitchFamily="34" charset="0"/>
                  <a:cs typeface="Verdana" pitchFamily="34" charset="0"/>
                </a:rPr>
                <a:t>Explicit methods, consistent application, public review</a:t>
              </a:r>
            </a:p>
          </p:txBody>
        </p:sp>
        <p:sp>
          <p:nvSpPr>
            <p:cNvPr id="5" name="Rectangle 4"/>
            <p:cNvSpPr/>
            <p:nvPr/>
          </p:nvSpPr>
          <p:spPr>
            <a:xfrm>
              <a:off x="2804160" y="5168531"/>
              <a:ext cx="4951423" cy="507523"/>
            </a:xfrm>
            <a:prstGeom prst="rect">
              <a:avLst/>
            </a:prstGeom>
          </p:spPr>
          <p:txBody>
            <a:bodyPr wrap="square">
              <a:spAutoFit/>
            </a:bodyPr>
            <a:lstStyle/>
            <a:p>
              <a:pPr marL="0" lvl="6">
                <a:spcAft>
                  <a:spcPts val="600"/>
                </a:spcAft>
              </a:pPr>
              <a:r>
                <a:rPr lang="en-US" sz="1700" dirty="0">
                  <a:latin typeface="Verdana" pitchFamily="34" charset="0"/>
                  <a:ea typeface="Verdana" pitchFamily="34" charset="0"/>
                  <a:cs typeface="Verdana" pitchFamily="34" charset="0"/>
                </a:rPr>
                <a:t>Information upon which a proposed standard is based</a:t>
              </a:r>
            </a:p>
          </p:txBody>
        </p:sp>
        <p:sp>
          <p:nvSpPr>
            <p:cNvPr id="6" name="Rectangle 5"/>
            <p:cNvSpPr/>
            <p:nvPr/>
          </p:nvSpPr>
          <p:spPr>
            <a:xfrm>
              <a:off x="2804160" y="5844697"/>
              <a:ext cx="4951423" cy="507523"/>
            </a:xfrm>
            <a:prstGeom prst="rect">
              <a:avLst/>
            </a:prstGeom>
          </p:spPr>
          <p:txBody>
            <a:bodyPr wrap="square">
              <a:spAutoFit/>
            </a:bodyPr>
            <a:lstStyle/>
            <a:p>
              <a:pPr marL="0" lvl="6">
                <a:spcAft>
                  <a:spcPts val="600"/>
                </a:spcAft>
              </a:pPr>
              <a:r>
                <a:rPr lang="en-US" sz="1700" dirty="0">
                  <a:latin typeface="Verdana" pitchFamily="34" charset="0"/>
                  <a:ea typeface="Verdana" pitchFamily="34" charset="0"/>
                  <a:cs typeface="Verdana" pitchFamily="34" charset="0"/>
                </a:rPr>
                <a:t>Practicality, feasibility, barriers to implementation, and cost</a:t>
              </a:r>
            </a:p>
          </p:txBody>
        </p:sp>
        <p:sp>
          <p:nvSpPr>
            <p:cNvPr id="17" name="Rectangle 16"/>
            <p:cNvSpPr/>
            <p:nvPr/>
          </p:nvSpPr>
          <p:spPr>
            <a:xfrm>
              <a:off x="2804160" y="3153815"/>
              <a:ext cx="4734132" cy="507523"/>
            </a:xfrm>
            <a:prstGeom prst="rect">
              <a:avLst/>
            </a:prstGeom>
          </p:spPr>
          <p:txBody>
            <a:bodyPr wrap="square">
              <a:spAutoFit/>
            </a:bodyPr>
            <a:lstStyle/>
            <a:p>
              <a:pPr marL="0" lvl="6">
                <a:spcAft>
                  <a:spcPts val="600"/>
                </a:spcAft>
              </a:pPr>
              <a:r>
                <a:rPr lang="en-US" sz="1700" dirty="0">
                  <a:latin typeface="Verdana" pitchFamily="34" charset="0"/>
                  <a:ea typeface="Verdana" pitchFamily="34" charset="0"/>
                  <a:cs typeface="Verdana" pitchFamily="34" charset="0"/>
                </a:rPr>
                <a:t>Respect for and responsiveness to individual patient preferences, needs, and values</a:t>
              </a:r>
            </a:p>
          </p:txBody>
        </p:sp>
      </p:grpSp>
      <p:cxnSp>
        <p:nvCxnSpPr>
          <p:cNvPr id="21" name="Straight Connector 20"/>
          <p:cNvCxnSpPr/>
          <p:nvPr/>
        </p:nvCxnSpPr>
        <p:spPr>
          <a:xfrm>
            <a:off x="2451973" y="4089315"/>
            <a:ext cx="56252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51972" y="5715000"/>
            <a:ext cx="5625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62293" y="4909081"/>
            <a:ext cx="5614907"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22</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2603726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48200" y="1981200"/>
            <a:ext cx="4191000" cy="4525963"/>
          </a:xfrm>
        </p:spPr>
        <p:txBody>
          <a:bodyPr>
            <a:noAutofit/>
          </a:bodyPr>
          <a:lstStyle/>
          <a:p>
            <a:pPr lvl="1">
              <a:spcBef>
                <a:spcPts val="1000"/>
              </a:spcBef>
              <a:buFont typeface="Wingdings" pitchFamily="2" charset="2"/>
              <a:buChar char="§"/>
            </a:pPr>
            <a:r>
              <a:rPr lang="en-US" sz="1800" dirty="0" smtClean="0">
                <a:solidFill>
                  <a:srgbClr val="5B6F7C"/>
                </a:solidFill>
                <a:latin typeface="Verdana" pitchFamily="34" charset="0"/>
                <a:ea typeface="Verdana" pitchFamily="34" charset="0"/>
                <a:cs typeface="Verdana" pitchFamily="34" charset="0"/>
              </a:rPr>
              <a:t>Submitted </a:t>
            </a:r>
            <a:r>
              <a:rPr lang="en-US" sz="1800" dirty="0">
                <a:solidFill>
                  <a:srgbClr val="5B6F7C"/>
                </a:solidFill>
                <a:latin typeface="Verdana" pitchFamily="34" charset="0"/>
                <a:ea typeface="Verdana" pitchFamily="34" charset="0"/>
                <a:cs typeface="Verdana" pitchFamily="34" charset="0"/>
              </a:rPr>
              <a:t>to the </a:t>
            </a:r>
            <a:r>
              <a:rPr lang="en-US" sz="1800" dirty="0" smtClean="0">
                <a:solidFill>
                  <a:srgbClr val="5B6F7C"/>
                </a:solidFill>
                <a:latin typeface="Verdana" pitchFamily="34" charset="0"/>
                <a:ea typeface="Verdana" pitchFamily="34" charset="0"/>
                <a:cs typeface="Verdana" pitchFamily="34" charset="0"/>
              </a:rPr>
              <a:t>PCORI Board </a:t>
            </a:r>
            <a:r>
              <a:rPr lang="en-US" sz="1800" dirty="0">
                <a:solidFill>
                  <a:srgbClr val="5B6F7C"/>
                </a:solidFill>
                <a:latin typeface="Verdana" pitchFamily="34" charset="0"/>
                <a:ea typeface="Verdana" pitchFamily="34" charset="0"/>
                <a:cs typeface="Verdana" pitchFamily="34" charset="0"/>
              </a:rPr>
              <a:t>of Governors on May 10, </a:t>
            </a:r>
            <a:r>
              <a:rPr lang="en-US" sz="1800" dirty="0" smtClean="0">
                <a:solidFill>
                  <a:srgbClr val="5B6F7C"/>
                </a:solidFill>
                <a:latin typeface="Verdana" pitchFamily="34" charset="0"/>
                <a:ea typeface="Verdana" pitchFamily="34" charset="0"/>
                <a:cs typeface="Verdana" pitchFamily="34" charset="0"/>
              </a:rPr>
              <a:t>2012</a:t>
            </a:r>
            <a:endParaRPr lang="en-US" sz="1800" dirty="0">
              <a:solidFill>
                <a:srgbClr val="5B6F7C"/>
              </a:solidFill>
              <a:latin typeface="Verdana" pitchFamily="34" charset="0"/>
              <a:ea typeface="Verdana" pitchFamily="34" charset="0"/>
              <a:cs typeface="Verdana" pitchFamily="34" charset="0"/>
            </a:endParaRPr>
          </a:p>
          <a:p>
            <a:pPr lvl="1">
              <a:spcBef>
                <a:spcPts val="1000"/>
              </a:spcBef>
              <a:buFont typeface="Wingdings" pitchFamily="2" charset="2"/>
              <a:buChar char="§"/>
            </a:pPr>
            <a:r>
              <a:rPr lang="en-US" sz="1800" dirty="0" smtClean="0">
                <a:solidFill>
                  <a:srgbClr val="5B6F7C"/>
                </a:solidFill>
                <a:latin typeface="Verdana" pitchFamily="34" charset="0"/>
                <a:ea typeface="Verdana" pitchFamily="34" charset="0"/>
                <a:cs typeface="Verdana" pitchFamily="34" charset="0"/>
              </a:rPr>
              <a:t>Accepted by </a:t>
            </a:r>
            <a:r>
              <a:rPr lang="en-US" sz="1800" dirty="0">
                <a:solidFill>
                  <a:srgbClr val="5B6F7C"/>
                </a:solidFill>
                <a:latin typeface="Verdana" pitchFamily="34" charset="0"/>
                <a:ea typeface="Verdana" pitchFamily="34" charset="0"/>
                <a:cs typeface="Verdana" pitchFamily="34" charset="0"/>
              </a:rPr>
              <a:t>the PCORI Board of Governors on May 21, </a:t>
            </a:r>
            <a:r>
              <a:rPr lang="en-US" sz="1800" dirty="0" smtClean="0">
                <a:solidFill>
                  <a:srgbClr val="5B6F7C"/>
                </a:solidFill>
                <a:latin typeface="Verdana" pitchFamily="34" charset="0"/>
                <a:ea typeface="Verdana" pitchFamily="34" charset="0"/>
                <a:cs typeface="Verdana" pitchFamily="34" charset="0"/>
              </a:rPr>
              <a:t>2012</a:t>
            </a:r>
            <a:endParaRPr lang="en-US" sz="1800" dirty="0">
              <a:solidFill>
                <a:srgbClr val="5B6F7C"/>
              </a:solidFill>
              <a:latin typeface="Verdana" pitchFamily="34" charset="0"/>
              <a:ea typeface="Verdana" pitchFamily="34" charset="0"/>
              <a:cs typeface="Verdana" pitchFamily="34" charset="0"/>
            </a:endParaRPr>
          </a:p>
          <a:p>
            <a:pPr lvl="1">
              <a:spcBef>
                <a:spcPts val="1000"/>
              </a:spcBef>
              <a:buFont typeface="Wingdings" pitchFamily="2" charset="2"/>
              <a:buChar char="§"/>
            </a:pPr>
            <a:r>
              <a:rPr lang="en-US" sz="1800" b="1" dirty="0">
                <a:solidFill>
                  <a:srgbClr val="5B6F7C"/>
                </a:solidFill>
                <a:latin typeface="Verdana" pitchFamily="34" charset="0"/>
                <a:ea typeface="Verdana" pitchFamily="34" charset="0"/>
                <a:cs typeface="Verdana" pitchFamily="34" charset="0"/>
              </a:rPr>
              <a:t>A public comment period on the draft </a:t>
            </a:r>
            <a:r>
              <a:rPr lang="en-US" sz="1800" b="1" dirty="0" smtClean="0">
                <a:solidFill>
                  <a:srgbClr val="5B6F7C"/>
                </a:solidFill>
                <a:latin typeface="Verdana" pitchFamily="34" charset="0"/>
                <a:ea typeface="Verdana" pitchFamily="34" charset="0"/>
                <a:cs typeface="Verdana" pitchFamily="34" charset="0"/>
              </a:rPr>
              <a:t>report:</a:t>
            </a:r>
            <a:r>
              <a:rPr lang="en-US" sz="1800" b="1" baseline="0" dirty="0" smtClean="0">
                <a:solidFill>
                  <a:srgbClr val="5B6F7C"/>
                </a:solidFill>
                <a:latin typeface="Verdana" pitchFamily="34" charset="0"/>
                <a:ea typeface="Verdana" pitchFamily="34" charset="0"/>
                <a:cs typeface="Verdana" pitchFamily="34" charset="0"/>
              </a:rPr>
              <a:t> Through September 14</a:t>
            </a:r>
            <a:r>
              <a:rPr lang="en-US" sz="1800" b="1" dirty="0" smtClean="0">
                <a:solidFill>
                  <a:srgbClr val="5B6F7C"/>
                </a:solidFill>
                <a:latin typeface="Verdana" pitchFamily="34" charset="0"/>
                <a:ea typeface="Verdana" pitchFamily="34" charset="0"/>
                <a:cs typeface="Verdana" pitchFamily="34" charset="0"/>
              </a:rPr>
              <a:t> 2012</a:t>
            </a:r>
            <a:endParaRPr lang="en-US" sz="1800" b="1" baseline="0" dirty="0" smtClean="0">
              <a:solidFill>
                <a:srgbClr val="5B6F7C"/>
              </a:solidFill>
              <a:latin typeface="Verdana" pitchFamily="34" charset="0"/>
              <a:ea typeface="Verdana" pitchFamily="34" charset="0"/>
              <a:cs typeface="Verdana" pitchFamily="34" charset="0"/>
            </a:endParaRPr>
          </a:p>
          <a:p>
            <a:pPr lvl="1">
              <a:spcBef>
                <a:spcPts val="1000"/>
              </a:spcBef>
              <a:buFont typeface="Wingdings" pitchFamily="2" charset="2"/>
              <a:buChar char="§"/>
            </a:pPr>
            <a:r>
              <a:rPr lang="en-US" sz="1800" baseline="0" dirty="0" smtClean="0">
                <a:solidFill>
                  <a:srgbClr val="5B6F7C"/>
                </a:solidFill>
                <a:latin typeface="Verdana" pitchFamily="34" charset="0"/>
                <a:ea typeface="Verdana" pitchFamily="34" charset="0"/>
                <a:cs typeface="Verdana" pitchFamily="34" charset="0"/>
              </a:rPr>
              <a:t>Revised Report goes to the Board of Governors November 2012</a:t>
            </a:r>
            <a:endParaRPr lang="en-US" sz="1800" dirty="0">
              <a:solidFill>
                <a:srgbClr val="5B6F7C"/>
              </a:solidFill>
              <a:latin typeface="Verdana" pitchFamily="34" charset="0"/>
              <a:ea typeface="Verdana" pitchFamily="34" charset="0"/>
              <a:cs typeface="Verdana" pitchFamily="34" charset="0"/>
            </a:endParaRPr>
          </a:p>
          <a:p>
            <a:endParaRPr lang="en-US" sz="3200" dirty="0"/>
          </a:p>
        </p:txBody>
      </p:sp>
      <p:sp>
        <p:nvSpPr>
          <p:cNvPr id="7" name="TextBox 6"/>
          <p:cNvSpPr txBox="1"/>
          <p:nvPr/>
        </p:nvSpPr>
        <p:spPr>
          <a:xfrm>
            <a:off x="304800" y="1371600"/>
            <a:ext cx="7162800" cy="461665"/>
          </a:xfrm>
          <a:prstGeom prst="rect">
            <a:avLst/>
          </a:prstGeom>
          <a:noFill/>
        </p:spPr>
        <p:txBody>
          <a:bodyPr wrap="square" rtlCol="0">
            <a:spAutoFit/>
          </a:bodyPr>
          <a:lstStyle/>
          <a:p>
            <a:pPr defTabSz="457200">
              <a:defRPr/>
            </a:pPr>
            <a:r>
              <a:rPr lang="en-US" sz="2400" b="1" dirty="0">
                <a:solidFill>
                  <a:srgbClr val="002060"/>
                </a:solidFill>
                <a:latin typeface="Verdana" pitchFamily="34" charset="0"/>
                <a:ea typeface="Verdana" pitchFamily="34" charset="0"/>
                <a:cs typeface="Verdana" pitchFamily="34" charset="0"/>
              </a:rPr>
              <a:t>Methodology Report</a:t>
            </a:r>
          </a:p>
        </p:txBody>
      </p:sp>
      <p:sp>
        <p:nvSpPr>
          <p:cNvPr id="9" name="TextBox 8"/>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23</a:t>
            </a:fld>
            <a:endParaRPr lang="en-US" dirty="0">
              <a:solidFill>
                <a:srgbClr val="7F7F7F"/>
              </a:solidFill>
              <a:latin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81200"/>
            <a:ext cx="3584603" cy="471011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226667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319" y="1351128"/>
            <a:ext cx="3316406" cy="369332"/>
          </a:xfrm>
          <a:prstGeom prst="rect">
            <a:avLst/>
          </a:prstGeom>
          <a:solidFill>
            <a:schemeClr val="bg1"/>
          </a:solidFill>
        </p:spPr>
        <p:txBody>
          <a:bodyPr wrap="square" rtlCol="0">
            <a:spAutoFit/>
          </a:bodyPr>
          <a:lstStyle/>
          <a:p>
            <a:pPr defTabSz="457200" fontAlgn="base">
              <a:spcBef>
                <a:spcPct val="0"/>
              </a:spcBef>
              <a:spcAft>
                <a:spcPct val="0"/>
              </a:spcAft>
            </a:pPr>
            <a:endParaRPr lang="en-US" dirty="0">
              <a:solidFill>
                <a:prstClr val="black"/>
              </a:solidFill>
              <a:latin typeface="Arial" charset="0"/>
            </a:endParaRPr>
          </a:p>
        </p:txBody>
      </p:sp>
      <p:grpSp>
        <p:nvGrpSpPr>
          <p:cNvPr id="3" name="Group 23"/>
          <p:cNvGrpSpPr/>
          <p:nvPr/>
        </p:nvGrpSpPr>
        <p:grpSpPr>
          <a:xfrm>
            <a:off x="662454" y="2895600"/>
            <a:ext cx="7679939" cy="3211325"/>
            <a:chOff x="732031" y="3291044"/>
            <a:chExt cx="7679939" cy="3211325"/>
          </a:xfrm>
        </p:grpSpPr>
        <p:sp>
          <p:nvSpPr>
            <p:cNvPr id="8" name="Rectangle 7"/>
            <p:cNvSpPr>
              <a:spLocks noChangeArrowheads="1"/>
            </p:cNvSpPr>
            <p:nvPr/>
          </p:nvSpPr>
          <p:spPr bwMode="gray">
            <a:xfrm>
              <a:off x="5710497" y="3296543"/>
              <a:ext cx="1801506" cy="1005840"/>
            </a:xfrm>
            <a:prstGeom prst="rect">
              <a:avLst/>
            </a:prstGeom>
            <a:solidFill>
              <a:srgbClr val="92D050"/>
            </a:solidFill>
            <a:ln w="12700" algn="ctr">
              <a:no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GB" sz="2000" dirty="0" smtClean="0">
                  <a:solidFill>
                    <a:schemeClr val="bg1"/>
                  </a:solidFill>
                </a:rPr>
                <a:t>Research </a:t>
              </a:r>
            </a:p>
            <a:p>
              <a:pPr defTabSz="873125">
                <a:spcBef>
                  <a:spcPct val="0"/>
                </a:spcBef>
              </a:pPr>
              <a:r>
                <a:rPr lang="en-GB" sz="2000" dirty="0" smtClean="0">
                  <a:solidFill>
                    <a:schemeClr val="bg1"/>
                  </a:solidFill>
                </a:rPr>
                <a:t>Prioritization</a:t>
              </a:r>
              <a:endParaRPr lang="en-GB" sz="2000" dirty="0">
                <a:solidFill>
                  <a:schemeClr val="bg1"/>
                </a:solidFill>
              </a:endParaRPr>
            </a:p>
          </p:txBody>
        </p:sp>
        <p:grpSp>
          <p:nvGrpSpPr>
            <p:cNvPr id="4" name="Group 20"/>
            <p:cNvGrpSpPr/>
            <p:nvPr/>
          </p:nvGrpSpPr>
          <p:grpSpPr>
            <a:xfrm>
              <a:off x="1831771" y="3291044"/>
              <a:ext cx="2661198" cy="2099942"/>
              <a:chOff x="1420930" y="3243556"/>
              <a:chExt cx="2661198" cy="2099942"/>
            </a:xfrm>
          </p:grpSpPr>
          <p:sp>
            <p:nvSpPr>
              <p:cNvPr id="7" name="Rectangle 6"/>
              <p:cNvSpPr>
                <a:spLocks noChangeArrowheads="1"/>
              </p:cNvSpPr>
              <p:nvPr/>
            </p:nvSpPr>
            <p:spPr bwMode="gray">
              <a:xfrm>
                <a:off x="2280622" y="4337658"/>
                <a:ext cx="1801506" cy="1005840"/>
              </a:xfrm>
              <a:prstGeom prst="rect">
                <a:avLst/>
              </a:prstGeom>
              <a:solidFill>
                <a:schemeClr val="tx2"/>
              </a:solidFill>
              <a:ln w="12700" algn="ctr">
                <a:solidFill>
                  <a:schemeClr val="tx2"/>
                </a:solid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US" sz="2000" dirty="0" smtClean="0">
                    <a:solidFill>
                      <a:prstClr val="white"/>
                    </a:solidFill>
                  </a:rPr>
                  <a:t>General and</a:t>
                </a:r>
              </a:p>
              <a:p>
                <a:pPr defTabSz="873125">
                  <a:spcBef>
                    <a:spcPct val="0"/>
                  </a:spcBef>
                </a:pPr>
                <a:r>
                  <a:rPr lang="en-US" sz="2000" dirty="0" smtClean="0">
                    <a:solidFill>
                      <a:prstClr val="white"/>
                    </a:solidFill>
                  </a:rPr>
                  <a:t> Crosscutting</a:t>
                </a:r>
              </a:p>
            </p:txBody>
          </p:sp>
          <p:sp>
            <p:nvSpPr>
              <p:cNvPr id="9" name="Rectangle 8"/>
              <p:cNvSpPr>
                <a:spLocks noChangeArrowheads="1"/>
              </p:cNvSpPr>
              <p:nvPr/>
            </p:nvSpPr>
            <p:spPr bwMode="gray">
              <a:xfrm>
                <a:off x="1420930" y="3243556"/>
                <a:ext cx="1801506" cy="1005840"/>
              </a:xfrm>
              <a:prstGeom prst="rect">
                <a:avLst/>
              </a:prstGeom>
              <a:solidFill>
                <a:srgbClr val="92D050"/>
              </a:solidFill>
              <a:ln w="12700" algn="ctr">
                <a:no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US" sz="2000" dirty="0" smtClean="0">
                    <a:solidFill>
                      <a:prstClr val="white"/>
                    </a:solidFill>
                  </a:rPr>
                  <a:t>Patient-</a:t>
                </a:r>
              </a:p>
              <a:p>
                <a:pPr defTabSz="873125">
                  <a:spcBef>
                    <a:spcPct val="0"/>
                  </a:spcBef>
                </a:pPr>
                <a:r>
                  <a:rPr lang="en-US" sz="2000" dirty="0" smtClean="0">
                    <a:solidFill>
                      <a:prstClr val="white"/>
                    </a:solidFill>
                  </a:rPr>
                  <a:t>Centeredness</a:t>
                </a:r>
                <a:endParaRPr lang="en-US" sz="2000" dirty="0">
                  <a:solidFill>
                    <a:prstClr val="white"/>
                  </a:solidFill>
                </a:endParaRPr>
              </a:p>
            </p:txBody>
          </p:sp>
        </p:grpSp>
        <p:grpSp>
          <p:nvGrpSpPr>
            <p:cNvPr id="6" name="Group 18"/>
            <p:cNvGrpSpPr/>
            <p:nvPr/>
          </p:nvGrpSpPr>
          <p:grpSpPr>
            <a:xfrm>
              <a:off x="741625" y="4369382"/>
              <a:ext cx="7670207" cy="1021604"/>
              <a:chOff x="486893" y="4312429"/>
              <a:chExt cx="7670207" cy="1021604"/>
            </a:xfrm>
          </p:grpSpPr>
          <p:sp>
            <p:nvSpPr>
              <p:cNvPr id="20" name="Rectangle 19"/>
              <p:cNvSpPr>
                <a:spLocks noChangeArrowheads="1"/>
              </p:cNvSpPr>
              <p:nvPr/>
            </p:nvSpPr>
            <p:spPr bwMode="gray">
              <a:xfrm>
                <a:off x="486893" y="4328193"/>
                <a:ext cx="1801368" cy="1005840"/>
              </a:xfrm>
              <a:prstGeom prst="rect">
                <a:avLst/>
              </a:prstGeom>
              <a:solidFill>
                <a:schemeClr val="tx2"/>
              </a:solidFill>
              <a:ln w="12700" algn="ctr">
                <a:no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GB" sz="2000" dirty="0" smtClean="0">
                    <a:solidFill>
                      <a:prstClr val="white"/>
                    </a:solidFill>
                  </a:rPr>
                  <a:t>Causal </a:t>
                </a:r>
              </a:p>
              <a:p>
                <a:pPr defTabSz="873125">
                  <a:spcBef>
                    <a:spcPct val="0"/>
                  </a:spcBef>
                </a:pPr>
                <a:r>
                  <a:rPr lang="en-GB" sz="2000" dirty="0" smtClean="0">
                    <a:solidFill>
                      <a:prstClr val="white"/>
                    </a:solidFill>
                  </a:rPr>
                  <a:t>Inference</a:t>
                </a:r>
                <a:endParaRPr lang="en-GB" sz="2000" dirty="0">
                  <a:solidFill>
                    <a:prstClr val="white"/>
                  </a:solidFill>
                </a:endParaRPr>
              </a:p>
            </p:txBody>
          </p:sp>
          <p:sp>
            <p:nvSpPr>
              <p:cNvPr id="13" name="Rectangle 12"/>
              <p:cNvSpPr>
                <a:spLocks noChangeArrowheads="1"/>
              </p:cNvSpPr>
              <p:nvPr/>
            </p:nvSpPr>
            <p:spPr bwMode="gray">
              <a:xfrm>
                <a:off x="4396301" y="4328193"/>
                <a:ext cx="1801368" cy="997146"/>
              </a:xfrm>
              <a:prstGeom prst="rect">
                <a:avLst/>
              </a:prstGeom>
              <a:solidFill>
                <a:schemeClr val="tx2"/>
              </a:solidFill>
              <a:ln w="12700" algn="ctr">
                <a:no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GB" sz="2000" dirty="0" smtClean="0">
                    <a:solidFill>
                      <a:prstClr val="white"/>
                    </a:solidFill>
                  </a:rPr>
                  <a:t>Heterogeneity</a:t>
                </a:r>
              </a:p>
              <a:p>
                <a:pPr defTabSz="873125">
                  <a:spcBef>
                    <a:spcPct val="0"/>
                  </a:spcBef>
                </a:pPr>
                <a:r>
                  <a:rPr lang="en-GB" sz="2000" dirty="0">
                    <a:solidFill>
                      <a:prstClr val="white"/>
                    </a:solidFill>
                  </a:rPr>
                  <a:t>o</a:t>
                </a:r>
                <a:r>
                  <a:rPr lang="en-GB" sz="2000" dirty="0" smtClean="0">
                    <a:solidFill>
                      <a:prstClr val="white"/>
                    </a:solidFill>
                  </a:rPr>
                  <a:t>f Treatment</a:t>
                </a:r>
              </a:p>
              <a:p>
                <a:pPr defTabSz="873125">
                  <a:spcBef>
                    <a:spcPct val="0"/>
                  </a:spcBef>
                </a:pPr>
                <a:r>
                  <a:rPr lang="en-GB" sz="2000" dirty="0" smtClean="0">
                    <a:solidFill>
                      <a:prstClr val="white"/>
                    </a:solidFill>
                  </a:rPr>
                  <a:t>Effects</a:t>
                </a:r>
                <a:endParaRPr lang="en-GB" sz="2000" dirty="0">
                  <a:solidFill>
                    <a:prstClr val="white"/>
                  </a:solidFill>
                </a:endParaRPr>
              </a:p>
            </p:txBody>
          </p:sp>
          <p:sp>
            <p:nvSpPr>
              <p:cNvPr id="14" name="Rectangle 13"/>
              <p:cNvSpPr>
                <a:spLocks noChangeArrowheads="1"/>
              </p:cNvSpPr>
              <p:nvPr/>
            </p:nvSpPr>
            <p:spPr bwMode="gray">
              <a:xfrm>
                <a:off x="6355732" y="4312429"/>
                <a:ext cx="1801368" cy="1005840"/>
              </a:xfrm>
              <a:prstGeom prst="rect">
                <a:avLst/>
              </a:prstGeom>
              <a:solidFill>
                <a:schemeClr val="tx2"/>
              </a:solidFill>
              <a:ln w="12700" algn="ctr">
                <a:no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GB" sz="2000" dirty="0" smtClean="0">
                    <a:solidFill>
                      <a:prstClr val="white"/>
                    </a:solidFill>
                  </a:rPr>
                  <a:t>Missing</a:t>
                </a:r>
                <a:r>
                  <a:rPr lang="en-GB" sz="1000" b="0" dirty="0" smtClean="0">
                    <a:solidFill>
                      <a:prstClr val="black"/>
                    </a:solidFill>
                  </a:rPr>
                  <a:t> </a:t>
                </a:r>
              </a:p>
              <a:p>
                <a:pPr defTabSz="873125">
                  <a:spcBef>
                    <a:spcPct val="0"/>
                  </a:spcBef>
                </a:pPr>
                <a:r>
                  <a:rPr lang="en-GB" sz="2000" dirty="0" smtClean="0">
                    <a:solidFill>
                      <a:prstClr val="white"/>
                    </a:solidFill>
                  </a:rPr>
                  <a:t>Data</a:t>
                </a:r>
                <a:endParaRPr lang="en-GB" sz="2000" dirty="0">
                  <a:solidFill>
                    <a:prstClr val="white"/>
                  </a:solidFill>
                </a:endParaRPr>
              </a:p>
            </p:txBody>
          </p:sp>
        </p:grpSp>
        <p:grpSp>
          <p:nvGrpSpPr>
            <p:cNvPr id="10" name="Group 3"/>
            <p:cNvGrpSpPr/>
            <p:nvPr/>
          </p:nvGrpSpPr>
          <p:grpSpPr>
            <a:xfrm>
              <a:off x="732031" y="5496529"/>
              <a:ext cx="7679939" cy="1005840"/>
              <a:chOff x="729210" y="5496529"/>
              <a:chExt cx="7679939" cy="1005840"/>
            </a:xfrm>
          </p:grpSpPr>
          <p:sp>
            <p:nvSpPr>
              <p:cNvPr id="15" name="Rectangle 14"/>
              <p:cNvSpPr>
                <a:spLocks noChangeArrowheads="1"/>
              </p:cNvSpPr>
              <p:nvPr/>
            </p:nvSpPr>
            <p:spPr bwMode="gray">
              <a:xfrm>
                <a:off x="2688642" y="5496529"/>
                <a:ext cx="1801368" cy="1005840"/>
              </a:xfrm>
              <a:prstGeom prst="rect">
                <a:avLst/>
              </a:prstGeom>
              <a:solidFill>
                <a:srgbClr val="1F497D"/>
              </a:solidFill>
              <a:ln w="12700" algn="ctr">
                <a:no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GB" sz="2000" dirty="0" smtClean="0">
                    <a:solidFill>
                      <a:prstClr val="white"/>
                    </a:solidFill>
                  </a:rPr>
                  <a:t>Adaptive </a:t>
                </a:r>
              </a:p>
              <a:p>
                <a:pPr defTabSz="873125">
                  <a:spcBef>
                    <a:spcPct val="0"/>
                  </a:spcBef>
                </a:pPr>
                <a:r>
                  <a:rPr lang="en-GB" sz="2000" dirty="0" smtClean="0">
                    <a:solidFill>
                      <a:prstClr val="white"/>
                    </a:solidFill>
                  </a:rPr>
                  <a:t>Trials</a:t>
                </a:r>
                <a:endParaRPr lang="en-GB" sz="2000" dirty="0">
                  <a:solidFill>
                    <a:prstClr val="white"/>
                  </a:solidFill>
                </a:endParaRPr>
              </a:p>
            </p:txBody>
          </p:sp>
          <p:sp>
            <p:nvSpPr>
              <p:cNvPr id="16" name="Rectangle 15"/>
              <p:cNvSpPr>
                <a:spLocks noChangeArrowheads="1"/>
              </p:cNvSpPr>
              <p:nvPr/>
            </p:nvSpPr>
            <p:spPr bwMode="gray">
              <a:xfrm>
                <a:off x="6607643" y="5496529"/>
                <a:ext cx="1801506" cy="1005840"/>
              </a:xfrm>
              <a:prstGeom prst="rect">
                <a:avLst/>
              </a:prstGeom>
              <a:solidFill>
                <a:srgbClr val="1F497D"/>
              </a:solidFill>
              <a:ln w="12700" algn="ctr">
                <a:no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US" sz="2000" dirty="0" smtClean="0">
                    <a:solidFill>
                      <a:prstClr val="white"/>
                    </a:solidFill>
                  </a:rPr>
                  <a:t>Diagnostic</a:t>
                </a:r>
              </a:p>
              <a:p>
                <a:pPr defTabSz="873125">
                  <a:spcBef>
                    <a:spcPct val="0"/>
                  </a:spcBef>
                </a:pPr>
                <a:r>
                  <a:rPr lang="en-US" sz="2000" dirty="0" smtClean="0">
                    <a:solidFill>
                      <a:prstClr val="white"/>
                    </a:solidFill>
                  </a:rPr>
                  <a:t>Testing</a:t>
                </a:r>
                <a:endParaRPr lang="en-US" sz="2000" dirty="0">
                  <a:solidFill>
                    <a:prstClr val="white"/>
                  </a:solidFill>
                </a:endParaRPr>
              </a:p>
            </p:txBody>
          </p:sp>
          <p:sp>
            <p:nvSpPr>
              <p:cNvPr id="17" name="Rectangle 16"/>
              <p:cNvSpPr>
                <a:spLocks noChangeArrowheads="1"/>
              </p:cNvSpPr>
              <p:nvPr/>
            </p:nvSpPr>
            <p:spPr bwMode="gray">
              <a:xfrm>
                <a:off x="4648074" y="5496529"/>
                <a:ext cx="1801506" cy="1005840"/>
              </a:xfrm>
              <a:prstGeom prst="rect">
                <a:avLst/>
              </a:prstGeom>
              <a:solidFill>
                <a:srgbClr val="1F497D"/>
              </a:solidFill>
              <a:ln w="12700" algn="ctr">
                <a:no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GB" sz="2000" dirty="0" smtClean="0">
                    <a:solidFill>
                      <a:prstClr val="white"/>
                    </a:solidFill>
                  </a:rPr>
                  <a:t>Data </a:t>
                </a:r>
              </a:p>
              <a:p>
                <a:pPr defTabSz="873125">
                  <a:spcBef>
                    <a:spcPct val="0"/>
                  </a:spcBef>
                </a:pPr>
                <a:r>
                  <a:rPr lang="en-GB" sz="2000" dirty="0" smtClean="0">
                    <a:solidFill>
                      <a:prstClr val="white"/>
                    </a:solidFill>
                  </a:rPr>
                  <a:t>Registries</a:t>
                </a:r>
              </a:p>
            </p:txBody>
          </p:sp>
          <p:sp>
            <p:nvSpPr>
              <p:cNvPr id="18" name="Rectangle 17"/>
              <p:cNvSpPr>
                <a:spLocks noChangeArrowheads="1"/>
              </p:cNvSpPr>
              <p:nvPr/>
            </p:nvSpPr>
            <p:spPr bwMode="gray">
              <a:xfrm>
                <a:off x="729210" y="5496529"/>
                <a:ext cx="1801368" cy="1005840"/>
              </a:xfrm>
              <a:prstGeom prst="rect">
                <a:avLst/>
              </a:prstGeom>
              <a:solidFill>
                <a:srgbClr val="1F497D"/>
              </a:solidFill>
              <a:ln w="12700" algn="ctr">
                <a:no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GB" sz="2000" dirty="0" smtClean="0">
                    <a:solidFill>
                      <a:prstClr val="white"/>
                    </a:solidFill>
                  </a:rPr>
                  <a:t>Data</a:t>
                </a:r>
              </a:p>
              <a:p>
                <a:pPr defTabSz="873125">
                  <a:spcBef>
                    <a:spcPct val="0"/>
                  </a:spcBef>
                </a:pPr>
                <a:r>
                  <a:rPr lang="en-GB" sz="2000" dirty="0" smtClean="0">
                    <a:solidFill>
                      <a:prstClr val="white"/>
                    </a:solidFill>
                  </a:rPr>
                  <a:t>Networks</a:t>
                </a:r>
              </a:p>
            </p:txBody>
          </p:sp>
        </p:grpSp>
      </p:grpSp>
      <p:sp>
        <p:nvSpPr>
          <p:cNvPr id="22" name="Rectangle 21"/>
          <p:cNvSpPr>
            <a:spLocks noChangeArrowheads="1"/>
          </p:cNvSpPr>
          <p:nvPr/>
        </p:nvSpPr>
        <p:spPr bwMode="gray">
          <a:xfrm>
            <a:off x="3680703" y="2895600"/>
            <a:ext cx="1801506" cy="1005840"/>
          </a:xfrm>
          <a:prstGeom prst="rect">
            <a:avLst/>
          </a:prstGeom>
          <a:solidFill>
            <a:srgbClr val="92D050"/>
          </a:solidFill>
          <a:ln w="12700" algn="ctr">
            <a:noFill/>
            <a:miter lim="800000"/>
            <a:headEnd/>
            <a:tailEnd/>
          </a:ln>
        </p:spPr>
        <p:txBody>
          <a:bodyPr wrap="none" lIns="0" tIns="0" rIns="0" bIns="0" anchor="ctr"/>
          <a:ls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a:lstStyle>
          <a:p>
            <a:pPr defTabSz="873125">
              <a:spcBef>
                <a:spcPct val="0"/>
              </a:spcBef>
            </a:pPr>
            <a:r>
              <a:rPr lang="en-GB" sz="2000" dirty="0" smtClean="0">
                <a:solidFill>
                  <a:prstClr val="white"/>
                </a:solidFill>
              </a:rPr>
              <a:t>Patient </a:t>
            </a:r>
          </a:p>
          <a:p>
            <a:pPr defTabSz="873125">
              <a:spcBef>
                <a:spcPct val="0"/>
              </a:spcBef>
            </a:pPr>
            <a:r>
              <a:rPr lang="en-GB" sz="2000" dirty="0" smtClean="0">
                <a:solidFill>
                  <a:prstClr val="white"/>
                </a:solidFill>
              </a:rPr>
              <a:t>Engagement</a:t>
            </a:r>
            <a:endParaRPr lang="en-GB" sz="2000" dirty="0">
              <a:solidFill>
                <a:prstClr val="white"/>
              </a:solidFill>
            </a:endParaRPr>
          </a:p>
        </p:txBody>
      </p:sp>
      <p:sp>
        <p:nvSpPr>
          <p:cNvPr id="26" name="Title 1"/>
          <p:cNvSpPr txBox="1">
            <a:spLocks/>
          </p:cNvSpPr>
          <p:nvPr/>
        </p:nvSpPr>
        <p:spPr bwMode="auto">
          <a:xfrm>
            <a:off x="491319" y="1905000"/>
            <a:ext cx="7691144" cy="638175"/>
          </a:xfrm>
          <a:prstGeom prst="rect">
            <a:avLst/>
          </a:prstGeom>
          <a:noFill/>
          <a:ln w="9525">
            <a:noFill/>
            <a:miter lim="800000"/>
            <a:headEnd/>
            <a:tailEnd/>
          </a:ln>
        </p:spPr>
        <p:txBody>
          <a:bodyPr/>
          <a:lstStyle/>
          <a:p>
            <a:pPr defTabSz="457200" eaLnBrk="0" fontAlgn="base" hangingPunct="0">
              <a:spcBef>
                <a:spcPct val="0"/>
              </a:spcBef>
              <a:spcAft>
                <a:spcPct val="0"/>
              </a:spcAft>
            </a:pPr>
            <a:r>
              <a:rPr lang="en-US" sz="2400" b="1" dirty="0">
                <a:solidFill>
                  <a:srgbClr val="002060"/>
                </a:solidFill>
                <a:latin typeface="Verdana"/>
              </a:rPr>
              <a:t>Methodology Report – </a:t>
            </a:r>
            <a:r>
              <a:rPr lang="en-US" sz="2400" b="1" dirty="0" smtClean="0">
                <a:solidFill>
                  <a:srgbClr val="002060"/>
                </a:solidFill>
                <a:latin typeface="Verdana"/>
              </a:rPr>
              <a:t>Research Domains</a:t>
            </a:r>
            <a:endParaRPr lang="en-US" sz="2400" b="1" dirty="0">
              <a:solidFill>
                <a:srgbClr val="002060"/>
              </a:solidFill>
              <a:latin typeface="Verdana"/>
            </a:endParaRPr>
          </a:p>
        </p:txBody>
      </p:sp>
      <p:sp>
        <p:nvSpPr>
          <p:cNvPr id="19" name="TextBox 18"/>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24</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1026714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00"/>
            <a:ext cx="8229600" cy="609600"/>
          </a:xfrm>
        </p:spPr>
        <p:txBody>
          <a:bodyPr/>
          <a:lstStyle/>
          <a:p>
            <a:r>
              <a:rPr lang="en-US" sz="2400" b="1" dirty="0" smtClean="0">
                <a:solidFill>
                  <a:srgbClr val="002776"/>
                </a:solidFill>
                <a:latin typeface="Verdana" pitchFamily="34" charset="0"/>
                <a:ea typeface="Verdana" pitchFamily="34" charset="0"/>
                <a:cs typeface="Verdana" pitchFamily="34" charset="0"/>
              </a:rPr>
              <a:t>Commitment to Patient Engagement</a:t>
            </a:r>
            <a:endParaRPr lang="en-US" sz="2400" b="1" dirty="0">
              <a:solidFill>
                <a:srgbClr val="002776"/>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819400"/>
            <a:ext cx="8229600" cy="4525963"/>
          </a:xfrm>
        </p:spPr>
        <p:txBody>
          <a:bodyPr/>
          <a:lstStyle/>
          <a:p>
            <a:r>
              <a:rPr lang="en-US" sz="1700" b="1" dirty="0">
                <a:solidFill>
                  <a:srgbClr val="5B6F7C"/>
                </a:solidFill>
                <a:latin typeface="Verdana" pitchFamily="34" charset="0"/>
                <a:ea typeface="Verdana" pitchFamily="34" charset="0"/>
                <a:cs typeface="Verdana" pitchFamily="34" charset="0"/>
              </a:rPr>
              <a:t>Bringing patients’ and caregivers’ voices to research is one of PCORI’s core values</a:t>
            </a:r>
            <a:r>
              <a:rPr lang="en-US" sz="1700" b="1" dirty="0" smtClean="0">
                <a:solidFill>
                  <a:srgbClr val="5B6F7C"/>
                </a:solidFill>
                <a:latin typeface="Verdana" pitchFamily="34" charset="0"/>
                <a:ea typeface="Verdana" pitchFamily="34" charset="0"/>
                <a:cs typeface="Verdana" pitchFamily="34" charset="0"/>
              </a:rPr>
              <a:t>.</a:t>
            </a:r>
          </a:p>
          <a:p>
            <a:endParaRPr lang="en-US" sz="1700" dirty="0">
              <a:solidFill>
                <a:srgbClr val="5B6F7C"/>
              </a:solidFill>
              <a:latin typeface="Verdana" pitchFamily="34" charset="0"/>
              <a:ea typeface="Verdana" pitchFamily="34" charset="0"/>
              <a:cs typeface="Verdana" pitchFamily="34" charset="0"/>
            </a:endParaRPr>
          </a:p>
          <a:p>
            <a:r>
              <a:rPr lang="en-US" sz="1700" dirty="0">
                <a:solidFill>
                  <a:srgbClr val="5B6F7C"/>
                </a:solidFill>
                <a:latin typeface="Verdana" pitchFamily="34" charset="0"/>
                <a:ea typeface="Verdana" pitchFamily="34" charset="0"/>
                <a:cs typeface="Verdana" pitchFamily="34" charset="0"/>
              </a:rPr>
              <a:t>T</a:t>
            </a:r>
            <a:r>
              <a:rPr lang="en-US" sz="1700" dirty="0" smtClean="0">
                <a:solidFill>
                  <a:srgbClr val="5B6F7C"/>
                </a:solidFill>
                <a:latin typeface="Verdana" pitchFamily="34" charset="0"/>
                <a:ea typeface="Verdana" pitchFamily="34" charset="0"/>
                <a:cs typeface="Verdana" pitchFamily="34" charset="0"/>
              </a:rPr>
              <a:t>he </a:t>
            </a:r>
            <a:r>
              <a:rPr lang="en-US" sz="1700" dirty="0">
                <a:solidFill>
                  <a:srgbClr val="5B6F7C"/>
                </a:solidFill>
                <a:latin typeface="Verdana" pitchFamily="34" charset="0"/>
                <a:ea typeface="Verdana" pitchFamily="34" charset="0"/>
                <a:cs typeface="Verdana" pitchFamily="34" charset="0"/>
              </a:rPr>
              <a:t>development and widespread adoption of standards for patient-centeredness and engagement in </a:t>
            </a:r>
            <a:r>
              <a:rPr lang="en-US" sz="1700" dirty="0" smtClean="0">
                <a:solidFill>
                  <a:srgbClr val="5B6F7C"/>
                </a:solidFill>
                <a:latin typeface="Verdana" pitchFamily="34" charset="0"/>
                <a:ea typeface="Verdana" pitchFamily="34" charset="0"/>
                <a:cs typeface="Verdana" pitchFamily="34" charset="0"/>
              </a:rPr>
              <a:t>research</a:t>
            </a:r>
            <a:r>
              <a:rPr lang="en-US" sz="1700" dirty="0">
                <a:solidFill>
                  <a:srgbClr val="5B6F7C"/>
                </a:solidFill>
                <a:latin typeface="Verdana" pitchFamily="34" charset="0"/>
                <a:ea typeface="Verdana" pitchFamily="34" charset="0"/>
                <a:cs typeface="Verdana" pitchFamily="34" charset="0"/>
              </a:rPr>
              <a:t> </a:t>
            </a:r>
            <a:r>
              <a:rPr lang="en-US" sz="1700" dirty="0" smtClean="0">
                <a:solidFill>
                  <a:srgbClr val="5B6F7C"/>
                </a:solidFill>
                <a:latin typeface="Verdana" pitchFamily="34" charset="0"/>
                <a:ea typeface="Verdana" pitchFamily="34" charset="0"/>
                <a:cs typeface="Verdana" pitchFamily="34" charset="0"/>
              </a:rPr>
              <a:t>is critical for helping patients and caregivers make more informed health decisions. </a:t>
            </a:r>
          </a:p>
          <a:p>
            <a:endParaRPr lang="en-US" sz="1700" dirty="0" smtClean="0">
              <a:solidFill>
                <a:srgbClr val="5B6F7C"/>
              </a:solidFill>
              <a:latin typeface="Verdana" pitchFamily="34" charset="0"/>
              <a:ea typeface="Verdana" pitchFamily="34" charset="0"/>
              <a:cs typeface="Verdana" pitchFamily="34" charset="0"/>
            </a:endParaRPr>
          </a:p>
          <a:p>
            <a:r>
              <a:rPr lang="en-US" sz="1700" dirty="0" smtClean="0">
                <a:solidFill>
                  <a:srgbClr val="5B6F7C"/>
                </a:solidFill>
                <a:latin typeface="Verdana" pitchFamily="34" charset="0"/>
                <a:ea typeface="Verdana" pitchFamily="34" charset="0"/>
                <a:cs typeface="Verdana" pitchFamily="34" charset="0"/>
              </a:rPr>
              <a:t>The </a:t>
            </a:r>
            <a:r>
              <a:rPr lang="en-US" sz="1700" dirty="0">
                <a:solidFill>
                  <a:srgbClr val="5B6F7C"/>
                </a:solidFill>
                <a:latin typeface="Verdana" pitchFamily="34" charset="0"/>
                <a:ea typeface="Verdana" pitchFamily="34" charset="0"/>
                <a:cs typeface="Verdana" pitchFamily="34" charset="0"/>
              </a:rPr>
              <a:t>draft Report’s “patient-centeredness” standards were informed, in part, by patients and caregiver interviews and focus groups throughout the country. </a:t>
            </a:r>
            <a:endParaRPr lang="en-US" sz="1700" dirty="0" smtClean="0">
              <a:solidFill>
                <a:srgbClr val="5B6F7C"/>
              </a:solidFill>
              <a:latin typeface="Verdana" pitchFamily="34" charset="0"/>
              <a:ea typeface="Verdana" pitchFamily="34" charset="0"/>
              <a:cs typeface="Verdana" pitchFamily="34" charset="0"/>
            </a:endParaRPr>
          </a:p>
          <a:p>
            <a:endParaRPr lang="en-US" sz="1700" dirty="0">
              <a:solidFill>
                <a:srgbClr val="5B6F7C"/>
              </a:solidFill>
              <a:latin typeface="Verdana" pitchFamily="34" charset="0"/>
              <a:ea typeface="Verdana" pitchFamily="34" charset="0"/>
              <a:cs typeface="Verdana" pitchFamily="34" charset="0"/>
            </a:endParaRPr>
          </a:p>
          <a:p>
            <a:r>
              <a:rPr lang="en-US" sz="1700" dirty="0">
                <a:solidFill>
                  <a:srgbClr val="5B6F7C"/>
                </a:solidFill>
                <a:latin typeface="Verdana" pitchFamily="34" charset="0"/>
                <a:ea typeface="Verdana" pitchFamily="34" charset="0"/>
                <a:cs typeface="Verdana" pitchFamily="34" charset="0"/>
              </a:rPr>
              <a:t>PCORI </a:t>
            </a:r>
            <a:r>
              <a:rPr lang="en-US" sz="1700" dirty="0" smtClean="0">
                <a:solidFill>
                  <a:srgbClr val="5B6F7C"/>
                </a:solidFill>
                <a:latin typeface="Verdana" pitchFamily="34" charset="0"/>
                <a:ea typeface="Verdana" pitchFamily="34" charset="0"/>
                <a:cs typeface="Verdana" pitchFamily="34" charset="0"/>
              </a:rPr>
              <a:t>looks forward to continually tapping into </a:t>
            </a:r>
            <a:r>
              <a:rPr lang="en-US" sz="1700" dirty="0">
                <a:solidFill>
                  <a:srgbClr val="5B6F7C"/>
                </a:solidFill>
                <a:latin typeface="Verdana" pitchFamily="34" charset="0"/>
                <a:ea typeface="Verdana" pitchFamily="34" charset="0"/>
                <a:cs typeface="Verdana" pitchFamily="34" charset="0"/>
              </a:rPr>
              <a:t>the energy and wisdom of the patient, caregiver and other stakeholder communities to create </a:t>
            </a:r>
            <a:r>
              <a:rPr lang="en-US" sz="1700" b="1" dirty="0">
                <a:solidFill>
                  <a:srgbClr val="5B6F7C"/>
                </a:solidFill>
                <a:latin typeface="Verdana" pitchFamily="34" charset="0"/>
                <a:ea typeface="Verdana" pitchFamily="34" charset="0"/>
                <a:cs typeface="Verdana" pitchFamily="34" charset="0"/>
              </a:rPr>
              <a:t>a new model for research.</a:t>
            </a:r>
          </a:p>
          <a:p>
            <a:endParaRPr lang="en-US" sz="1700" dirty="0">
              <a:solidFill>
                <a:srgbClr val="5B6F7C"/>
              </a:solidFill>
              <a:latin typeface="Verdana" pitchFamily="34" charset="0"/>
              <a:ea typeface="Verdana" pitchFamily="34" charset="0"/>
              <a:cs typeface="Verdana" pitchFamily="34" charset="0"/>
            </a:endParaRPr>
          </a:p>
          <a:p>
            <a:endParaRPr lang="en-US" sz="1700" dirty="0" smtClean="0">
              <a:solidFill>
                <a:srgbClr val="5B6F7C"/>
              </a:solidFill>
              <a:latin typeface="Verdana" pitchFamily="34" charset="0"/>
              <a:ea typeface="Verdana" pitchFamily="34" charset="0"/>
              <a:cs typeface="Verdana" pitchFamily="34" charset="0"/>
            </a:endParaRPr>
          </a:p>
          <a:p>
            <a:endParaRPr lang="en-US" sz="1700" dirty="0">
              <a:solidFill>
                <a:srgbClr val="5B6F7C"/>
              </a:solidFill>
              <a:latin typeface="Verdana" pitchFamily="34" charset="0"/>
              <a:ea typeface="Verdana" pitchFamily="34" charset="0"/>
              <a:cs typeface="Verdana" pitchFamily="34" charset="0"/>
            </a:endParaRPr>
          </a:p>
        </p:txBody>
      </p:sp>
      <p:sp>
        <p:nvSpPr>
          <p:cNvPr id="4" name="TextBox 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25</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1425269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609600"/>
          </a:xfrm>
        </p:spPr>
        <p:txBody>
          <a:bodyPr/>
          <a:lstStyle/>
          <a:p>
            <a:pPr algn="l"/>
            <a:r>
              <a:rPr lang="en-US" sz="2000" b="1" dirty="0" smtClean="0">
                <a:solidFill>
                  <a:srgbClr val="002776"/>
                </a:solidFill>
                <a:latin typeface="Verdana" pitchFamily="34" charset="0"/>
                <a:ea typeface="Verdana" pitchFamily="34" charset="0"/>
                <a:cs typeface="Verdana" pitchFamily="34" charset="0"/>
              </a:rPr>
              <a:t>Patient-Centeredness and the draft Methodology Report</a:t>
            </a:r>
            <a:endParaRPr lang="en-US" sz="2000" b="1" dirty="0">
              <a:solidFill>
                <a:srgbClr val="002776"/>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3048000"/>
            <a:ext cx="8229600" cy="4525963"/>
          </a:xfrm>
        </p:spPr>
        <p:txBody>
          <a:bodyPr/>
          <a:lstStyle/>
          <a:p>
            <a:pPr marL="0" indent="0">
              <a:buNone/>
            </a:pPr>
            <a:r>
              <a:rPr lang="en-US" sz="1700" dirty="0">
                <a:solidFill>
                  <a:srgbClr val="5B6F7C"/>
                </a:solidFill>
                <a:latin typeface="Verdana" pitchFamily="34" charset="0"/>
                <a:ea typeface="Verdana" pitchFamily="34" charset="0"/>
                <a:cs typeface="Verdana" pitchFamily="34" charset="0"/>
              </a:rPr>
              <a:t>The standards </a:t>
            </a:r>
            <a:r>
              <a:rPr lang="en-US" sz="1700" dirty="0" smtClean="0">
                <a:solidFill>
                  <a:srgbClr val="5B6F7C"/>
                </a:solidFill>
                <a:latin typeface="Verdana" pitchFamily="34" charset="0"/>
                <a:ea typeface="Verdana" pitchFamily="34" charset="0"/>
                <a:cs typeface="Verdana" pitchFamily="34" charset="0"/>
              </a:rPr>
              <a:t>include specific calls </a:t>
            </a:r>
            <a:r>
              <a:rPr lang="en-US" sz="1700" dirty="0">
                <a:solidFill>
                  <a:srgbClr val="5B6F7C"/>
                </a:solidFill>
                <a:latin typeface="Verdana" pitchFamily="34" charset="0"/>
                <a:ea typeface="Verdana" pitchFamily="34" charset="0"/>
                <a:cs typeface="Verdana" pitchFamily="34" charset="0"/>
              </a:rPr>
              <a:t>for patient involvement in all phases of patient-centered outcomes research (PCOR</a:t>
            </a:r>
            <a:r>
              <a:rPr lang="en-US" sz="1700" dirty="0" smtClean="0">
                <a:solidFill>
                  <a:srgbClr val="5B6F7C"/>
                </a:solidFill>
                <a:latin typeface="Verdana" pitchFamily="34" charset="0"/>
                <a:ea typeface="Verdana" pitchFamily="34" charset="0"/>
                <a:cs typeface="Verdana" pitchFamily="34" charset="0"/>
              </a:rPr>
              <a:t>) including:</a:t>
            </a:r>
          </a:p>
          <a:p>
            <a:pPr lvl="1"/>
            <a:r>
              <a:rPr lang="en-US" sz="1700" dirty="0">
                <a:solidFill>
                  <a:srgbClr val="5B6F7C"/>
                </a:solidFill>
                <a:latin typeface="Verdana" pitchFamily="34" charset="0"/>
                <a:ea typeface="Verdana" pitchFamily="34" charset="0"/>
                <a:cs typeface="Verdana" pitchFamily="34" charset="0"/>
              </a:rPr>
              <a:t>F</a:t>
            </a:r>
            <a:r>
              <a:rPr lang="en-US" sz="1700" dirty="0" smtClean="0">
                <a:solidFill>
                  <a:srgbClr val="5B6F7C"/>
                </a:solidFill>
                <a:latin typeface="Verdana" pitchFamily="34" charset="0"/>
                <a:ea typeface="Verdana" pitchFamily="34" charset="0"/>
                <a:cs typeface="Verdana" pitchFamily="34" charset="0"/>
              </a:rPr>
              <a:t>ormulating </a:t>
            </a:r>
            <a:r>
              <a:rPr lang="en-US" sz="1700" dirty="0">
                <a:solidFill>
                  <a:srgbClr val="5B6F7C"/>
                </a:solidFill>
                <a:latin typeface="Verdana" pitchFamily="34" charset="0"/>
                <a:ea typeface="Verdana" pitchFamily="34" charset="0"/>
                <a:cs typeface="Verdana" pitchFamily="34" charset="0"/>
              </a:rPr>
              <a:t>research </a:t>
            </a:r>
            <a:r>
              <a:rPr lang="en-US" sz="1700" dirty="0" smtClean="0">
                <a:solidFill>
                  <a:srgbClr val="5B6F7C"/>
                </a:solidFill>
                <a:latin typeface="Verdana" pitchFamily="34" charset="0"/>
                <a:ea typeface="Verdana" pitchFamily="34" charset="0"/>
                <a:cs typeface="Verdana" pitchFamily="34" charset="0"/>
              </a:rPr>
              <a:t>questions </a:t>
            </a:r>
          </a:p>
          <a:p>
            <a:pPr lvl="1"/>
            <a:r>
              <a:rPr lang="en-US" sz="1700" dirty="0" smtClean="0">
                <a:solidFill>
                  <a:srgbClr val="5B6F7C"/>
                </a:solidFill>
                <a:latin typeface="Verdana" pitchFamily="34" charset="0"/>
                <a:ea typeface="Verdana" pitchFamily="34" charset="0"/>
                <a:cs typeface="Verdana" pitchFamily="34" charset="0"/>
              </a:rPr>
              <a:t>Defining </a:t>
            </a:r>
            <a:r>
              <a:rPr lang="en-US" sz="1700" dirty="0">
                <a:solidFill>
                  <a:srgbClr val="5B6F7C"/>
                </a:solidFill>
                <a:latin typeface="Verdana" pitchFamily="34" charset="0"/>
                <a:ea typeface="Verdana" pitchFamily="34" charset="0"/>
                <a:cs typeface="Verdana" pitchFamily="34" charset="0"/>
              </a:rPr>
              <a:t>essential characteristics of study participants, comparators, and </a:t>
            </a:r>
            <a:r>
              <a:rPr lang="en-US" sz="1700" dirty="0" smtClean="0">
                <a:solidFill>
                  <a:srgbClr val="5B6F7C"/>
                </a:solidFill>
                <a:latin typeface="Verdana" pitchFamily="34" charset="0"/>
                <a:ea typeface="Verdana" pitchFamily="34" charset="0"/>
                <a:cs typeface="Verdana" pitchFamily="34" charset="0"/>
              </a:rPr>
              <a:t>outcomes</a:t>
            </a:r>
          </a:p>
          <a:p>
            <a:pPr lvl="1"/>
            <a:r>
              <a:rPr lang="en-US" sz="1700" dirty="0">
                <a:solidFill>
                  <a:srgbClr val="5B6F7C"/>
                </a:solidFill>
                <a:latin typeface="Verdana" pitchFamily="34" charset="0"/>
                <a:ea typeface="Verdana" pitchFamily="34" charset="0"/>
                <a:cs typeface="Verdana" pitchFamily="34" charset="0"/>
              </a:rPr>
              <a:t>M</a:t>
            </a:r>
            <a:r>
              <a:rPr lang="en-US" sz="1700" dirty="0" smtClean="0">
                <a:solidFill>
                  <a:srgbClr val="5B6F7C"/>
                </a:solidFill>
                <a:latin typeface="Verdana" pitchFamily="34" charset="0"/>
                <a:ea typeface="Verdana" pitchFamily="34" charset="0"/>
                <a:cs typeface="Verdana" pitchFamily="34" charset="0"/>
              </a:rPr>
              <a:t>onitoring </a:t>
            </a:r>
            <a:r>
              <a:rPr lang="en-US" sz="1700" dirty="0">
                <a:solidFill>
                  <a:srgbClr val="5B6F7C"/>
                </a:solidFill>
                <a:latin typeface="Verdana" pitchFamily="34" charset="0"/>
                <a:ea typeface="Verdana" pitchFamily="34" charset="0"/>
                <a:cs typeface="Verdana" pitchFamily="34" charset="0"/>
              </a:rPr>
              <a:t>study conduct and </a:t>
            </a:r>
            <a:r>
              <a:rPr lang="en-US" sz="1700" dirty="0" smtClean="0">
                <a:solidFill>
                  <a:srgbClr val="5B6F7C"/>
                </a:solidFill>
                <a:latin typeface="Verdana" pitchFamily="34" charset="0"/>
                <a:ea typeface="Verdana" pitchFamily="34" charset="0"/>
                <a:cs typeface="Verdana" pitchFamily="34" charset="0"/>
              </a:rPr>
              <a:t>progress </a:t>
            </a:r>
          </a:p>
          <a:p>
            <a:pPr lvl="1"/>
            <a:r>
              <a:rPr lang="en-US" sz="1700" dirty="0" smtClean="0">
                <a:solidFill>
                  <a:srgbClr val="5B6F7C"/>
                </a:solidFill>
                <a:latin typeface="Verdana" pitchFamily="34" charset="0"/>
                <a:ea typeface="Verdana" pitchFamily="34" charset="0"/>
                <a:cs typeface="Verdana" pitchFamily="34" charset="0"/>
              </a:rPr>
              <a:t>Disseminating results </a:t>
            </a:r>
            <a:endParaRPr lang="en-US" sz="1700" dirty="0">
              <a:solidFill>
                <a:srgbClr val="5B6F7C"/>
              </a:solidFill>
              <a:latin typeface="Verdana" pitchFamily="34" charset="0"/>
              <a:ea typeface="Verdana" pitchFamily="34" charset="0"/>
              <a:cs typeface="Verdana" pitchFamily="34" charset="0"/>
            </a:endParaRPr>
          </a:p>
          <a:p>
            <a:pPr lvl="1"/>
            <a:endParaRPr lang="en-US" sz="1200" dirty="0" smtClean="0">
              <a:solidFill>
                <a:srgbClr val="5B6F7C"/>
              </a:solidFill>
              <a:latin typeface="Verdana" pitchFamily="34" charset="0"/>
              <a:ea typeface="Verdana" pitchFamily="34" charset="0"/>
              <a:cs typeface="Verdana" pitchFamily="34" charset="0"/>
            </a:endParaRPr>
          </a:p>
          <a:p>
            <a:pPr>
              <a:buFont typeface="Arial" pitchFamily="34" charset="0"/>
              <a:buChar char="•"/>
            </a:pPr>
            <a:r>
              <a:rPr lang="en-US" sz="1700" dirty="0" smtClean="0">
                <a:solidFill>
                  <a:srgbClr val="5B6F7C"/>
                </a:solidFill>
                <a:latin typeface="Verdana" pitchFamily="34" charset="0"/>
                <a:ea typeface="Verdana" pitchFamily="34" charset="0"/>
                <a:cs typeface="Verdana" pitchFamily="34" charset="0"/>
              </a:rPr>
              <a:t>The </a:t>
            </a:r>
            <a:r>
              <a:rPr lang="en-US" sz="1700" dirty="0">
                <a:solidFill>
                  <a:srgbClr val="5B6F7C"/>
                </a:solidFill>
                <a:latin typeface="Verdana" pitchFamily="34" charset="0"/>
                <a:ea typeface="Verdana" pitchFamily="34" charset="0"/>
                <a:cs typeface="Verdana" pitchFamily="34" charset="0"/>
              </a:rPr>
              <a:t>proposed standards also highlight the importance of patient participation in the process of prioritizing which research proposals are funded. </a:t>
            </a:r>
          </a:p>
        </p:txBody>
      </p:sp>
      <p:sp>
        <p:nvSpPr>
          <p:cNvPr id="4" name="TextBox 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26</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327154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52600"/>
            <a:ext cx="8229600" cy="1143000"/>
          </a:xfrm>
        </p:spPr>
        <p:txBody>
          <a:bodyPr>
            <a:normAutofit/>
          </a:bodyPr>
          <a:lstStyle/>
          <a:p>
            <a:r>
              <a:rPr lang="en-US" sz="2400" b="1" dirty="0" smtClean="0">
                <a:solidFill>
                  <a:srgbClr val="002060"/>
                </a:solidFill>
                <a:latin typeface="Verdana" pitchFamily="34" charset="0"/>
                <a:ea typeface="Verdana" pitchFamily="34" charset="0"/>
                <a:cs typeface="Verdana" pitchFamily="34" charset="0"/>
              </a:rPr>
              <a:t>What</a:t>
            </a:r>
            <a:r>
              <a:rPr lang="en-US" sz="2400" b="1" baseline="0" dirty="0" smtClean="0">
                <a:solidFill>
                  <a:srgbClr val="002060"/>
                </a:solidFill>
                <a:latin typeface="Verdana" pitchFamily="34" charset="0"/>
                <a:ea typeface="Verdana" pitchFamily="34" charset="0"/>
                <a:cs typeface="Verdana" pitchFamily="34" charset="0"/>
              </a:rPr>
              <a:t> Makes a Study </a:t>
            </a:r>
            <a:r>
              <a:rPr lang="en-US" sz="2400" b="1" dirty="0" smtClean="0">
                <a:solidFill>
                  <a:srgbClr val="002060"/>
                </a:solidFill>
                <a:latin typeface="Verdana" pitchFamily="34" charset="0"/>
                <a:ea typeface="Verdana" pitchFamily="34" charset="0"/>
                <a:cs typeface="Verdana" pitchFamily="34" charset="0"/>
              </a:rPr>
              <a:t>Patient-Centered</a:t>
            </a:r>
            <a:r>
              <a:rPr lang="en-US" sz="2400" b="1" dirty="0">
                <a:solidFill>
                  <a:srgbClr val="002060"/>
                </a:solidFill>
                <a:latin typeface="Verdana" pitchFamily="34" charset="0"/>
                <a:ea typeface="Verdana" pitchFamily="34" charset="0"/>
                <a:cs typeface="Verdana" pitchFamily="34" charset="0"/>
              </a:rPr>
              <a:t>?</a:t>
            </a:r>
          </a:p>
        </p:txBody>
      </p:sp>
      <p:sp>
        <p:nvSpPr>
          <p:cNvPr id="3" name="Content Placeholder 2"/>
          <p:cNvSpPr>
            <a:spLocks noGrp="1"/>
          </p:cNvSpPr>
          <p:nvPr>
            <p:ph idx="1"/>
          </p:nvPr>
        </p:nvSpPr>
        <p:spPr>
          <a:xfrm>
            <a:off x="457200" y="2335257"/>
            <a:ext cx="8229600" cy="4525963"/>
          </a:xfrm>
        </p:spPr>
        <p:txBody>
          <a:bodyPr>
            <a:noAutofit/>
          </a:bodyPr>
          <a:lstStyle/>
          <a:p>
            <a:r>
              <a:rPr lang="en-US" sz="2400" dirty="0" smtClean="0">
                <a:solidFill>
                  <a:srgbClr val="5B6F7C"/>
                </a:solidFill>
              </a:rPr>
              <a:t>Patient-centered outcomes research </a:t>
            </a:r>
            <a:r>
              <a:rPr lang="en-US" sz="2400" b="1" i="1" dirty="0" smtClean="0">
                <a:solidFill>
                  <a:srgbClr val="5B6F7C"/>
                </a:solidFill>
              </a:rPr>
              <a:t>starts from the perspective of individuals facing health decisions</a:t>
            </a:r>
            <a:r>
              <a:rPr lang="en-US" sz="2400" dirty="0" smtClean="0">
                <a:solidFill>
                  <a:srgbClr val="5B6F7C"/>
                </a:solidFill>
              </a:rPr>
              <a:t>.  </a:t>
            </a:r>
          </a:p>
          <a:p>
            <a:r>
              <a:rPr lang="en-US" sz="2400" dirty="0" smtClean="0">
                <a:solidFill>
                  <a:srgbClr val="5B6F7C"/>
                </a:solidFill>
                <a:sym typeface="Zapf Dingbats"/>
              </a:rPr>
              <a:t>Every phase of patient-centered outcomes research should be </a:t>
            </a:r>
            <a:r>
              <a:rPr lang="en-US" sz="2400" b="1" i="1" dirty="0" smtClean="0">
                <a:solidFill>
                  <a:srgbClr val="5B6F7C"/>
                </a:solidFill>
                <a:sym typeface="Zapf Dingbats"/>
              </a:rPr>
              <a:t>directed towards informing health decisions </a:t>
            </a:r>
            <a:r>
              <a:rPr lang="en-US" sz="2400" dirty="0" smtClean="0">
                <a:solidFill>
                  <a:srgbClr val="5B6F7C"/>
                </a:solidFill>
                <a:sym typeface="Zapf Dingbats"/>
              </a:rPr>
              <a:t>that affect outcomes meaningful to patients.</a:t>
            </a:r>
          </a:p>
          <a:p>
            <a:r>
              <a:rPr lang="en-US" sz="2400" dirty="0" smtClean="0">
                <a:solidFill>
                  <a:srgbClr val="5B6F7C"/>
                </a:solidFill>
                <a:sym typeface="Zapf Dingbats"/>
              </a:rPr>
              <a:t>Patient-centered outcomes research </a:t>
            </a:r>
            <a:r>
              <a:rPr lang="en-US" sz="2400" b="1" i="1" dirty="0" smtClean="0">
                <a:solidFill>
                  <a:srgbClr val="5B6F7C"/>
                </a:solidFill>
                <a:sym typeface="Zapf Dingbats"/>
              </a:rPr>
              <a:t>helps people make informed health care decisions</a:t>
            </a:r>
            <a:r>
              <a:rPr lang="en-US" sz="2400" dirty="0" smtClean="0">
                <a:solidFill>
                  <a:srgbClr val="5B6F7C"/>
                </a:solidFill>
                <a:sym typeface="Zapf Dingbats"/>
              </a:rPr>
              <a:t>.</a:t>
            </a:r>
          </a:p>
        </p:txBody>
      </p:sp>
      <p:sp>
        <p:nvSpPr>
          <p:cNvPr id="4" name="TextBox 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27</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3545459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8229600" cy="1143000"/>
          </a:xfrm>
        </p:spPr>
        <p:txBody>
          <a:bodyPr/>
          <a:lstStyle/>
          <a:p>
            <a:r>
              <a:rPr lang="en-US" sz="2800" b="1" dirty="0" smtClean="0">
                <a:solidFill>
                  <a:srgbClr val="002060"/>
                </a:solidFill>
                <a:latin typeface="Verdana" pitchFamily="34" charset="0"/>
                <a:ea typeface="Verdana" pitchFamily="34" charset="0"/>
                <a:cs typeface="Verdana" pitchFamily="34" charset="0"/>
              </a:rPr>
              <a:t>Patient Engagement</a:t>
            </a:r>
            <a:endParaRPr lang="en-US" sz="2800" b="1" dirty="0">
              <a:solidFill>
                <a:srgbClr val="002060"/>
              </a:solidFill>
              <a:latin typeface="Verdana" pitchFamily="34" charset="0"/>
              <a:ea typeface="Verdana" pitchFamily="34" charset="0"/>
              <a:cs typeface="Verdana" pitchFamily="34" charset="0"/>
            </a:endParaRPr>
          </a:p>
        </p:txBody>
      </p:sp>
      <p:pic>
        <p:nvPicPr>
          <p:cNvPr id="9" name="Content Placeholder 4" descr="Patient-Centered Points (v4).jpg"/>
          <p:cNvPicPr>
            <a:picLocks noGrp="1" noChangeAspect="1"/>
          </p:cNvPicPr>
          <p:nvPr>
            <p:ph idx="1"/>
          </p:nvPr>
        </p:nvPicPr>
        <p:blipFill rotWithShape="1">
          <a:blip r:embed="rId3" cstate="print"/>
          <a:srcRect t="11972" b="16703"/>
          <a:stretch/>
        </p:blipFill>
        <p:spPr>
          <a:xfrm>
            <a:off x="1676400" y="1810224"/>
            <a:ext cx="6605879" cy="5047776"/>
          </a:xfrm>
          <a:prstGeom prst="rect">
            <a:avLst/>
          </a:prstGeom>
          <a:noFill/>
        </p:spPr>
      </p:pic>
      <p:sp>
        <p:nvSpPr>
          <p:cNvPr id="5" name="TextBox 4"/>
          <p:cNvSpPr txBox="1"/>
          <p:nvPr/>
        </p:nvSpPr>
        <p:spPr>
          <a:xfrm>
            <a:off x="0" y="5867400"/>
            <a:ext cx="3200400" cy="1015663"/>
          </a:xfrm>
          <a:prstGeom prst="rect">
            <a:avLst/>
          </a:prstGeom>
          <a:noFill/>
        </p:spPr>
        <p:txBody>
          <a:bodyPr wrap="square" rtlCol="0">
            <a:spAutoFit/>
          </a:bodyPr>
          <a:lstStyle/>
          <a:p>
            <a:r>
              <a:rPr lang="en-US" sz="1000" dirty="0" smtClean="0">
                <a:solidFill>
                  <a:prstClr val="black"/>
                </a:solidFill>
                <a:latin typeface="Verdana" pitchFamily="34" charset="0"/>
                <a:ea typeface="Verdana" pitchFamily="34" charset="0"/>
                <a:cs typeface="Verdana" pitchFamily="34" charset="0"/>
              </a:rPr>
              <a:t>Source: </a:t>
            </a:r>
            <a:r>
              <a:rPr lang="en-US" sz="1000" baseline="30000" dirty="0" smtClean="0">
                <a:solidFill>
                  <a:prstClr val="black"/>
                </a:solidFill>
                <a:latin typeface="Verdana" pitchFamily="34" charset="0"/>
                <a:ea typeface="Verdana" pitchFamily="34" charset="0"/>
                <a:cs typeface="Verdana" pitchFamily="34" charset="0"/>
              </a:rPr>
              <a:t>1</a:t>
            </a:r>
            <a:r>
              <a:rPr lang="en-US" sz="1000" dirty="0" smtClean="0">
                <a:solidFill>
                  <a:prstClr val="black"/>
                </a:solidFill>
                <a:latin typeface="Verdana" pitchFamily="34" charset="0"/>
                <a:ea typeface="Verdana" pitchFamily="34" charset="0"/>
                <a:cs typeface="Verdana" pitchFamily="34" charset="0"/>
              </a:rPr>
              <a:t>Curtis P, Slaughter-Mason S, </a:t>
            </a:r>
            <a:r>
              <a:rPr lang="en-US" sz="1000" dirty="0" err="1" smtClean="0">
                <a:solidFill>
                  <a:prstClr val="black"/>
                </a:solidFill>
                <a:latin typeface="Verdana" pitchFamily="34" charset="0"/>
                <a:ea typeface="Verdana" pitchFamily="34" charset="0"/>
                <a:cs typeface="Verdana" pitchFamily="34" charset="0"/>
              </a:rPr>
              <a:t>Thielke</a:t>
            </a:r>
            <a:r>
              <a:rPr lang="en-US" sz="1000" dirty="0" smtClean="0">
                <a:solidFill>
                  <a:prstClr val="black"/>
                </a:solidFill>
                <a:latin typeface="Verdana" pitchFamily="34" charset="0"/>
                <a:ea typeface="Verdana" pitchFamily="34" charset="0"/>
                <a:cs typeface="Verdana" pitchFamily="34" charset="0"/>
              </a:rPr>
              <a:t> A, Gordon C, </a:t>
            </a:r>
            <a:r>
              <a:rPr lang="en-US" sz="1000" dirty="0" err="1" smtClean="0">
                <a:solidFill>
                  <a:prstClr val="black"/>
                </a:solidFill>
                <a:latin typeface="Verdana" pitchFamily="34" charset="0"/>
                <a:ea typeface="Verdana" pitchFamily="34" charset="0"/>
                <a:cs typeface="Verdana" pitchFamily="34" charset="0"/>
              </a:rPr>
              <a:t>Pettinari</a:t>
            </a:r>
            <a:r>
              <a:rPr lang="en-US" sz="1000" dirty="0" smtClean="0">
                <a:solidFill>
                  <a:prstClr val="black"/>
                </a:solidFill>
                <a:latin typeface="Verdana" pitchFamily="34" charset="0"/>
                <a:ea typeface="Verdana" pitchFamily="34" charset="0"/>
                <a:cs typeface="Verdana" pitchFamily="34" charset="0"/>
              </a:rPr>
              <a:t> C, Ryan K, Church B, King V (2012). </a:t>
            </a:r>
            <a:r>
              <a:rPr lang="en-US" sz="1000" i="1" dirty="0" smtClean="0">
                <a:solidFill>
                  <a:prstClr val="black"/>
                </a:solidFill>
                <a:latin typeface="Verdana" pitchFamily="34" charset="0"/>
                <a:ea typeface="Verdana" pitchFamily="34" charset="0"/>
                <a:cs typeface="Verdana" pitchFamily="34" charset="0"/>
              </a:rPr>
              <a:t>PCORI Expert Interviews Project: Final report. </a:t>
            </a:r>
            <a:r>
              <a:rPr lang="en-US" sz="1000" dirty="0" smtClean="0">
                <a:solidFill>
                  <a:prstClr val="black"/>
                </a:solidFill>
                <a:latin typeface="Verdana" pitchFamily="34" charset="0"/>
                <a:ea typeface="Verdana" pitchFamily="34" charset="0"/>
                <a:cs typeface="Verdana" pitchFamily="34" charset="0"/>
              </a:rPr>
              <a:t>Portland, OR: Center for Evidence-based Policy, Oregon Health &amp; Science University</a:t>
            </a:r>
            <a:endParaRPr lang="en-US" sz="1000" dirty="0"/>
          </a:p>
        </p:txBody>
      </p:sp>
      <p:sp>
        <p:nvSpPr>
          <p:cNvPr id="6" name="TextBox 5"/>
          <p:cNvSpPr txBox="1">
            <a:spLocks noChangeArrowheads="1"/>
          </p:cNvSpPr>
          <p:nvPr/>
        </p:nvSpPr>
        <p:spPr bwMode="auto">
          <a:xfrm>
            <a:off x="8153400" y="6581775"/>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28</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1041114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a:bodyPr>
          <a:lstStyle/>
          <a:p>
            <a:pPr algn="l"/>
            <a:r>
              <a:rPr lang="en-US" sz="2200" b="1" dirty="0" smtClean="0">
                <a:solidFill>
                  <a:srgbClr val="002060"/>
                </a:solidFill>
                <a:latin typeface="Verdana" pitchFamily="34" charset="0"/>
                <a:ea typeface="Verdana" pitchFamily="34" charset="0"/>
                <a:cs typeface="Verdana" pitchFamily="34" charset="0"/>
              </a:rPr>
              <a:t>Standards for Patient-Centeredness </a:t>
            </a:r>
            <a:br>
              <a:rPr lang="en-US" sz="2200" b="1" dirty="0" smtClean="0">
                <a:solidFill>
                  <a:srgbClr val="002060"/>
                </a:solidFill>
                <a:latin typeface="Verdana" pitchFamily="34" charset="0"/>
                <a:ea typeface="Verdana" pitchFamily="34" charset="0"/>
                <a:cs typeface="Verdana" pitchFamily="34" charset="0"/>
              </a:rPr>
            </a:br>
            <a:r>
              <a:rPr lang="en-US" sz="2200" b="1" dirty="0" smtClean="0">
                <a:solidFill>
                  <a:srgbClr val="002060"/>
                </a:solidFill>
                <a:latin typeface="Verdana" pitchFamily="34" charset="0"/>
                <a:ea typeface="Verdana" pitchFamily="34" charset="0"/>
                <a:cs typeface="Verdana" pitchFamily="34" charset="0"/>
              </a:rPr>
              <a:t>and Engagement</a:t>
            </a:r>
            <a:endParaRPr lang="en-US" sz="2200" b="1" dirty="0">
              <a:solidFill>
                <a:srgbClr val="00206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209800"/>
            <a:ext cx="8229600" cy="4525963"/>
          </a:xfrm>
        </p:spPr>
        <p:txBody>
          <a:bodyPr>
            <a:noAutofit/>
          </a:bodyPr>
          <a:lstStyle/>
          <a:p>
            <a:pPr marL="0" indent="0">
              <a:spcBef>
                <a:spcPts val="0"/>
              </a:spcBef>
              <a:buNone/>
            </a:pPr>
            <a:r>
              <a:rPr lang="en-US" sz="1500" b="1" dirty="0">
                <a:solidFill>
                  <a:srgbClr val="5B6F7C"/>
                </a:solidFill>
                <a:latin typeface="Verdana" pitchFamily="34" charset="0"/>
                <a:ea typeface="Verdana" pitchFamily="34" charset="0"/>
                <a:cs typeface="Verdana" pitchFamily="34" charset="0"/>
              </a:rPr>
              <a:t>3.1.2</a:t>
            </a:r>
            <a:r>
              <a:rPr lang="en-US" sz="1500" dirty="0">
                <a:solidFill>
                  <a:srgbClr val="5B6F7C"/>
                </a:solidFill>
                <a:latin typeface="Verdana" pitchFamily="34" charset="0"/>
                <a:ea typeface="Verdana" pitchFamily="34" charset="0"/>
                <a:cs typeface="Verdana" pitchFamily="34" charset="0"/>
              </a:rPr>
              <a:t> Identify Specific Populations and Health Decision(s) Affected by the Research</a:t>
            </a:r>
          </a:p>
          <a:p>
            <a:pPr marL="0" indent="0">
              <a:spcBef>
                <a:spcPts val="0"/>
              </a:spcBef>
              <a:buNone/>
            </a:pPr>
            <a:endParaRPr lang="en-US" sz="1500" dirty="0">
              <a:solidFill>
                <a:srgbClr val="5B6F7C"/>
              </a:solidFill>
              <a:latin typeface="Verdana" pitchFamily="34" charset="0"/>
              <a:ea typeface="Verdana" pitchFamily="34" charset="0"/>
              <a:cs typeface="Verdana" pitchFamily="34" charset="0"/>
            </a:endParaRPr>
          </a:p>
          <a:p>
            <a:pPr marL="0" indent="0">
              <a:spcBef>
                <a:spcPts val="0"/>
              </a:spcBef>
              <a:buNone/>
            </a:pPr>
            <a:r>
              <a:rPr lang="en-US" sz="1500" b="1" dirty="0">
                <a:solidFill>
                  <a:srgbClr val="5B6F7C"/>
                </a:solidFill>
                <a:latin typeface="Verdana" pitchFamily="34" charset="0"/>
                <a:ea typeface="Verdana" pitchFamily="34" charset="0"/>
                <a:cs typeface="Verdana" pitchFamily="34" charset="0"/>
              </a:rPr>
              <a:t>3.1.5</a:t>
            </a:r>
            <a:r>
              <a:rPr lang="en-US" sz="1500" dirty="0">
                <a:solidFill>
                  <a:srgbClr val="5B6F7C"/>
                </a:solidFill>
                <a:latin typeface="Verdana" pitchFamily="34" charset="0"/>
                <a:ea typeface="Verdana" pitchFamily="34" charset="0"/>
                <a:cs typeface="Verdana" pitchFamily="34" charset="0"/>
              </a:rPr>
              <a:t> Measure Outcomes that People in the Population of Interest Notice and Care About</a:t>
            </a:r>
          </a:p>
          <a:p>
            <a:pPr marL="0" indent="0">
              <a:spcBef>
                <a:spcPts val="0"/>
              </a:spcBef>
              <a:buNone/>
            </a:pPr>
            <a:endParaRPr lang="en-US" sz="1500" dirty="0">
              <a:solidFill>
                <a:srgbClr val="5B6F7C"/>
              </a:solidFill>
              <a:latin typeface="Verdana" pitchFamily="34" charset="0"/>
              <a:ea typeface="Verdana" pitchFamily="34" charset="0"/>
              <a:cs typeface="Verdana" pitchFamily="34" charset="0"/>
            </a:endParaRPr>
          </a:p>
          <a:p>
            <a:pPr marL="0" indent="0">
              <a:spcBef>
                <a:spcPts val="0"/>
              </a:spcBef>
              <a:buNone/>
            </a:pPr>
            <a:r>
              <a:rPr lang="en-US" sz="1500" b="1" dirty="0">
                <a:solidFill>
                  <a:srgbClr val="5B6F7C"/>
                </a:solidFill>
                <a:latin typeface="Verdana" pitchFamily="34" charset="0"/>
                <a:ea typeface="Verdana" pitchFamily="34" charset="0"/>
                <a:cs typeface="Verdana" pitchFamily="34" charset="0"/>
              </a:rPr>
              <a:t>4.1.1 </a:t>
            </a:r>
            <a:r>
              <a:rPr lang="en-US" sz="1500" dirty="0">
                <a:solidFill>
                  <a:srgbClr val="5B6F7C"/>
                </a:solidFill>
                <a:latin typeface="Verdana" pitchFamily="34" charset="0"/>
                <a:ea typeface="Verdana" pitchFamily="34" charset="0"/>
                <a:cs typeface="Verdana" pitchFamily="34" charset="0"/>
              </a:rPr>
              <a:t>Engage Patient Informants, Persons Representative of the Population of Interest, in All Phases of Patient-centered Outcomes Research (PCOR) </a:t>
            </a:r>
          </a:p>
          <a:p>
            <a:pPr marL="0" indent="0">
              <a:spcBef>
                <a:spcPts val="0"/>
              </a:spcBef>
              <a:buNone/>
            </a:pPr>
            <a:endParaRPr lang="en-US" sz="1500" dirty="0">
              <a:solidFill>
                <a:srgbClr val="5B6F7C"/>
              </a:solidFill>
              <a:latin typeface="Verdana" pitchFamily="34" charset="0"/>
              <a:ea typeface="Verdana" pitchFamily="34" charset="0"/>
              <a:cs typeface="Verdana" pitchFamily="34" charset="0"/>
            </a:endParaRPr>
          </a:p>
          <a:p>
            <a:pPr marL="0" indent="0">
              <a:spcBef>
                <a:spcPts val="0"/>
              </a:spcBef>
              <a:buNone/>
            </a:pPr>
            <a:r>
              <a:rPr lang="en-US" sz="1500" b="1" dirty="0">
                <a:solidFill>
                  <a:srgbClr val="5B6F7C"/>
                </a:solidFill>
                <a:latin typeface="Verdana" pitchFamily="34" charset="0"/>
                <a:ea typeface="Verdana" pitchFamily="34" charset="0"/>
                <a:cs typeface="Verdana" pitchFamily="34" charset="0"/>
              </a:rPr>
              <a:t>4.1.2</a:t>
            </a:r>
            <a:r>
              <a:rPr lang="en-US" sz="1500" dirty="0">
                <a:solidFill>
                  <a:srgbClr val="5B6F7C"/>
                </a:solidFill>
                <a:latin typeface="Verdana" pitchFamily="34" charset="0"/>
                <a:ea typeface="Verdana" pitchFamily="34" charset="0"/>
                <a:cs typeface="Verdana" pitchFamily="34" charset="0"/>
              </a:rPr>
              <a:t> Identify, Select, Recruit, and Retain Study Participants Representative of the Spectrum of the Population of Interest Facing the Health Decision of Interest and Ensure that Data Are Collected Thoroughly and Systematically from All Study Participants</a:t>
            </a:r>
          </a:p>
          <a:p>
            <a:pPr marL="0" indent="0">
              <a:spcBef>
                <a:spcPts val="0"/>
              </a:spcBef>
              <a:buNone/>
            </a:pPr>
            <a:endParaRPr lang="en-US" sz="1500" dirty="0">
              <a:solidFill>
                <a:srgbClr val="5B6F7C"/>
              </a:solidFill>
              <a:latin typeface="Verdana" pitchFamily="34" charset="0"/>
              <a:ea typeface="Verdana" pitchFamily="34" charset="0"/>
              <a:cs typeface="Verdana" pitchFamily="34" charset="0"/>
            </a:endParaRPr>
          </a:p>
          <a:p>
            <a:pPr marL="0" indent="0">
              <a:spcBef>
                <a:spcPts val="0"/>
              </a:spcBef>
              <a:buNone/>
            </a:pPr>
            <a:r>
              <a:rPr lang="en-US" sz="1500" b="1" dirty="0">
                <a:solidFill>
                  <a:srgbClr val="5B6F7C"/>
                </a:solidFill>
                <a:latin typeface="Verdana" pitchFamily="34" charset="0"/>
                <a:ea typeface="Verdana" pitchFamily="34" charset="0"/>
                <a:cs typeface="Verdana" pitchFamily="34" charset="0"/>
              </a:rPr>
              <a:t>4.1.3</a:t>
            </a:r>
            <a:r>
              <a:rPr lang="en-US" sz="1500" dirty="0">
                <a:solidFill>
                  <a:srgbClr val="5B6F7C"/>
                </a:solidFill>
                <a:latin typeface="Verdana" pitchFamily="34" charset="0"/>
                <a:ea typeface="Verdana" pitchFamily="34" charset="0"/>
                <a:cs typeface="Verdana" pitchFamily="34" charset="0"/>
              </a:rPr>
              <a:t> Use Patient-Reported Outcomes When Patients or People at Risk of a Condition Are the Best Source of Information</a:t>
            </a:r>
          </a:p>
          <a:p>
            <a:pPr marL="0" indent="0">
              <a:spcBef>
                <a:spcPts val="0"/>
              </a:spcBef>
              <a:buNone/>
            </a:pPr>
            <a:endParaRPr lang="en-US" sz="1500" dirty="0">
              <a:solidFill>
                <a:srgbClr val="5B6F7C"/>
              </a:solidFill>
              <a:latin typeface="Verdana" pitchFamily="34" charset="0"/>
              <a:ea typeface="Verdana" pitchFamily="34" charset="0"/>
              <a:cs typeface="Verdana" pitchFamily="34" charset="0"/>
            </a:endParaRPr>
          </a:p>
          <a:p>
            <a:pPr marL="0" indent="0">
              <a:spcBef>
                <a:spcPts val="0"/>
              </a:spcBef>
              <a:buNone/>
            </a:pPr>
            <a:r>
              <a:rPr lang="en-US" sz="1500" b="1" dirty="0">
                <a:solidFill>
                  <a:srgbClr val="5B6F7C"/>
                </a:solidFill>
                <a:latin typeface="Verdana" pitchFamily="34" charset="0"/>
                <a:ea typeface="Verdana" pitchFamily="34" charset="0"/>
                <a:cs typeface="Verdana" pitchFamily="34" charset="0"/>
              </a:rPr>
              <a:t>4.1.4</a:t>
            </a:r>
            <a:r>
              <a:rPr lang="en-US" sz="1500" dirty="0">
                <a:solidFill>
                  <a:srgbClr val="5B6F7C"/>
                </a:solidFill>
                <a:latin typeface="Verdana" pitchFamily="34" charset="0"/>
                <a:ea typeface="Verdana" pitchFamily="34" charset="0"/>
                <a:cs typeface="Verdana" pitchFamily="34" charset="0"/>
              </a:rPr>
              <a:t> Develop and Implement a Dissemination Assessment to Achieve Broad Awareness of Study </a:t>
            </a:r>
            <a:r>
              <a:rPr lang="en-US" sz="1500" dirty="0" smtClean="0">
                <a:solidFill>
                  <a:srgbClr val="5B6F7C"/>
                </a:solidFill>
                <a:latin typeface="Verdana" pitchFamily="34" charset="0"/>
                <a:ea typeface="Verdana" pitchFamily="34" charset="0"/>
                <a:cs typeface="Verdana" pitchFamily="34" charset="0"/>
              </a:rPr>
              <a:t>Results</a:t>
            </a:r>
          </a:p>
          <a:p>
            <a:pPr marL="0" indent="0">
              <a:buNone/>
            </a:pPr>
            <a:endParaRPr lang="en-US" sz="1500" dirty="0" smtClean="0">
              <a:solidFill>
                <a:srgbClr val="5B6F7C"/>
              </a:solidFill>
              <a:latin typeface="Verdana" pitchFamily="34" charset="0"/>
              <a:ea typeface="Verdana" pitchFamily="34" charset="0"/>
              <a:cs typeface="Verdana" pitchFamily="34" charset="0"/>
            </a:endParaRPr>
          </a:p>
          <a:p>
            <a:pPr marL="0" indent="0">
              <a:buNone/>
            </a:pPr>
            <a:endParaRPr lang="en-US" sz="1500" dirty="0" smtClean="0">
              <a:solidFill>
                <a:srgbClr val="5B6F7C"/>
              </a:solidFill>
              <a:latin typeface="Verdana" pitchFamily="34" charset="0"/>
              <a:ea typeface="Verdana" pitchFamily="34" charset="0"/>
              <a:cs typeface="Verdana" pitchFamily="34" charset="0"/>
            </a:endParaRPr>
          </a:p>
        </p:txBody>
      </p:sp>
      <p:sp>
        <p:nvSpPr>
          <p:cNvPr id="4" name="TextBox 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29</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3644389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6"/>
          <p:cNvSpPr>
            <a:spLocks noChangeArrowheads="1"/>
          </p:cNvSpPr>
          <p:nvPr/>
        </p:nvSpPr>
        <p:spPr bwMode="auto">
          <a:xfrm>
            <a:off x="3665538" y="2714977"/>
            <a:ext cx="4957762" cy="1831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22" tIns="0" rIns="9522" bIns="0" anchor="ctr">
            <a:spAutoFit/>
          </a:bodyPr>
          <a:lstStyle/>
          <a:p>
            <a:pPr defTabSz="457200"/>
            <a:r>
              <a:rPr lang="en-US" sz="1700" b="1" dirty="0">
                <a:solidFill>
                  <a:srgbClr val="000000"/>
                </a:solidFill>
                <a:latin typeface="Calibri" pitchFamily="34" charset="0"/>
                <a:cs typeface="Arial" pitchFamily="34" charset="0"/>
              </a:rPr>
              <a:t>Press Release </a:t>
            </a:r>
            <a:r>
              <a:rPr lang="en-US" sz="1700" dirty="0">
                <a:solidFill>
                  <a:srgbClr val="000000"/>
                </a:solidFill>
                <a:latin typeface="Calibri" pitchFamily="34" charset="0"/>
                <a:cs typeface="Arial" pitchFamily="34" charset="0"/>
              </a:rPr>
              <a:t>(September 23, 2010) </a:t>
            </a:r>
          </a:p>
          <a:p>
            <a:pPr defTabSz="457200"/>
            <a:r>
              <a:rPr lang="en-US" sz="1700" i="1" dirty="0">
                <a:solidFill>
                  <a:srgbClr val="000000"/>
                </a:solidFill>
                <a:latin typeface="Calibri" pitchFamily="34" charset="0"/>
                <a:cs typeface="Arial" pitchFamily="34" charset="0"/>
              </a:rPr>
              <a:t>WASHINGTON, DC– Gene L. </a:t>
            </a:r>
            <a:r>
              <a:rPr lang="en-US" sz="1700" i="1" dirty="0" err="1">
                <a:solidFill>
                  <a:srgbClr val="000000"/>
                </a:solidFill>
                <a:latin typeface="Calibri" pitchFamily="34" charset="0"/>
                <a:cs typeface="Arial" pitchFamily="34" charset="0"/>
              </a:rPr>
              <a:t>Dodaro</a:t>
            </a:r>
            <a:r>
              <a:rPr lang="en-US" sz="1700" i="1" dirty="0">
                <a:solidFill>
                  <a:srgbClr val="000000"/>
                </a:solidFill>
                <a:latin typeface="Calibri" pitchFamily="34" charset="0"/>
                <a:cs typeface="Arial" pitchFamily="34" charset="0"/>
              </a:rPr>
              <a:t>, Acting Comptroller General of the United States and head of the U.S. Government Accountability Office (GAO), today announced the appointment of 19 members to the Board of Governors for the new Patient-Centered Outcomes Research Institute (PCORI). </a:t>
            </a:r>
          </a:p>
        </p:txBody>
      </p:sp>
      <p:sp>
        <p:nvSpPr>
          <p:cNvPr id="9218" name="Rectangle 9"/>
          <p:cNvSpPr>
            <a:spLocks noChangeArrowheads="1"/>
          </p:cNvSpPr>
          <p:nvPr/>
        </p:nvSpPr>
        <p:spPr bwMode="auto">
          <a:xfrm>
            <a:off x="3657600" y="4874329"/>
            <a:ext cx="4965700" cy="1831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22" tIns="0" rIns="9522" bIns="0" anchor="ctr">
            <a:spAutoFit/>
          </a:bodyPr>
          <a:lstStyle/>
          <a:p>
            <a:pPr defTabSz="457200"/>
            <a:r>
              <a:rPr lang="en-US" sz="1700" b="1" dirty="0">
                <a:solidFill>
                  <a:srgbClr val="000000"/>
                </a:solidFill>
                <a:latin typeface="Calibri" pitchFamily="34" charset="0"/>
                <a:cs typeface="Arial" pitchFamily="34" charset="0"/>
              </a:rPr>
              <a:t>Press Release</a:t>
            </a:r>
            <a:r>
              <a:rPr lang="en-US" sz="1700" dirty="0">
                <a:solidFill>
                  <a:srgbClr val="000000"/>
                </a:solidFill>
                <a:latin typeface="Calibri" pitchFamily="34" charset="0"/>
                <a:cs typeface="Arial" pitchFamily="34" charset="0"/>
              </a:rPr>
              <a:t> (January 21, 2011) </a:t>
            </a:r>
          </a:p>
          <a:p>
            <a:pPr defTabSz="457200"/>
            <a:r>
              <a:rPr lang="en-US" sz="1700" i="1" dirty="0">
                <a:solidFill>
                  <a:srgbClr val="000000"/>
                </a:solidFill>
                <a:latin typeface="Calibri" pitchFamily="34" charset="0"/>
                <a:cs typeface="Arial" pitchFamily="34" charset="0"/>
              </a:rPr>
              <a:t>WASHINGTON, DC — Gene L. </a:t>
            </a:r>
            <a:r>
              <a:rPr lang="en-US" sz="1700" i="1" dirty="0" err="1">
                <a:solidFill>
                  <a:srgbClr val="000000"/>
                </a:solidFill>
                <a:latin typeface="Calibri" pitchFamily="34" charset="0"/>
                <a:cs typeface="Arial" pitchFamily="34" charset="0"/>
              </a:rPr>
              <a:t>Dodaro</a:t>
            </a:r>
            <a:r>
              <a:rPr lang="en-US" sz="1700" i="1" dirty="0">
                <a:solidFill>
                  <a:srgbClr val="000000"/>
                </a:solidFill>
                <a:latin typeface="Calibri" pitchFamily="34" charset="0"/>
                <a:cs typeface="Arial" pitchFamily="34" charset="0"/>
              </a:rPr>
              <a:t>, Comptroller General of the United States and head of the U.S. Government Accountability Office (GAO), today announced the appointment of 15 members to the Methodology Committee of the Patient-Centered Outcomes Research Institute (PCORI).</a:t>
            </a:r>
          </a:p>
        </p:txBody>
      </p:sp>
      <p:sp>
        <p:nvSpPr>
          <p:cNvPr id="10243" name="TextBox 6"/>
          <p:cNvSpPr txBox="1">
            <a:spLocks noChangeArrowheads="1"/>
          </p:cNvSpPr>
          <p:nvPr/>
        </p:nvSpPr>
        <p:spPr bwMode="auto">
          <a:xfrm>
            <a:off x="431800" y="1511300"/>
            <a:ext cx="3225800" cy="369888"/>
          </a:xfrm>
          <a:prstGeom prst="rect">
            <a:avLst/>
          </a:prstGeom>
          <a:solidFill>
            <a:schemeClr val="bg1"/>
          </a:solidFill>
          <a:ln w="9525">
            <a:noFill/>
            <a:miter lim="800000"/>
            <a:headEnd/>
            <a:tailEnd/>
          </a:ln>
        </p:spPr>
        <p:txBody>
          <a:bodyPr>
            <a:spAutoFit/>
          </a:bodyPr>
          <a:lstStyle/>
          <a:p>
            <a:pPr defTabSz="457200">
              <a:defRPr/>
            </a:pPr>
            <a:endParaRPr lang="en-US">
              <a:solidFill>
                <a:prstClr val="black"/>
              </a:solidFill>
              <a:latin typeface="Arial" charset="0"/>
              <a:ea typeface="+mn-ea"/>
            </a:endParaRPr>
          </a:p>
        </p:txBody>
      </p:sp>
      <p:sp>
        <p:nvSpPr>
          <p:cNvPr id="9220" name="Rectangle 8"/>
          <p:cNvSpPr>
            <a:spLocks noChangeArrowheads="1"/>
          </p:cNvSpPr>
          <p:nvPr/>
        </p:nvSpPr>
        <p:spPr bwMode="auto">
          <a:xfrm>
            <a:off x="1828800" y="1327150"/>
            <a:ext cx="4064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57200"/>
            <a:r>
              <a:rPr lang="en-US" b="1" i="1" dirty="0">
                <a:solidFill>
                  <a:srgbClr val="000000"/>
                </a:solidFill>
                <a:latin typeface="Calibri" pitchFamily="34" charset="0"/>
              </a:rPr>
              <a:t>On March 23, 2010, the 111th Congress created PCORI as part of the Patient Protection and Affordable Care Act </a:t>
            </a:r>
          </a:p>
          <a:p>
            <a:pPr defTabSz="457200"/>
            <a:r>
              <a:rPr lang="en-US" b="1" i="1" dirty="0">
                <a:solidFill>
                  <a:srgbClr val="000000"/>
                </a:solidFill>
                <a:latin typeface="Calibri" pitchFamily="34" charset="0"/>
              </a:rPr>
              <a:t>(Public Law 111–148) </a:t>
            </a:r>
            <a:endParaRPr lang="en-US" b="1" i="1" dirty="0">
              <a:solidFill>
                <a:srgbClr val="FF0000"/>
              </a:solidFill>
            </a:endParaRPr>
          </a:p>
          <a:p>
            <a:pPr defTabSz="457200"/>
            <a:endParaRPr lang="en-US" sz="1600" b="1" i="1" dirty="0">
              <a:solidFill>
                <a:srgbClr val="000000"/>
              </a:solidFill>
              <a:latin typeface="Calibri" pitchFamily="34" charset="0"/>
            </a:endParaRPr>
          </a:p>
        </p:txBody>
      </p:sp>
      <p:sp>
        <p:nvSpPr>
          <p:cNvPr id="10245" name="Title 1"/>
          <p:cNvSpPr txBox="1">
            <a:spLocks/>
          </p:cNvSpPr>
          <p:nvPr/>
        </p:nvSpPr>
        <p:spPr bwMode="auto">
          <a:xfrm>
            <a:off x="0" y="33337"/>
            <a:ext cx="7853363" cy="652463"/>
          </a:xfrm>
          <a:prstGeom prst="rect">
            <a:avLst/>
          </a:prstGeom>
          <a:noFill/>
          <a:ln w="9525">
            <a:noFill/>
            <a:miter lim="800000"/>
            <a:headEnd/>
            <a:tailEnd/>
          </a:ln>
        </p:spPr>
        <p:txBody>
          <a:bodyPr/>
          <a:lstStyle/>
          <a:p>
            <a:pPr defTabSz="457200" eaLnBrk="0" hangingPunct="0">
              <a:defRPr/>
            </a:pPr>
            <a:r>
              <a:rPr lang="en-US" sz="3200" b="1" dirty="0">
                <a:solidFill>
                  <a:srgbClr val="FFFFFF"/>
                </a:solidFill>
                <a:latin typeface="Calibri" pitchFamily="34" charset="0"/>
                <a:ea typeface="+mn-ea"/>
              </a:rPr>
              <a:t>PCORI Origin &amp; Appointments</a:t>
            </a:r>
          </a:p>
        </p:txBody>
      </p:sp>
      <p:sp>
        <p:nvSpPr>
          <p:cNvPr id="11" name="Text Box 10"/>
          <p:cNvSpPr txBox="1">
            <a:spLocks noChangeArrowheads="1"/>
          </p:cNvSpPr>
          <p:nvPr/>
        </p:nvSpPr>
        <p:spPr bwMode="auto">
          <a:xfrm>
            <a:off x="1981200" y="4927952"/>
            <a:ext cx="1552575" cy="1724025"/>
          </a:xfrm>
          <a:prstGeom prst="rect">
            <a:avLst/>
          </a:prstGeom>
          <a:solidFill>
            <a:srgbClr val="00B0F0"/>
          </a:solidFill>
          <a:ln w="12700" algn="ctr">
            <a:solidFill>
              <a:srgbClr val="00A1DE"/>
            </a:solidFill>
            <a:miter lim="800000"/>
            <a:headEnd/>
            <a:tailEnd type="none" w="sm" len="med"/>
          </a:ln>
        </p:spPr>
        <p:txBody>
          <a:bodyPr lIns="40118" tIns="40118" rIns="40118" bIns="40118" anchor="ctr" anchorCtr="1"/>
          <a:lstStyle/>
          <a:p>
            <a:pPr algn="ctr" defTabSz="957263" fontAlgn="auto">
              <a:spcBef>
                <a:spcPts val="0"/>
              </a:spcBef>
              <a:spcAft>
                <a:spcPts val="0"/>
              </a:spcAft>
              <a:defRPr/>
            </a:pPr>
            <a:r>
              <a:rPr lang="en-US" sz="1600" b="1" kern="0" dirty="0">
                <a:solidFill>
                  <a:srgbClr val="FFFFFF"/>
                </a:solidFill>
                <a:latin typeface="Arial" charset="0"/>
                <a:ea typeface="+mn-ea"/>
              </a:rPr>
              <a:t>Methodology Committee</a:t>
            </a:r>
          </a:p>
        </p:txBody>
      </p:sp>
      <p:sp>
        <p:nvSpPr>
          <p:cNvPr id="12" name="Text Box 10"/>
          <p:cNvSpPr txBox="1">
            <a:spLocks noChangeArrowheads="1"/>
          </p:cNvSpPr>
          <p:nvPr/>
        </p:nvSpPr>
        <p:spPr bwMode="auto">
          <a:xfrm>
            <a:off x="1981200" y="2768600"/>
            <a:ext cx="1552575" cy="1654175"/>
          </a:xfrm>
          <a:prstGeom prst="rect">
            <a:avLst/>
          </a:prstGeom>
          <a:solidFill>
            <a:srgbClr val="33CC33"/>
          </a:solidFill>
          <a:ln w="12700" algn="ctr">
            <a:solidFill>
              <a:srgbClr val="00A1DE"/>
            </a:solidFill>
            <a:miter lim="800000"/>
            <a:headEnd/>
            <a:tailEnd type="none" w="sm" len="med"/>
          </a:ln>
        </p:spPr>
        <p:txBody>
          <a:bodyPr lIns="40118" tIns="40118" rIns="40118" bIns="40118" anchor="ctr" anchorCtr="1"/>
          <a:lstStyle/>
          <a:p>
            <a:pPr algn="ctr" defTabSz="957263" fontAlgn="auto">
              <a:spcBef>
                <a:spcPts val="0"/>
              </a:spcBef>
              <a:spcAft>
                <a:spcPts val="0"/>
              </a:spcAft>
              <a:defRPr/>
            </a:pPr>
            <a:r>
              <a:rPr lang="en-US" sz="1600" b="1" kern="0" dirty="0">
                <a:solidFill>
                  <a:srgbClr val="FFFFFF"/>
                </a:solidFill>
                <a:latin typeface="Arial" charset="0"/>
                <a:ea typeface="+mn-ea"/>
              </a:rPr>
              <a:t>Board of Governors</a:t>
            </a:r>
          </a:p>
        </p:txBody>
      </p:sp>
      <p:pic>
        <p:nvPicPr>
          <p:cNvPr id="9224" name="Picture 4" descr="The GAO Se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313" y="2960688"/>
            <a:ext cx="1463675"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5" name="Picture 6" descr="http://www.micevhill.com/attachments/Image/congressional_sea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313" y="1162050"/>
            <a:ext cx="146685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lstStyle/>
          <a:p>
            <a:pPr algn="l"/>
            <a:r>
              <a:rPr lang="en-US" sz="3600" dirty="0" smtClean="0"/>
              <a:t>Dissemination and implementation of PCORI methods standards and guidance </a:t>
            </a:r>
            <a:br>
              <a:rPr lang="en-US" sz="3600" dirty="0" smtClean="0"/>
            </a:br>
            <a:endParaRPr lang="en-US" sz="2000" dirty="0"/>
          </a:p>
        </p:txBody>
      </p:sp>
      <p:sp>
        <p:nvSpPr>
          <p:cNvPr id="3" name="Content Placeholder 2"/>
          <p:cNvSpPr>
            <a:spLocks noGrp="1"/>
          </p:cNvSpPr>
          <p:nvPr>
            <p:ph idx="1"/>
          </p:nvPr>
        </p:nvSpPr>
        <p:spPr>
          <a:xfrm>
            <a:off x="304800" y="1951037"/>
            <a:ext cx="8763000" cy="4525963"/>
          </a:xfrm>
        </p:spPr>
        <p:txBody>
          <a:bodyPr/>
          <a:lstStyle/>
          <a:p>
            <a:pPr marL="0" indent="0">
              <a:buNone/>
            </a:pPr>
            <a:r>
              <a:rPr lang="en-US" sz="2800" b="1" dirty="0" smtClean="0"/>
              <a:t>MC ultimate goal: </a:t>
            </a:r>
          </a:p>
          <a:p>
            <a:pPr marL="0" indent="0">
              <a:buNone/>
            </a:pPr>
            <a:r>
              <a:rPr lang="en-US" sz="2400" dirty="0"/>
              <a:t>	</a:t>
            </a:r>
            <a:r>
              <a:rPr lang="en-US" sz="2400" dirty="0" smtClean="0"/>
              <a:t>Improve </a:t>
            </a:r>
            <a:r>
              <a:rPr lang="en-US" sz="2400" dirty="0"/>
              <a:t>the value of PCOR and </a:t>
            </a:r>
            <a:r>
              <a:rPr lang="en-US" sz="2400" dirty="0" smtClean="0"/>
              <a:t>its </a:t>
            </a:r>
            <a:r>
              <a:rPr lang="en-US" sz="2400" dirty="0"/>
              <a:t>contributions to better health decisions and </a:t>
            </a:r>
            <a:r>
              <a:rPr lang="en-US" sz="2400" dirty="0" smtClean="0"/>
              <a:t>outcomes</a:t>
            </a:r>
          </a:p>
          <a:p>
            <a:pPr marL="0" indent="0">
              <a:buNone/>
            </a:pPr>
            <a:endParaRPr lang="en-US" sz="2400" dirty="0"/>
          </a:p>
          <a:p>
            <a:pPr marL="0" indent="0">
              <a:buNone/>
            </a:pPr>
            <a:r>
              <a:rPr lang="en-US" sz="2800" b="1" dirty="0" smtClean="0"/>
              <a:t>To attain the goal: </a:t>
            </a:r>
            <a:endParaRPr lang="en-US" sz="2800" b="1" dirty="0"/>
          </a:p>
          <a:p>
            <a:pPr marL="0" indent="0">
              <a:buNone/>
            </a:pPr>
            <a:r>
              <a:rPr lang="en-US" sz="2400" dirty="0" smtClean="0"/>
              <a:t>	Improve </a:t>
            </a:r>
            <a:r>
              <a:rPr lang="en-US" sz="2400" dirty="0"/>
              <a:t>research </a:t>
            </a:r>
            <a:r>
              <a:rPr lang="en-US" sz="2400" dirty="0" smtClean="0"/>
              <a:t>practice by achieving </a:t>
            </a:r>
            <a:r>
              <a:rPr lang="en-US" sz="2400" dirty="0"/>
              <a:t>high levels of adherence to </a:t>
            </a:r>
            <a:r>
              <a:rPr lang="en-US" sz="2400" dirty="0" smtClean="0"/>
              <a:t>PCORI </a:t>
            </a:r>
            <a:r>
              <a:rPr lang="en-US" sz="2400" dirty="0"/>
              <a:t>MC standards and “best practice” </a:t>
            </a:r>
            <a:r>
              <a:rPr lang="en-US" sz="2400" dirty="0" smtClean="0"/>
              <a:t> recommendations</a:t>
            </a:r>
          </a:p>
          <a:p>
            <a:endParaRPr lang="en-US" sz="1600" dirty="0"/>
          </a:p>
          <a:p>
            <a:endParaRPr lang="en-US" sz="1600" dirty="0"/>
          </a:p>
        </p:txBody>
      </p:sp>
    </p:spTree>
    <p:extLst>
      <p:ext uri="{BB962C8B-B14F-4D97-AF65-F5344CB8AC3E}">
        <p14:creationId xmlns:p14="http://schemas.microsoft.com/office/powerpoint/2010/main" xmlns="" val="4472455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a:solidFill>
                  <a:schemeClr val="bg1"/>
                </a:solidFill>
              </a:rPr>
              <a:t>Changing research practices</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304800" y="1600200"/>
            <a:ext cx="8686800" cy="4525963"/>
          </a:xfrm>
        </p:spPr>
        <p:txBody>
          <a:bodyPr/>
          <a:lstStyle/>
          <a:p>
            <a:pPr marL="0" indent="0">
              <a:buNone/>
            </a:pPr>
            <a:r>
              <a:rPr lang="en-US" sz="2400" dirty="0" smtClean="0"/>
              <a:t>“</a:t>
            </a:r>
            <a:r>
              <a:rPr lang="en-US" sz="2400" dirty="0"/>
              <a:t>Research practices” </a:t>
            </a:r>
            <a:r>
              <a:rPr lang="en-US" sz="2400" dirty="0" smtClean="0"/>
              <a:t>include a broad and varied set </a:t>
            </a:r>
            <a:r>
              <a:rPr lang="en-US" sz="2400" dirty="0"/>
              <a:t>of decisions and activities conducted by </a:t>
            </a:r>
            <a:r>
              <a:rPr lang="en-US" sz="2400" dirty="0" smtClean="0"/>
              <a:t>numerous </a:t>
            </a:r>
            <a:r>
              <a:rPr lang="en-US" sz="2400" dirty="0"/>
              <a:t>stakeholders </a:t>
            </a:r>
            <a:r>
              <a:rPr lang="en-US" sz="2400" dirty="0" smtClean="0"/>
              <a:t>(funders</a:t>
            </a:r>
            <a:r>
              <a:rPr lang="en-US" sz="2400" dirty="0"/>
              <a:t>, reviewers, </a:t>
            </a:r>
            <a:r>
              <a:rPr lang="en-US" sz="2400" dirty="0" smtClean="0"/>
              <a:t>researchers, etc.)</a:t>
            </a:r>
          </a:p>
          <a:p>
            <a:pPr marL="0" indent="0">
              <a:buNone/>
            </a:pPr>
            <a:r>
              <a:rPr lang="en-US" sz="2400" dirty="0" smtClean="0"/>
              <a:t>Changing these practices is challenging</a:t>
            </a:r>
            <a:endParaRPr lang="en-US" sz="2400" dirty="0"/>
          </a:p>
          <a:p>
            <a:r>
              <a:rPr lang="en-US" sz="2400" dirty="0" smtClean="0"/>
              <a:t>Researchers value independence</a:t>
            </a:r>
            <a:r>
              <a:rPr lang="en-US" sz="2400" dirty="0"/>
              <a:t>, autonomy and professional judgment </a:t>
            </a:r>
            <a:endParaRPr lang="en-US" sz="2400" dirty="0" smtClean="0"/>
          </a:p>
          <a:p>
            <a:r>
              <a:rPr lang="en-US" sz="2400" dirty="0" smtClean="0"/>
              <a:t>Researcher actions are </a:t>
            </a:r>
            <a:r>
              <a:rPr lang="en-US" sz="2400" dirty="0"/>
              <a:t>guided by knowledge, experience and </a:t>
            </a:r>
            <a:r>
              <a:rPr lang="en-US" sz="2400" dirty="0" smtClean="0"/>
              <a:t>judgment</a:t>
            </a:r>
          </a:p>
          <a:p>
            <a:pPr marL="0" indent="0">
              <a:buNone/>
            </a:pPr>
            <a:r>
              <a:rPr lang="en-US" sz="2400" dirty="0" smtClean="0"/>
              <a:t>Analogue: the challenge of improving research practices is comparable to the challenge of improving clinical practices (e.g., through evidence-based clinical practice guidelines)</a:t>
            </a:r>
          </a:p>
          <a:p>
            <a:endParaRPr lang="en-US" sz="2000" dirty="0"/>
          </a:p>
        </p:txBody>
      </p:sp>
    </p:spTree>
    <p:extLst>
      <p:ext uri="{BB962C8B-B14F-4D97-AF65-F5344CB8AC3E}">
        <p14:creationId xmlns:p14="http://schemas.microsoft.com/office/powerpoint/2010/main" xmlns="" val="1417550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6" y="0"/>
            <a:ext cx="8229600" cy="1143000"/>
          </a:xfrm>
        </p:spPr>
        <p:txBody>
          <a:bodyPr/>
          <a:lstStyle/>
          <a:p>
            <a:pPr algn="l"/>
            <a:r>
              <a:rPr lang="en-US" sz="3200" dirty="0">
                <a:solidFill>
                  <a:schemeClr val="bg1"/>
                </a:solidFill>
              </a:rPr>
              <a:t>Guidance from implementation science</a:t>
            </a:r>
          </a:p>
        </p:txBody>
      </p:sp>
      <p:sp>
        <p:nvSpPr>
          <p:cNvPr id="4" name="Rectangle 3"/>
          <p:cNvSpPr/>
          <p:nvPr/>
        </p:nvSpPr>
        <p:spPr>
          <a:xfrm>
            <a:off x="304800" y="-11436608"/>
            <a:ext cx="8382000" cy="9510296"/>
          </a:xfrm>
          <a:prstGeom prst="rect">
            <a:avLst/>
          </a:prstGeom>
        </p:spPr>
        <p:txBody>
          <a:bodyPr wrap="square">
            <a:spAutoFit/>
          </a:bodyPr>
          <a:lstStyle/>
          <a:p>
            <a:r>
              <a:rPr lang="en-US" dirty="0"/>
              <a:t>Guidance from implementation science:  approaching an implementation problem</a:t>
            </a:r>
          </a:p>
          <a:p>
            <a:r>
              <a:rPr lang="en-US" dirty="0"/>
              <a:t> </a:t>
            </a:r>
          </a:p>
          <a:p>
            <a:r>
              <a:rPr lang="en-US" dirty="0"/>
              <a:t>1.        Identify high priority quality/outcome gaps:  </a:t>
            </a:r>
            <a:r>
              <a:rPr lang="en-US" i="1" dirty="0"/>
              <a:t>deficiencies in research practices</a:t>
            </a:r>
            <a:endParaRPr lang="en-US" dirty="0"/>
          </a:p>
          <a:p>
            <a:r>
              <a:rPr lang="en-US" dirty="0"/>
              <a:t>2.        Identify or develop evidence-based guidelines/best practice recommendations:  </a:t>
            </a:r>
            <a:r>
              <a:rPr lang="en-US" i="1" dirty="0"/>
              <a:t>MC report</a:t>
            </a:r>
            <a:endParaRPr lang="en-US" dirty="0"/>
          </a:p>
          <a:p>
            <a:r>
              <a:rPr lang="en-US" dirty="0"/>
              <a:t>3a.      Document current practices and their determinants:  </a:t>
            </a:r>
            <a:r>
              <a:rPr lang="en-US" i="1" dirty="0"/>
              <a:t>MC D&amp;I Plan conceptual model of the research process</a:t>
            </a:r>
            <a:endParaRPr lang="en-US" dirty="0"/>
          </a:p>
          <a:p>
            <a:r>
              <a:rPr lang="en-US" dirty="0"/>
              <a:t>3b.      Document and prioritize quality/implementation gaps (adherence gaps):  </a:t>
            </a:r>
            <a:r>
              <a:rPr lang="en-US" i="1" dirty="0"/>
              <a:t>MC rating/prioritization process</a:t>
            </a:r>
            <a:endParaRPr lang="en-US" dirty="0"/>
          </a:p>
          <a:p>
            <a:r>
              <a:rPr lang="en-US" dirty="0"/>
              <a:t>3c.      Diagnose implementation gaps: </a:t>
            </a:r>
            <a:r>
              <a:rPr lang="en-US" i="1" dirty="0"/>
              <a:t> MC judgment and/or empirical research</a:t>
            </a:r>
            <a:endParaRPr lang="en-US" dirty="0"/>
          </a:p>
          <a:p>
            <a:r>
              <a:rPr lang="en-US" dirty="0"/>
              <a:t>3d.      Identify barriers/facilitators to practice change:  </a:t>
            </a:r>
            <a:r>
              <a:rPr lang="en-US" i="1" dirty="0"/>
              <a:t>MC judgment and empirical research</a:t>
            </a:r>
            <a:endParaRPr lang="en-US" dirty="0"/>
          </a:p>
          <a:p>
            <a:r>
              <a:rPr lang="en-US" dirty="0"/>
              <a:t>4.        Develop a multi-faceted/multi-component implementation strategy (“campaign”):  </a:t>
            </a:r>
            <a:r>
              <a:rPr lang="en-US" i="1" dirty="0"/>
              <a:t>see next slide</a:t>
            </a:r>
            <a:endParaRPr lang="en-US" dirty="0"/>
          </a:p>
          <a:p>
            <a:r>
              <a:rPr lang="en-US" dirty="0"/>
              <a:t>5.        Deploy, evaluate and refine the implementation campaign (via phased activities) to maximize effectiveness</a:t>
            </a:r>
          </a:p>
          <a:p>
            <a:r>
              <a:rPr lang="en-US" dirty="0"/>
              <a:t> </a:t>
            </a:r>
          </a:p>
          <a:p>
            <a:r>
              <a:rPr lang="en-US" dirty="0"/>
              <a:t>Guidance from implementation science:  designing and implementation campaign</a:t>
            </a:r>
          </a:p>
          <a:p>
            <a:r>
              <a:rPr lang="en-US" dirty="0"/>
              <a:t> </a:t>
            </a:r>
          </a:p>
          <a:p>
            <a:r>
              <a:rPr lang="en-US" dirty="0"/>
              <a:t>Professional practices are influenced by multiple factors operating at multiple levels</a:t>
            </a:r>
          </a:p>
          <a:p>
            <a:r>
              <a:rPr lang="en-US" dirty="0"/>
              <a:t>Implementation gaps must be thoroughly diagnosed (to identify “root causes”) to guide practice change strategies; “empirical treatment” is ineffective</a:t>
            </a:r>
          </a:p>
          <a:p>
            <a:r>
              <a:rPr lang="en-US" dirty="0"/>
              <a:t>Implementation campaigns must include multiple, coordinated components targeting the full spectrum of implementation gap determinants</a:t>
            </a:r>
          </a:p>
          <a:p>
            <a:r>
              <a:rPr lang="en-US" dirty="0"/>
              <a:t>A comprehensive causal model (“logic model”) helps identify determinants of current practices and practice gaps, and thus to guide selection of implementation strategies</a:t>
            </a:r>
          </a:p>
          <a:p>
            <a:r>
              <a:rPr lang="en-US" dirty="0"/>
              <a:t>“No magic bullets”:  examples of dramatic change in research practices (e.g., trial registration) are rare and exceptional</a:t>
            </a:r>
          </a:p>
          <a:p>
            <a:r>
              <a:rPr lang="en-US" dirty="0"/>
              <a:t> </a:t>
            </a:r>
          </a:p>
        </p:txBody>
      </p:sp>
      <p:sp>
        <p:nvSpPr>
          <p:cNvPr id="5" name="Content Placeholder 4"/>
          <p:cNvSpPr>
            <a:spLocks noGrp="1"/>
          </p:cNvSpPr>
          <p:nvPr>
            <p:ph idx="1"/>
          </p:nvPr>
        </p:nvSpPr>
        <p:spPr>
          <a:xfrm>
            <a:off x="183932" y="1703268"/>
            <a:ext cx="8839200" cy="4228850"/>
          </a:xfrm>
          <a:prstGeom prst="rect">
            <a:avLst/>
          </a:prstGeom>
        </p:spPr>
        <p:txBody>
          <a:bodyPr wrap="square">
            <a:spAutoFit/>
          </a:bodyPr>
          <a:lstStyle/>
          <a:p>
            <a:pPr marL="457200" indent="-457200"/>
            <a:r>
              <a:rPr lang="en-US" sz="2400" dirty="0" smtClean="0"/>
              <a:t>Identify </a:t>
            </a:r>
            <a:r>
              <a:rPr lang="en-US" sz="2400" dirty="0"/>
              <a:t>high priority </a:t>
            </a:r>
            <a:r>
              <a:rPr lang="en-US" sz="2400" dirty="0" smtClean="0"/>
              <a:t>gaps</a:t>
            </a:r>
            <a:r>
              <a:rPr lang="en-US" sz="2400" dirty="0"/>
              <a:t>:  </a:t>
            </a:r>
            <a:r>
              <a:rPr lang="en-US" sz="2400" b="1" i="1" dirty="0"/>
              <a:t>deficiencies in research </a:t>
            </a:r>
            <a:r>
              <a:rPr lang="en-US" sz="2400" b="1" i="1" dirty="0" smtClean="0"/>
              <a:t>practices  </a:t>
            </a:r>
          </a:p>
          <a:p>
            <a:pPr marL="457200" indent="-457200"/>
            <a:r>
              <a:rPr lang="en-US" sz="2400" dirty="0" smtClean="0"/>
              <a:t>Identify </a:t>
            </a:r>
            <a:r>
              <a:rPr lang="en-US" sz="2400" dirty="0"/>
              <a:t>or develop evidence-based guidelines/best practice </a:t>
            </a:r>
            <a:r>
              <a:rPr lang="en-US" sz="2400" dirty="0" smtClean="0"/>
              <a:t>recommendations:  </a:t>
            </a:r>
            <a:r>
              <a:rPr lang="en-US" sz="2400" b="1" i="1" dirty="0"/>
              <a:t>MC </a:t>
            </a:r>
            <a:r>
              <a:rPr lang="en-US" sz="2400" b="1" i="1" dirty="0" smtClean="0"/>
              <a:t>report</a:t>
            </a:r>
          </a:p>
          <a:p>
            <a:pPr marL="457200" indent="-457200"/>
            <a:r>
              <a:rPr lang="en-US" sz="2400" dirty="0" smtClean="0"/>
              <a:t>Document determinants of current practice:</a:t>
            </a:r>
            <a:r>
              <a:rPr lang="en-US" sz="2400" dirty="0"/>
              <a:t>  </a:t>
            </a:r>
            <a:r>
              <a:rPr lang="en-US" sz="2400" b="1" i="1" dirty="0"/>
              <a:t>MC D&amp;I Plan </a:t>
            </a:r>
            <a:endParaRPr lang="en-US" sz="2400" b="1" i="1" dirty="0" smtClean="0"/>
          </a:p>
          <a:p>
            <a:pPr marL="457200" indent="-457200"/>
            <a:r>
              <a:rPr lang="en-US" sz="2400" dirty="0" smtClean="0"/>
              <a:t>Prioritize implementation </a:t>
            </a:r>
            <a:r>
              <a:rPr lang="en-US" sz="2400" dirty="0"/>
              <a:t>gaps: </a:t>
            </a:r>
            <a:r>
              <a:rPr lang="en-US" sz="2400" i="1" dirty="0"/>
              <a:t> </a:t>
            </a:r>
            <a:r>
              <a:rPr lang="en-US" sz="2400" b="1" i="1" dirty="0"/>
              <a:t>MC judgment </a:t>
            </a:r>
            <a:r>
              <a:rPr lang="en-US" sz="2400" b="1" i="1" dirty="0" smtClean="0"/>
              <a:t>and </a:t>
            </a:r>
            <a:r>
              <a:rPr lang="en-US" sz="2400" b="1" i="1" dirty="0"/>
              <a:t>empirical </a:t>
            </a:r>
            <a:r>
              <a:rPr lang="en-US" sz="2400" b="1" i="1" dirty="0" smtClean="0"/>
              <a:t>research; prioritization </a:t>
            </a:r>
            <a:endParaRPr lang="en-US" sz="2400" b="1" dirty="0"/>
          </a:p>
          <a:p>
            <a:pPr marL="457200" indent="-457200"/>
            <a:r>
              <a:rPr lang="en-US" sz="2400" dirty="0" smtClean="0"/>
              <a:t>Identify </a:t>
            </a:r>
            <a:r>
              <a:rPr lang="en-US" sz="2400" dirty="0"/>
              <a:t>barriers/facilitators to practice change:  </a:t>
            </a:r>
            <a:r>
              <a:rPr lang="en-US" sz="2400" b="1" i="1" dirty="0"/>
              <a:t>MC judgment and empirical </a:t>
            </a:r>
            <a:r>
              <a:rPr lang="en-US" sz="2400" b="1" i="1" dirty="0" smtClean="0"/>
              <a:t>research</a:t>
            </a:r>
          </a:p>
          <a:p>
            <a:pPr marL="457200" indent="-457200"/>
            <a:r>
              <a:rPr lang="en-US" sz="2400" b="1" dirty="0" smtClean="0"/>
              <a:t>Develop the implementation strategy</a:t>
            </a:r>
            <a:endParaRPr lang="en-US" sz="2400" b="1" dirty="0"/>
          </a:p>
          <a:p>
            <a:pPr marL="457200" indent="-457200"/>
            <a:r>
              <a:rPr lang="en-US" sz="2400" dirty="0" smtClean="0"/>
              <a:t>Deploy</a:t>
            </a:r>
            <a:r>
              <a:rPr lang="en-US" sz="2400" dirty="0"/>
              <a:t>, evaluate and refine  </a:t>
            </a:r>
          </a:p>
        </p:txBody>
      </p:sp>
    </p:spTree>
    <p:extLst>
      <p:ext uri="{BB962C8B-B14F-4D97-AF65-F5344CB8AC3E}">
        <p14:creationId xmlns:p14="http://schemas.microsoft.com/office/powerpoint/2010/main" xmlns="" val="398082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sz="3200" dirty="0" smtClean="0">
                <a:solidFill>
                  <a:schemeClr val="bg1"/>
                </a:solidFill>
              </a:rPr>
              <a:t>Designing an </a:t>
            </a:r>
            <a:r>
              <a:rPr lang="en-US" sz="3200" dirty="0">
                <a:solidFill>
                  <a:schemeClr val="bg1"/>
                </a:solidFill>
              </a:rPr>
              <a:t>implementation </a:t>
            </a:r>
            <a:r>
              <a:rPr lang="en-US" sz="3200" dirty="0" smtClean="0">
                <a:solidFill>
                  <a:schemeClr val="bg1"/>
                </a:solidFill>
              </a:rPr>
              <a:t>campaign: </a:t>
            </a:r>
            <a:br>
              <a:rPr lang="en-US" sz="3200" dirty="0" smtClean="0">
                <a:solidFill>
                  <a:schemeClr val="bg1"/>
                </a:solidFill>
              </a:rPr>
            </a:br>
            <a:r>
              <a:rPr lang="en-US" sz="3200" dirty="0">
                <a:solidFill>
                  <a:schemeClr val="bg1"/>
                </a:solidFill>
              </a:rPr>
              <a:t> </a:t>
            </a:r>
            <a:r>
              <a:rPr lang="en-US" sz="3200" dirty="0" smtClean="0">
                <a:solidFill>
                  <a:schemeClr val="bg1"/>
                </a:solidFill>
              </a:rPr>
              <a:t>                                   core principles</a:t>
            </a:r>
            <a:r>
              <a:rPr lang="en-US" sz="3200" dirty="0">
                <a:solidFill>
                  <a:schemeClr val="bg1"/>
                </a:solidFill>
              </a:rPr>
              <a:t/>
            </a:r>
            <a:br>
              <a:rPr lang="en-US" sz="3200" dirty="0">
                <a:solidFill>
                  <a:schemeClr val="bg1"/>
                </a:solidFill>
              </a:rPr>
            </a:br>
            <a:endParaRPr lang="en-US" sz="3200" dirty="0">
              <a:solidFill>
                <a:schemeClr val="bg1"/>
              </a:solidFill>
            </a:endParaRPr>
          </a:p>
        </p:txBody>
      </p:sp>
      <p:sp>
        <p:nvSpPr>
          <p:cNvPr id="3" name="Content Placeholder 2"/>
          <p:cNvSpPr>
            <a:spLocks noGrp="1"/>
          </p:cNvSpPr>
          <p:nvPr>
            <p:ph idx="1"/>
          </p:nvPr>
        </p:nvSpPr>
        <p:spPr>
          <a:xfrm>
            <a:off x="152400" y="1143000"/>
            <a:ext cx="8896066" cy="4953000"/>
          </a:xfrm>
        </p:spPr>
        <p:txBody>
          <a:bodyPr/>
          <a:lstStyle/>
          <a:p>
            <a:pPr marL="0" indent="0">
              <a:buNone/>
            </a:pPr>
            <a:endParaRPr lang="en-US" sz="2400" dirty="0"/>
          </a:p>
          <a:p>
            <a:r>
              <a:rPr lang="en-US" sz="2400" dirty="0"/>
              <a:t>Professional practices are influenced by multiple factors operating at multiple levels</a:t>
            </a:r>
          </a:p>
          <a:p>
            <a:r>
              <a:rPr lang="en-US" sz="2400" dirty="0"/>
              <a:t>Implementation gaps must be thoroughly diagnosed (to identify “root causes”) to guide practice change strategies; “empirical treatment” is ineffective</a:t>
            </a:r>
          </a:p>
          <a:p>
            <a:r>
              <a:rPr lang="en-US" sz="2400" dirty="0"/>
              <a:t>Implementation campaigns must include multiple, coordinated components targeting the full spectrum of implementation gap determinants</a:t>
            </a:r>
          </a:p>
          <a:p>
            <a:r>
              <a:rPr lang="en-US" sz="2400" dirty="0"/>
              <a:t>A comprehensive causal model (“logic model”) helps identify determinants of current practices and practice gaps, and thus to guide selection of implementation strategies</a:t>
            </a:r>
          </a:p>
          <a:p>
            <a:pPr marL="0" indent="0">
              <a:buNone/>
            </a:pPr>
            <a:r>
              <a:rPr lang="en-US" sz="2400" i="1" dirty="0" smtClean="0"/>
              <a:t>There are “no </a:t>
            </a:r>
            <a:r>
              <a:rPr lang="en-US" sz="2400" i="1" dirty="0"/>
              <a:t>magic bullets”:  examples of dramatic change in research practices (e.g., trial registration) are rare and exceptional</a:t>
            </a:r>
          </a:p>
          <a:p>
            <a:endParaRPr lang="en-US" i="1" dirty="0"/>
          </a:p>
        </p:txBody>
      </p:sp>
    </p:spTree>
    <p:extLst>
      <p:ext uri="{BB962C8B-B14F-4D97-AF65-F5344CB8AC3E}">
        <p14:creationId xmlns:p14="http://schemas.microsoft.com/office/powerpoint/2010/main" xmlns="" val="42027754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96"/>
            <a:ext cx="8229600" cy="1143000"/>
          </a:xfrm>
        </p:spPr>
        <p:txBody>
          <a:bodyPr/>
          <a:lstStyle/>
          <a:p>
            <a:pPr algn="l"/>
            <a:r>
              <a:rPr lang="en-US" sz="3200" dirty="0">
                <a:solidFill>
                  <a:schemeClr val="bg1"/>
                </a:solidFill>
              </a:rPr>
              <a:t>Conceptual model of the research process</a:t>
            </a:r>
            <a:br>
              <a:rPr lang="en-US" sz="3200" dirty="0">
                <a:solidFill>
                  <a:schemeClr val="bg1"/>
                </a:solidFill>
              </a:rPr>
            </a:br>
            <a:endParaRPr lang="en-US" sz="3200" dirty="0">
              <a:solidFill>
                <a:schemeClr val="bg1"/>
              </a:solidFill>
            </a:endParaRPr>
          </a:p>
        </p:txBody>
      </p:sp>
      <p:sp>
        <p:nvSpPr>
          <p:cNvPr id="3" name="Content Placeholder 2"/>
          <p:cNvSpPr>
            <a:spLocks noGrp="1"/>
          </p:cNvSpPr>
          <p:nvPr>
            <p:ph idx="1"/>
          </p:nvPr>
        </p:nvSpPr>
        <p:spPr>
          <a:xfrm>
            <a:off x="218364" y="1818564"/>
            <a:ext cx="8830102" cy="4525963"/>
          </a:xfrm>
        </p:spPr>
        <p:txBody>
          <a:bodyPr/>
          <a:lstStyle/>
          <a:p>
            <a:r>
              <a:rPr lang="en-US" sz="2400" b="1" dirty="0" smtClean="0"/>
              <a:t>Research </a:t>
            </a:r>
            <a:r>
              <a:rPr lang="en-US" sz="2400" b="1" dirty="0"/>
              <a:t>question identification and prioritization</a:t>
            </a:r>
            <a:r>
              <a:rPr lang="en-US" sz="2400" dirty="0"/>
              <a:t> (funding agencies</a:t>
            </a:r>
            <a:r>
              <a:rPr lang="en-US" sz="2400" dirty="0" smtClean="0"/>
              <a:t>) </a:t>
            </a:r>
            <a:endParaRPr lang="en-US" sz="2400" dirty="0"/>
          </a:p>
          <a:p>
            <a:r>
              <a:rPr lang="en-US" sz="2400" b="1" dirty="0" smtClean="0"/>
              <a:t>Study </a:t>
            </a:r>
            <a:r>
              <a:rPr lang="en-US" sz="2400" b="1" dirty="0"/>
              <a:t>design and methods selection </a:t>
            </a:r>
            <a:r>
              <a:rPr lang="en-US" sz="2400" dirty="0"/>
              <a:t>(researcher judgment guided by training</a:t>
            </a:r>
            <a:r>
              <a:rPr lang="en-US" sz="2400" dirty="0" smtClean="0"/>
              <a:t>, </a:t>
            </a:r>
            <a:r>
              <a:rPr lang="en-US" sz="2400" dirty="0"/>
              <a:t>professional </a:t>
            </a:r>
            <a:r>
              <a:rPr lang="en-US" sz="2400" dirty="0" smtClean="0"/>
              <a:t>norms, </a:t>
            </a:r>
            <a:r>
              <a:rPr lang="en-US" sz="2400" dirty="0"/>
              <a:t>published standards</a:t>
            </a:r>
            <a:r>
              <a:rPr lang="en-US" sz="2400" dirty="0" smtClean="0"/>
              <a:t>) </a:t>
            </a:r>
            <a:endParaRPr lang="en-US" sz="2400" dirty="0"/>
          </a:p>
          <a:p>
            <a:r>
              <a:rPr lang="en-US" sz="2400" b="1" dirty="0" smtClean="0"/>
              <a:t>Peer </a:t>
            </a:r>
            <a:r>
              <a:rPr lang="en-US" sz="2400" b="1" dirty="0"/>
              <a:t>review</a:t>
            </a:r>
            <a:r>
              <a:rPr lang="en-US" sz="2400" dirty="0"/>
              <a:t>, IRB review </a:t>
            </a:r>
            <a:r>
              <a:rPr lang="en-US" sz="2400" dirty="0" smtClean="0"/>
              <a:t>(reviewer </a:t>
            </a:r>
            <a:r>
              <a:rPr lang="en-US" sz="2400" dirty="0"/>
              <a:t>judgment </a:t>
            </a:r>
            <a:r>
              <a:rPr lang="en-US" sz="2400" dirty="0" smtClean="0"/>
              <a:t>guided </a:t>
            </a:r>
            <a:r>
              <a:rPr lang="en-US" sz="2400" dirty="0"/>
              <a:t>by training, </a:t>
            </a:r>
            <a:r>
              <a:rPr lang="en-US" sz="2400" dirty="0" smtClean="0"/>
              <a:t>professional norms, </a:t>
            </a:r>
            <a:r>
              <a:rPr lang="en-US" sz="2400" dirty="0"/>
              <a:t>published standards</a:t>
            </a:r>
            <a:r>
              <a:rPr lang="en-US" sz="2400" dirty="0" smtClean="0"/>
              <a:t>)</a:t>
            </a:r>
            <a:endParaRPr lang="en-US" sz="2400" dirty="0"/>
          </a:p>
          <a:p>
            <a:r>
              <a:rPr lang="en-US" sz="2400" b="1" dirty="0" smtClean="0"/>
              <a:t>Study </a:t>
            </a:r>
            <a:r>
              <a:rPr lang="en-US" sz="2400" b="1" dirty="0"/>
              <a:t>governance </a:t>
            </a:r>
            <a:r>
              <a:rPr lang="en-US" sz="2400" dirty="0"/>
              <a:t>and conduct (researcher judgment, possibly guided by reporting requirements, IRB review, DSMB review)</a:t>
            </a:r>
          </a:p>
          <a:p>
            <a:r>
              <a:rPr lang="en-US" sz="2400" b="1" dirty="0" smtClean="0"/>
              <a:t>Documentation </a:t>
            </a:r>
            <a:r>
              <a:rPr lang="en-US" sz="2400" b="1" dirty="0"/>
              <a:t>and reporting</a:t>
            </a:r>
            <a:r>
              <a:rPr lang="en-US" sz="2400" dirty="0"/>
              <a:t> (researcher judgment guided by reporting </a:t>
            </a:r>
            <a:r>
              <a:rPr lang="en-US" sz="2400" dirty="0" smtClean="0"/>
              <a:t>guidelines, journal requirements, </a:t>
            </a:r>
            <a:r>
              <a:rPr lang="en-US" sz="2400" dirty="0"/>
              <a:t>peer review)</a:t>
            </a:r>
          </a:p>
          <a:p>
            <a:endParaRPr lang="en-US" dirty="0"/>
          </a:p>
        </p:txBody>
      </p:sp>
    </p:spTree>
    <p:extLst>
      <p:ext uri="{BB962C8B-B14F-4D97-AF65-F5344CB8AC3E}">
        <p14:creationId xmlns:p14="http://schemas.microsoft.com/office/powerpoint/2010/main" xmlns="" val="30880498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839200" cy="1143000"/>
          </a:xfrm>
        </p:spPr>
        <p:txBody>
          <a:bodyPr/>
          <a:lstStyle/>
          <a:p>
            <a:r>
              <a:rPr lang="en-US" sz="3200" dirty="0" smtClean="0">
                <a:solidFill>
                  <a:schemeClr val="bg1"/>
                </a:solidFill>
              </a:rPr>
              <a:t>Designing a </a:t>
            </a:r>
            <a:r>
              <a:rPr lang="en-US" sz="3200" dirty="0">
                <a:solidFill>
                  <a:schemeClr val="bg1"/>
                </a:solidFill>
              </a:rPr>
              <a:t>MC report </a:t>
            </a:r>
            <a:r>
              <a:rPr lang="en-US" sz="3200" dirty="0" smtClean="0">
                <a:solidFill>
                  <a:schemeClr val="bg1"/>
                </a:solidFill>
              </a:rPr>
              <a:t>dissemination/ 					 implementation </a:t>
            </a:r>
            <a:r>
              <a:rPr lang="en-US" sz="3200" dirty="0">
                <a:solidFill>
                  <a:schemeClr val="bg1"/>
                </a:solidFill>
              </a:rPr>
              <a:t>campaign</a:t>
            </a:r>
          </a:p>
        </p:txBody>
      </p:sp>
      <p:sp>
        <p:nvSpPr>
          <p:cNvPr id="3" name="Content Placeholder 2"/>
          <p:cNvSpPr>
            <a:spLocks noGrp="1"/>
          </p:cNvSpPr>
          <p:nvPr>
            <p:ph idx="1"/>
          </p:nvPr>
        </p:nvSpPr>
        <p:spPr>
          <a:xfrm>
            <a:off x="304800" y="1600200"/>
            <a:ext cx="8839200" cy="4800600"/>
          </a:xfrm>
        </p:spPr>
        <p:txBody>
          <a:bodyPr/>
          <a:lstStyle/>
          <a:p>
            <a:pPr>
              <a:buFont typeface="+mj-lt"/>
              <a:buAutoNum type="arabicPeriod"/>
            </a:pPr>
            <a:r>
              <a:rPr lang="en-US" sz="2200" b="1" dirty="0" smtClean="0"/>
              <a:t>User </a:t>
            </a:r>
            <a:r>
              <a:rPr lang="en-US" sz="2200" b="1" dirty="0"/>
              <a:t>engagement and buy-in:  </a:t>
            </a:r>
            <a:r>
              <a:rPr lang="en-US" sz="2200" dirty="0"/>
              <a:t>participation in development, review, revision, endorsement</a:t>
            </a:r>
          </a:p>
          <a:p>
            <a:pPr>
              <a:buFont typeface="+mj-lt"/>
              <a:buAutoNum type="arabicPeriod"/>
            </a:pPr>
            <a:r>
              <a:rPr lang="en-US" sz="2200" b="1" dirty="0"/>
              <a:t>Development of “decision support tools” </a:t>
            </a:r>
            <a:endParaRPr lang="en-US" sz="2200" b="1" dirty="0" smtClean="0"/>
          </a:p>
          <a:p>
            <a:pPr>
              <a:buFont typeface="+mj-lt"/>
              <a:buAutoNum type="arabicPeriod"/>
            </a:pPr>
            <a:r>
              <a:rPr lang="en-US" sz="2200" b="1" dirty="0" smtClean="0"/>
              <a:t>Dissemination plan:</a:t>
            </a:r>
            <a:r>
              <a:rPr lang="en-US" sz="2200" b="1" dirty="0"/>
              <a:t>  </a:t>
            </a:r>
            <a:r>
              <a:rPr lang="en-US" sz="2200" dirty="0"/>
              <a:t>“early and often,” employing opinion leaders </a:t>
            </a:r>
            <a:r>
              <a:rPr lang="en-US" sz="2200" dirty="0" smtClean="0"/>
              <a:t>and </a:t>
            </a:r>
            <a:r>
              <a:rPr lang="en-US" sz="2200" dirty="0"/>
              <a:t>involving </a:t>
            </a:r>
            <a:r>
              <a:rPr lang="en-US" sz="2200" dirty="0" smtClean="0"/>
              <a:t>multiple channels </a:t>
            </a:r>
            <a:r>
              <a:rPr lang="en-US" sz="2200" dirty="0"/>
              <a:t>and </a:t>
            </a:r>
            <a:r>
              <a:rPr lang="en-US" sz="2200" dirty="0" smtClean="0"/>
              <a:t>messages</a:t>
            </a:r>
          </a:p>
          <a:p>
            <a:pPr lvl="1"/>
            <a:r>
              <a:rPr lang="en-US" sz="2000" dirty="0" smtClean="0"/>
              <a:t>target </a:t>
            </a:r>
            <a:r>
              <a:rPr lang="en-US" sz="2000" dirty="0"/>
              <a:t>audiences, content (model newsletter articles, email announcements, </a:t>
            </a:r>
            <a:r>
              <a:rPr lang="en-US" sz="2000" dirty="0" smtClean="0"/>
              <a:t>presentations), opportunities </a:t>
            </a:r>
            <a:r>
              <a:rPr lang="en-US" sz="2000" dirty="0"/>
              <a:t>and </a:t>
            </a:r>
            <a:r>
              <a:rPr lang="en-US" sz="2000" dirty="0" smtClean="0"/>
              <a:t>channels</a:t>
            </a:r>
          </a:p>
          <a:p>
            <a:pPr marL="457200" indent="-457200">
              <a:buFont typeface="+mj-lt"/>
              <a:buAutoNum type="arabicPeriod"/>
            </a:pPr>
            <a:r>
              <a:rPr lang="en-US" sz="2200" b="1" dirty="0"/>
              <a:t>P</a:t>
            </a:r>
            <a:r>
              <a:rPr lang="en-US" sz="2200" b="1" dirty="0" smtClean="0"/>
              <a:t>artnerships </a:t>
            </a:r>
            <a:r>
              <a:rPr lang="en-US" sz="2200" b="1" dirty="0"/>
              <a:t>with research funding agencies </a:t>
            </a:r>
            <a:r>
              <a:rPr lang="en-US" sz="2200" dirty="0"/>
              <a:t>to incorporate standards in research funding announcements, grant requirements, peer review processes</a:t>
            </a:r>
          </a:p>
          <a:p>
            <a:pPr>
              <a:buFont typeface="+mj-lt"/>
              <a:buAutoNum type="arabicPeriod"/>
            </a:pPr>
            <a:r>
              <a:rPr lang="en-US" sz="2200" b="1" dirty="0"/>
              <a:t>Partnerships with training programs </a:t>
            </a:r>
            <a:r>
              <a:rPr lang="en-US" sz="2200" dirty="0"/>
              <a:t>to incorporate standards in educational activities</a:t>
            </a:r>
          </a:p>
          <a:p>
            <a:pPr>
              <a:buFont typeface="+mj-lt"/>
              <a:buAutoNum type="arabicPeriod"/>
            </a:pPr>
            <a:r>
              <a:rPr lang="en-US" sz="2200" b="1" dirty="0"/>
              <a:t>Partnerships with professional associations </a:t>
            </a:r>
            <a:r>
              <a:rPr lang="en-US" sz="2200" dirty="0"/>
              <a:t>to incorporate standards in continuing education </a:t>
            </a:r>
            <a:r>
              <a:rPr lang="en-US" sz="2200" dirty="0" smtClean="0"/>
              <a:t>activities and to achieve endorsement of standards</a:t>
            </a:r>
          </a:p>
          <a:p>
            <a:endParaRPr lang="en-US" dirty="0"/>
          </a:p>
        </p:txBody>
      </p:sp>
    </p:spTree>
    <p:extLst>
      <p:ext uri="{BB962C8B-B14F-4D97-AF65-F5344CB8AC3E}">
        <p14:creationId xmlns:p14="http://schemas.microsoft.com/office/powerpoint/2010/main" xmlns="" val="643986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2846817"/>
            <a:ext cx="4191000" cy="3920696"/>
          </a:xfrm>
        </p:spPr>
        <p:txBody>
          <a:bodyPr>
            <a:normAutofit/>
          </a:bodyPr>
          <a:lstStyle/>
          <a:p>
            <a:pPr marL="285750" indent="-285750">
              <a:lnSpc>
                <a:spcPct val="110000"/>
              </a:lnSpc>
              <a:spcBef>
                <a:spcPts val="0"/>
              </a:spcBef>
              <a:buFont typeface="Wingdings" pitchFamily="2" charset="2"/>
              <a:buChar char="§"/>
            </a:pPr>
            <a:r>
              <a:rPr lang="en-US" sz="2000" dirty="0" smtClean="0">
                <a:solidFill>
                  <a:srgbClr val="5B6F7C"/>
                </a:solidFill>
                <a:latin typeface="Verdana" pitchFamily="34" charset="0"/>
                <a:ea typeface="Verdana" pitchFamily="34" charset="0"/>
                <a:cs typeface="Verdana" pitchFamily="34" charset="0"/>
              </a:rPr>
              <a:t>Visit  </a:t>
            </a:r>
            <a:r>
              <a:rPr lang="en-US" sz="2000" dirty="0" smtClean="0">
                <a:solidFill>
                  <a:srgbClr val="5B6F7C"/>
                </a:solidFill>
                <a:latin typeface="Verdana" pitchFamily="34" charset="0"/>
                <a:ea typeface="Verdana" pitchFamily="34" charset="0"/>
                <a:cs typeface="Verdana" pitchFamily="34" charset="0"/>
                <a:hlinkClick r:id="rId3"/>
              </a:rPr>
              <a:t>www.pcori.org</a:t>
            </a:r>
            <a:endParaRPr lang="en-US" sz="2000" dirty="0" smtClean="0">
              <a:solidFill>
                <a:srgbClr val="5B6F7C"/>
              </a:solidFill>
              <a:latin typeface="Verdana" pitchFamily="34" charset="0"/>
              <a:ea typeface="Verdana" pitchFamily="34" charset="0"/>
              <a:cs typeface="Verdana" pitchFamily="34" charset="0"/>
            </a:endParaRPr>
          </a:p>
          <a:p>
            <a:pPr marL="285750" indent="-285750">
              <a:lnSpc>
                <a:spcPct val="110000"/>
              </a:lnSpc>
              <a:spcBef>
                <a:spcPts val="0"/>
              </a:spcBef>
              <a:buFont typeface="Wingdings" pitchFamily="2" charset="2"/>
              <a:buChar char="§"/>
            </a:pPr>
            <a:endParaRPr lang="en-US" sz="2000" dirty="0" smtClean="0">
              <a:solidFill>
                <a:srgbClr val="5B6F7C"/>
              </a:solidFill>
              <a:latin typeface="Verdana" pitchFamily="34" charset="0"/>
              <a:ea typeface="Verdana" pitchFamily="34" charset="0"/>
              <a:cs typeface="Verdana" pitchFamily="34" charset="0"/>
            </a:endParaRPr>
          </a:p>
          <a:p>
            <a:pPr marL="285750" indent="-285750">
              <a:lnSpc>
                <a:spcPct val="110000"/>
              </a:lnSpc>
              <a:spcBef>
                <a:spcPts val="0"/>
              </a:spcBef>
              <a:buFont typeface="Wingdings" pitchFamily="2" charset="2"/>
              <a:buChar char="§"/>
            </a:pPr>
            <a:r>
              <a:rPr lang="en-US" sz="2000" dirty="0" smtClean="0">
                <a:solidFill>
                  <a:srgbClr val="5B6F7C"/>
                </a:solidFill>
                <a:latin typeface="Verdana" pitchFamily="34" charset="0"/>
                <a:ea typeface="Verdana" pitchFamily="34" charset="0"/>
                <a:cs typeface="Verdana" pitchFamily="34" charset="0"/>
              </a:rPr>
              <a:t>Subscribe to PCORI updates at </a:t>
            </a:r>
            <a:r>
              <a:rPr lang="en-US" sz="2000" dirty="0" smtClean="0">
                <a:solidFill>
                  <a:srgbClr val="5B6F7C"/>
                </a:solidFill>
                <a:latin typeface="Verdana" pitchFamily="34" charset="0"/>
                <a:ea typeface="Verdana" pitchFamily="34" charset="0"/>
                <a:cs typeface="Verdana" pitchFamily="34" charset="0"/>
                <a:hlinkClick r:id="rId4"/>
              </a:rPr>
              <a:t>pcori.org/subscribe</a:t>
            </a:r>
            <a:endParaRPr lang="en-US" sz="2000" dirty="0" smtClean="0">
              <a:solidFill>
                <a:srgbClr val="5B6F7C"/>
              </a:solidFill>
              <a:latin typeface="Verdana" pitchFamily="34" charset="0"/>
              <a:ea typeface="Verdana" pitchFamily="34" charset="0"/>
              <a:cs typeface="Verdana" pitchFamily="34" charset="0"/>
            </a:endParaRPr>
          </a:p>
          <a:p>
            <a:pPr marL="285750" indent="-285750">
              <a:lnSpc>
                <a:spcPct val="110000"/>
              </a:lnSpc>
              <a:spcBef>
                <a:spcPts val="0"/>
              </a:spcBef>
              <a:buFont typeface="Wingdings" pitchFamily="2" charset="2"/>
              <a:buChar char="§"/>
            </a:pPr>
            <a:endParaRPr lang="en-US" sz="2000" dirty="0" smtClean="0">
              <a:solidFill>
                <a:srgbClr val="5B6F7C"/>
              </a:solidFill>
              <a:latin typeface="Verdana" pitchFamily="34" charset="0"/>
              <a:ea typeface="Verdana" pitchFamily="34" charset="0"/>
              <a:cs typeface="Verdana" pitchFamily="34" charset="0"/>
            </a:endParaRPr>
          </a:p>
          <a:p>
            <a:pPr marL="285750" indent="-285750">
              <a:lnSpc>
                <a:spcPct val="110000"/>
              </a:lnSpc>
              <a:spcBef>
                <a:spcPts val="0"/>
              </a:spcBef>
              <a:buFont typeface="Wingdings" pitchFamily="2" charset="2"/>
              <a:buChar char="§"/>
            </a:pPr>
            <a:r>
              <a:rPr lang="en-US" sz="2000" dirty="0" smtClean="0">
                <a:solidFill>
                  <a:srgbClr val="5B6F7C"/>
                </a:solidFill>
                <a:latin typeface="Verdana" pitchFamily="34" charset="0"/>
                <a:ea typeface="Verdana" pitchFamily="34" charset="0"/>
                <a:cs typeface="Verdana" pitchFamily="34" charset="0"/>
              </a:rPr>
              <a:t>Follow @PCORI on Twitter</a:t>
            </a:r>
          </a:p>
          <a:p>
            <a:pPr marL="285750" indent="-285750">
              <a:lnSpc>
                <a:spcPct val="110000"/>
              </a:lnSpc>
              <a:spcBef>
                <a:spcPts val="0"/>
              </a:spcBef>
              <a:buFont typeface="Wingdings" pitchFamily="2" charset="2"/>
              <a:buChar char="§"/>
            </a:pPr>
            <a:endParaRPr lang="en-US" sz="2000" dirty="0" smtClean="0">
              <a:solidFill>
                <a:srgbClr val="5B6F7C"/>
              </a:solidFill>
              <a:latin typeface="Verdana" pitchFamily="34" charset="0"/>
              <a:ea typeface="Verdana" pitchFamily="34" charset="0"/>
              <a:cs typeface="Verdana" pitchFamily="34" charset="0"/>
            </a:endParaRPr>
          </a:p>
          <a:p>
            <a:pPr marL="285750" indent="-285750">
              <a:lnSpc>
                <a:spcPct val="110000"/>
              </a:lnSpc>
              <a:spcBef>
                <a:spcPts val="0"/>
              </a:spcBef>
              <a:buFont typeface="Wingdings" pitchFamily="2" charset="2"/>
              <a:buChar char="§"/>
            </a:pPr>
            <a:r>
              <a:rPr lang="en-US" sz="2000" dirty="0" smtClean="0">
                <a:solidFill>
                  <a:srgbClr val="5B6F7C"/>
                </a:solidFill>
                <a:latin typeface="Verdana" pitchFamily="34" charset="0"/>
                <a:ea typeface="Verdana" pitchFamily="34" charset="0"/>
                <a:cs typeface="Verdana" pitchFamily="34" charset="0"/>
              </a:rPr>
              <a:t>Watch our YouTube channel </a:t>
            </a:r>
            <a:r>
              <a:rPr lang="en-US" sz="2000" dirty="0" err="1" smtClean="0">
                <a:solidFill>
                  <a:srgbClr val="5B6F7C"/>
                </a:solidFill>
                <a:latin typeface="Verdana" pitchFamily="34" charset="0"/>
                <a:ea typeface="Verdana" pitchFamily="34" charset="0"/>
                <a:cs typeface="Verdana" pitchFamily="34" charset="0"/>
                <a:hlinkClick r:id="rId5"/>
              </a:rPr>
              <a:t>PCORINews</a:t>
            </a:r>
            <a:endParaRPr lang="en-US" sz="2000" dirty="0">
              <a:latin typeface="Verdana" pitchFamily="34" charset="0"/>
              <a:ea typeface="Verdana" pitchFamily="34" charset="0"/>
              <a:cs typeface="Verdana" pitchFamily="34" charset="0"/>
            </a:endParaRPr>
          </a:p>
        </p:txBody>
      </p:sp>
      <p:sp>
        <p:nvSpPr>
          <p:cNvPr id="5" name="TextBox 4"/>
          <p:cNvSpPr txBox="1"/>
          <p:nvPr/>
        </p:nvSpPr>
        <p:spPr>
          <a:xfrm>
            <a:off x="228600" y="1905000"/>
            <a:ext cx="8534400" cy="830997"/>
          </a:xfrm>
          <a:prstGeom prst="rect">
            <a:avLst/>
          </a:prstGeom>
          <a:noFill/>
        </p:spPr>
        <p:txBody>
          <a:bodyPr wrap="square" rtlCol="0">
            <a:spAutoFit/>
          </a:bodyPr>
          <a:lstStyle/>
          <a:p>
            <a:pPr defTabSz="457200">
              <a:defRPr/>
            </a:pPr>
            <a:r>
              <a:rPr lang="en-US" sz="2400" b="1" dirty="0" smtClean="0">
                <a:solidFill>
                  <a:schemeClr val="tx2"/>
                </a:solidFill>
                <a:latin typeface="Verdana" pitchFamily="34" charset="0"/>
                <a:ea typeface="Verdana" pitchFamily="34" charset="0"/>
                <a:cs typeface="Verdana" pitchFamily="34" charset="0"/>
              </a:rPr>
              <a:t>We look forward to your comments on the Draft Methodology Report</a:t>
            </a:r>
            <a:endParaRPr lang="en-US" sz="2000" b="1" dirty="0" smtClean="0">
              <a:solidFill>
                <a:prstClr val="white"/>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6" name="TextBox 5"/>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36</a:t>
            </a:fld>
            <a:endParaRPr lang="en-US" dirty="0">
              <a:solidFill>
                <a:srgbClr val="7F7F7F"/>
              </a:solidFill>
              <a:latin typeface="Calibri"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48200" y="2846817"/>
            <a:ext cx="4114800" cy="38880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0749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05000"/>
            <a:ext cx="8229600" cy="1143000"/>
          </a:xfrm>
        </p:spPr>
        <p:txBody>
          <a:bodyPr/>
          <a:lstStyle/>
          <a:p>
            <a:r>
              <a:rPr lang="en-US" sz="2800" b="1" dirty="0" smtClean="0">
                <a:solidFill>
                  <a:srgbClr val="002060"/>
                </a:solidFill>
                <a:latin typeface="Verdana" pitchFamily="34" charset="0"/>
                <a:ea typeface="Verdana" pitchFamily="34" charset="0"/>
                <a:cs typeface="Verdana" pitchFamily="34" charset="0"/>
              </a:rPr>
              <a:t>Supplementary Slides</a:t>
            </a:r>
            <a:endParaRPr lang="en-US" sz="2800" b="1" dirty="0">
              <a:solidFill>
                <a:srgbClr val="002060"/>
              </a:solidFill>
              <a:latin typeface="Verdana" pitchFamily="34" charset="0"/>
              <a:ea typeface="Verdana" pitchFamily="34" charset="0"/>
              <a:cs typeface="Verdana" pitchFamily="34" charset="0"/>
            </a:endParaRPr>
          </a:p>
        </p:txBody>
      </p:sp>
      <p:sp>
        <p:nvSpPr>
          <p:cNvPr id="4" name="TextBox 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37</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1819494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05000"/>
            <a:ext cx="8229600" cy="1143000"/>
          </a:xfrm>
        </p:spPr>
        <p:txBody>
          <a:bodyPr/>
          <a:lstStyle/>
          <a:p>
            <a:r>
              <a:rPr lang="en-US" sz="2800" b="1" dirty="0" smtClean="0">
                <a:solidFill>
                  <a:srgbClr val="002060"/>
                </a:solidFill>
                <a:latin typeface="Verdana" pitchFamily="34" charset="0"/>
                <a:ea typeface="Verdana" pitchFamily="34" charset="0"/>
                <a:cs typeface="Verdana" pitchFamily="34" charset="0"/>
              </a:rPr>
              <a:t>Research</a:t>
            </a:r>
            <a:r>
              <a:rPr lang="en-US" sz="2800" b="1" baseline="0" dirty="0" smtClean="0">
                <a:solidFill>
                  <a:srgbClr val="002060"/>
                </a:solidFill>
                <a:latin typeface="Verdana" pitchFamily="34" charset="0"/>
                <a:ea typeface="Verdana" pitchFamily="34" charset="0"/>
                <a:cs typeface="Verdana" pitchFamily="34" charset="0"/>
              </a:rPr>
              <a:t> Prioritization</a:t>
            </a:r>
            <a:endParaRPr lang="en-US" sz="2800" b="1" dirty="0">
              <a:solidFill>
                <a:srgbClr val="00206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895600"/>
            <a:ext cx="8229600" cy="4525963"/>
          </a:xfrm>
        </p:spPr>
        <p:txBody>
          <a:bodyPr>
            <a:normAutofit/>
          </a:bodyPr>
          <a:lstStyle/>
          <a:p>
            <a:r>
              <a:rPr lang="en-US" sz="1800" dirty="0" smtClean="0">
                <a:solidFill>
                  <a:srgbClr val="5B6F7C"/>
                </a:solidFill>
                <a:latin typeface="Verdana" pitchFamily="34" charset="0"/>
                <a:ea typeface="Verdana" pitchFamily="34" charset="0"/>
                <a:cs typeface="Verdana" pitchFamily="34" charset="0"/>
              </a:rPr>
              <a:t>Need </a:t>
            </a:r>
            <a:r>
              <a:rPr lang="en-US" sz="1800" dirty="0">
                <a:solidFill>
                  <a:srgbClr val="5B6F7C"/>
                </a:solidFill>
                <a:latin typeface="Verdana" pitchFamily="34" charset="0"/>
                <a:ea typeface="Verdana" pitchFamily="34" charset="0"/>
                <a:cs typeface="Verdana" pitchFamily="34" charset="0"/>
              </a:rPr>
              <a:t>to select from among </a:t>
            </a:r>
            <a:r>
              <a:rPr lang="en-US" sz="1800" dirty="0" smtClean="0">
                <a:solidFill>
                  <a:srgbClr val="5B6F7C"/>
                </a:solidFill>
                <a:latin typeface="Verdana" pitchFamily="34" charset="0"/>
                <a:ea typeface="Verdana" pitchFamily="34" charset="0"/>
                <a:cs typeface="Verdana" pitchFamily="34" charset="0"/>
              </a:rPr>
              <a:t>all possible research topics</a:t>
            </a:r>
          </a:p>
          <a:p>
            <a:pPr lvl="1"/>
            <a:r>
              <a:rPr lang="en-US" sz="1800" dirty="0" smtClean="0">
                <a:solidFill>
                  <a:srgbClr val="5B6F7C"/>
                </a:solidFill>
                <a:latin typeface="Verdana" pitchFamily="34" charset="0"/>
                <a:ea typeface="Verdana" pitchFamily="34" charset="0"/>
                <a:cs typeface="Verdana" pitchFamily="34" charset="0"/>
              </a:rPr>
              <a:t>Methodology Committee</a:t>
            </a:r>
            <a:r>
              <a:rPr lang="en-US" sz="1800" baseline="0" dirty="0" smtClean="0">
                <a:solidFill>
                  <a:srgbClr val="5B6F7C"/>
                </a:solidFill>
                <a:latin typeface="Verdana" pitchFamily="34" charset="0"/>
                <a:ea typeface="Verdana" pitchFamily="34" charset="0"/>
                <a:cs typeface="Verdana" pitchFamily="34" charset="0"/>
              </a:rPr>
              <a:t> Process</a:t>
            </a:r>
            <a:endParaRPr lang="en-US" sz="1800" dirty="0">
              <a:solidFill>
                <a:srgbClr val="5B6F7C"/>
              </a:solidFill>
              <a:latin typeface="Verdana" pitchFamily="34" charset="0"/>
              <a:ea typeface="Verdana" pitchFamily="34" charset="0"/>
              <a:cs typeface="Verdana" pitchFamily="34" charset="0"/>
            </a:endParaRPr>
          </a:p>
          <a:p>
            <a:pPr lvl="2"/>
            <a:r>
              <a:rPr lang="en-US" sz="1800" baseline="0" dirty="0" smtClean="0">
                <a:solidFill>
                  <a:srgbClr val="5B6F7C"/>
                </a:solidFill>
                <a:latin typeface="Verdana" pitchFamily="34" charset="0"/>
                <a:ea typeface="Verdana" pitchFamily="34" charset="0"/>
                <a:cs typeface="Verdana" pitchFamily="34" charset="0"/>
              </a:rPr>
              <a:t>Consider Prioritization Factors</a:t>
            </a:r>
            <a:endParaRPr lang="en-US" sz="1800" dirty="0" smtClean="0">
              <a:solidFill>
                <a:srgbClr val="5B6F7C"/>
              </a:solidFill>
              <a:latin typeface="Verdana" pitchFamily="34" charset="0"/>
              <a:ea typeface="Verdana" pitchFamily="34" charset="0"/>
              <a:cs typeface="Verdana" pitchFamily="34" charset="0"/>
            </a:endParaRPr>
          </a:p>
          <a:p>
            <a:pPr lvl="2"/>
            <a:r>
              <a:rPr lang="en-US" sz="1800" dirty="0" smtClean="0">
                <a:solidFill>
                  <a:srgbClr val="5B6F7C"/>
                </a:solidFill>
                <a:latin typeface="Verdana" pitchFamily="34" charset="0"/>
                <a:ea typeface="Verdana" pitchFamily="34" charset="0"/>
                <a:cs typeface="Verdana" pitchFamily="34" charset="0"/>
              </a:rPr>
              <a:t>Develop Framework for Establishing Priorities</a:t>
            </a:r>
          </a:p>
          <a:p>
            <a:pPr lvl="2"/>
            <a:r>
              <a:rPr lang="en-US" sz="1800" dirty="0" smtClean="0">
                <a:solidFill>
                  <a:srgbClr val="5B6F7C"/>
                </a:solidFill>
                <a:latin typeface="Verdana" pitchFamily="34" charset="0"/>
                <a:ea typeface="Verdana" pitchFamily="34" charset="0"/>
                <a:cs typeface="Verdana" pitchFamily="34" charset="0"/>
              </a:rPr>
              <a:t>Created</a:t>
            </a:r>
            <a:r>
              <a:rPr lang="en-US" sz="1800" baseline="0" dirty="0" smtClean="0">
                <a:solidFill>
                  <a:srgbClr val="5B6F7C"/>
                </a:solidFill>
                <a:latin typeface="Verdana" pitchFamily="34" charset="0"/>
                <a:ea typeface="Verdana" pitchFamily="34" charset="0"/>
                <a:cs typeface="Verdana" pitchFamily="34" charset="0"/>
              </a:rPr>
              <a:t> </a:t>
            </a:r>
            <a:r>
              <a:rPr lang="en-US" sz="1800" dirty="0" smtClean="0">
                <a:solidFill>
                  <a:srgbClr val="5B6F7C"/>
                </a:solidFill>
                <a:latin typeface="Verdana" pitchFamily="34" charset="0"/>
                <a:ea typeface="Verdana" pitchFamily="34" charset="0"/>
                <a:cs typeface="Verdana" pitchFamily="34" charset="0"/>
              </a:rPr>
              <a:t>Standards for selected components of Framework</a:t>
            </a:r>
          </a:p>
          <a:p>
            <a:pPr rtl="0" eaLnBrk="1" latinLnBrk="0" hangingPunct="1"/>
            <a:r>
              <a:rPr lang="en-US" sz="1800" kern="1200" dirty="0" smtClean="0">
                <a:solidFill>
                  <a:srgbClr val="5B6F7C"/>
                </a:solidFill>
                <a:effectLst/>
                <a:latin typeface="Verdana" pitchFamily="34" charset="0"/>
                <a:ea typeface="Verdana" pitchFamily="34" charset="0"/>
                <a:cs typeface="Verdana" pitchFamily="34" charset="0"/>
              </a:rPr>
              <a:t>Standards must align with </a:t>
            </a:r>
            <a:r>
              <a:rPr lang="en-US" sz="1800" dirty="0" smtClean="0">
                <a:solidFill>
                  <a:srgbClr val="5B6F7C"/>
                </a:solidFill>
                <a:latin typeface="Verdana" pitchFamily="34" charset="0"/>
                <a:ea typeface="Verdana" pitchFamily="34" charset="0"/>
                <a:cs typeface="Verdana" pitchFamily="34" charset="0"/>
              </a:rPr>
              <a:t>overall PCORI approach</a:t>
            </a:r>
            <a:endParaRPr lang="en-US" sz="1800" dirty="0" smtClean="0">
              <a:solidFill>
                <a:srgbClr val="5B6F7C"/>
              </a:solidFill>
              <a:effectLst/>
              <a:latin typeface="Verdana" pitchFamily="34" charset="0"/>
              <a:ea typeface="Verdana" pitchFamily="34" charset="0"/>
              <a:cs typeface="Verdana" pitchFamily="34" charset="0"/>
            </a:endParaRPr>
          </a:p>
          <a:p>
            <a:pPr lvl="1" rtl="0" eaLnBrk="1" latinLnBrk="0" hangingPunct="1"/>
            <a:r>
              <a:rPr lang="en-US" sz="1800" kern="1200" dirty="0" smtClean="0">
                <a:solidFill>
                  <a:srgbClr val="5B6F7C"/>
                </a:solidFill>
                <a:effectLst/>
                <a:latin typeface="Verdana" pitchFamily="34" charset="0"/>
                <a:ea typeface="Verdana" pitchFamily="34" charset="0"/>
                <a:cs typeface="Verdana" pitchFamily="34" charset="0"/>
              </a:rPr>
              <a:t>Promote patient-centeredness and engagement</a:t>
            </a:r>
          </a:p>
        </p:txBody>
      </p:sp>
      <p:sp>
        <p:nvSpPr>
          <p:cNvPr id="4" name="TextBox 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38</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1819494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8229600" cy="1143000"/>
          </a:xfrm>
        </p:spPr>
        <p:txBody>
          <a:bodyPr/>
          <a:lstStyle/>
          <a:p>
            <a:pPr algn="l"/>
            <a:r>
              <a:rPr lang="en-US" sz="2800" b="1" dirty="0" smtClean="0">
                <a:solidFill>
                  <a:srgbClr val="002060"/>
                </a:solidFill>
                <a:latin typeface="Verdana" pitchFamily="34" charset="0"/>
                <a:ea typeface="Verdana" pitchFamily="34" charset="0"/>
                <a:cs typeface="Verdana" pitchFamily="34" charset="0"/>
              </a:rPr>
              <a:t>Prioritization</a:t>
            </a:r>
            <a:r>
              <a:rPr lang="en-US" sz="2800" b="1" baseline="0" dirty="0" smtClean="0">
                <a:solidFill>
                  <a:srgbClr val="002060"/>
                </a:solidFill>
                <a:latin typeface="Verdana" pitchFamily="34" charset="0"/>
                <a:ea typeface="Verdana" pitchFamily="34" charset="0"/>
                <a:cs typeface="Verdana" pitchFamily="34" charset="0"/>
              </a:rPr>
              <a:t> Factors</a:t>
            </a:r>
            <a:endParaRPr lang="en-US" sz="2800" b="1" dirty="0">
              <a:solidFill>
                <a:srgbClr val="00206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971801"/>
            <a:ext cx="8229600" cy="3276600"/>
          </a:xfrm>
        </p:spPr>
        <p:txBody>
          <a:bodyPr>
            <a:normAutofit/>
          </a:bodyPr>
          <a:lstStyle/>
          <a:p>
            <a:pPr>
              <a:lnSpc>
                <a:spcPct val="114000"/>
              </a:lnSpc>
            </a:pPr>
            <a:r>
              <a:rPr lang="en-US" sz="1900" dirty="0" smtClean="0">
                <a:solidFill>
                  <a:srgbClr val="5B6F7C"/>
                </a:solidFill>
                <a:latin typeface="Verdana" pitchFamily="34" charset="0"/>
                <a:ea typeface="Verdana" pitchFamily="34" charset="0"/>
                <a:cs typeface="Verdana" pitchFamily="34" charset="0"/>
              </a:rPr>
              <a:t>Disease </a:t>
            </a:r>
            <a:r>
              <a:rPr lang="en-US" sz="1900" dirty="0">
                <a:solidFill>
                  <a:srgbClr val="5B6F7C"/>
                </a:solidFill>
                <a:latin typeface="Verdana" pitchFamily="34" charset="0"/>
                <a:ea typeface="Verdana" pitchFamily="34" charset="0"/>
                <a:cs typeface="Verdana" pitchFamily="34" charset="0"/>
              </a:rPr>
              <a:t>or condition incidence, prevalence and burden</a:t>
            </a:r>
          </a:p>
          <a:p>
            <a:pPr lvl="0">
              <a:lnSpc>
                <a:spcPct val="114000"/>
              </a:lnSpc>
            </a:pPr>
            <a:r>
              <a:rPr lang="en-US" sz="1900" dirty="0">
                <a:solidFill>
                  <a:srgbClr val="5B6F7C"/>
                </a:solidFill>
                <a:latin typeface="Verdana" pitchFamily="34" charset="0"/>
                <a:ea typeface="Verdana" pitchFamily="34" charset="0"/>
                <a:cs typeface="Verdana" pitchFamily="34" charset="0"/>
              </a:rPr>
              <a:t>Patient needs, outcomes and preferences</a:t>
            </a:r>
          </a:p>
          <a:p>
            <a:pPr>
              <a:lnSpc>
                <a:spcPct val="114000"/>
              </a:lnSpc>
            </a:pPr>
            <a:r>
              <a:rPr lang="en-US" sz="1900" dirty="0">
                <a:solidFill>
                  <a:srgbClr val="5B6F7C"/>
                </a:solidFill>
                <a:latin typeface="Verdana" pitchFamily="34" charset="0"/>
                <a:ea typeface="Verdana" pitchFamily="34" charset="0"/>
                <a:cs typeface="Verdana" pitchFamily="34" charset="0"/>
              </a:rPr>
              <a:t>Gaps in evidence</a:t>
            </a:r>
          </a:p>
          <a:p>
            <a:pPr>
              <a:lnSpc>
                <a:spcPct val="114000"/>
              </a:lnSpc>
            </a:pPr>
            <a:r>
              <a:rPr lang="en-US" sz="1900" dirty="0" smtClean="0">
                <a:solidFill>
                  <a:srgbClr val="5B6F7C"/>
                </a:solidFill>
                <a:latin typeface="Verdana" pitchFamily="34" charset="0"/>
                <a:ea typeface="Verdana" pitchFamily="34" charset="0"/>
                <a:cs typeface="Verdana" pitchFamily="34" charset="0"/>
              </a:rPr>
              <a:t>Relevance to informed health decisions</a:t>
            </a:r>
          </a:p>
          <a:p>
            <a:pPr>
              <a:lnSpc>
                <a:spcPct val="114000"/>
              </a:lnSpc>
            </a:pPr>
            <a:r>
              <a:rPr lang="en-US" sz="1900" dirty="0" smtClean="0">
                <a:solidFill>
                  <a:srgbClr val="5B6F7C"/>
                </a:solidFill>
                <a:latin typeface="Verdana" pitchFamily="34" charset="0"/>
                <a:ea typeface="Verdana" pitchFamily="34" charset="0"/>
                <a:cs typeface="Verdana" pitchFamily="34" charset="0"/>
              </a:rPr>
              <a:t>Potential for improvement based on new evidence</a:t>
            </a:r>
          </a:p>
          <a:p>
            <a:pPr>
              <a:lnSpc>
                <a:spcPct val="114000"/>
              </a:lnSpc>
            </a:pPr>
            <a:r>
              <a:rPr lang="en-US" sz="1900" dirty="0" smtClean="0">
                <a:solidFill>
                  <a:srgbClr val="5B6F7C"/>
                </a:solidFill>
                <a:latin typeface="Verdana" pitchFamily="34" charset="0"/>
                <a:ea typeface="Verdana" pitchFamily="34" charset="0"/>
                <a:cs typeface="Verdana" pitchFamily="34" charset="0"/>
              </a:rPr>
              <a:t>Efficient use of PCORI research resources</a:t>
            </a:r>
          </a:p>
          <a:p>
            <a:pPr>
              <a:lnSpc>
                <a:spcPct val="114000"/>
              </a:lnSpc>
            </a:pPr>
            <a:r>
              <a:rPr lang="en-US" sz="1900" dirty="0" smtClean="0">
                <a:solidFill>
                  <a:srgbClr val="5B6F7C"/>
                </a:solidFill>
                <a:latin typeface="Verdana" pitchFamily="34" charset="0"/>
                <a:ea typeface="Verdana" pitchFamily="34" charset="0"/>
                <a:cs typeface="Verdana" pitchFamily="34" charset="0"/>
              </a:rPr>
              <a:t>Priorities developed by other organizations</a:t>
            </a:r>
          </a:p>
          <a:p>
            <a:pPr>
              <a:lnSpc>
                <a:spcPct val="114000"/>
              </a:lnSpc>
            </a:pPr>
            <a:endParaRPr lang="en-US" sz="1900" dirty="0">
              <a:solidFill>
                <a:srgbClr val="5B6F7C"/>
              </a:solidFill>
              <a:latin typeface="Verdana" pitchFamily="34" charset="0"/>
              <a:ea typeface="Verdana" pitchFamily="34" charset="0"/>
              <a:cs typeface="Verdana" pitchFamily="34" charset="0"/>
            </a:endParaRPr>
          </a:p>
        </p:txBody>
      </p:sp>
      <p:sp>
        <p:nvSpPr>
          <p:cNvPr id="4" name="TextBox 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39</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1698510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p:cNvGraphicFramePr>
          <p:nvPr/>
        </p:nvGraphicFramePr>
        <p:xfrm>
          <a:off x="139700" y="1960563"/>
          <a:ext cx="8902700"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0" y="0"/>
            <a:ext cx="7853363" cy="652463"/>
          </a:xfrm>
          <a:prstGeom prst="rect">
            <a:avLst/>
          </a:prstGeom>
          <a:noFill/>
          <a:ln w="9525">
            <a:noFill/>
            <a:miter lim="800000"/>
            <a:headEnd/>
            <a:tailEnd/>
          </a:ln>
        </p:spPr>
        <p:txBody>
          <a:bodyPr/>
          <a:lstStyle/>
          <a:p>
            <a:pPr defTabSz="457200" eaLnBrk="0" hangingPunct="0">
              <a:defRPr/>
            </a:pPr>
            <a:r>
              <a:rPr lang="en-US" sz="3200" b="1" dirty="0">
                <a:solidFill>
                  <a:srgbClr val="FFFFFF"/>
                </a:solidFill>
                <a:latin typeface="Calibri" pitchFamily="34" charset="0"/>
                <a:ea typeface="+mn-ea"/>
              </a:rPr>
              <a:t>PCORI Resources</a:t>
            </a:r>
          </a:p>
        </p:txBody>
      </p:sp>
      <p:sp>
        <p:nvSpPr>
          <p:cNvPr id="3" name="TextBox 2"/>
          <p:cNvSpPr txBox="1"/>
          <p:nvPr/>
        </p:nvSpPr>
        <p:spPr>
          <a:xfrm>
            <a:off x="584200" y="1466850"/>
            <a:ext cx="3225800" cy="368300"/>
          </a:xfrm>
          <a:prstGeom prst="rect">
            <a:avLst/>
          </a:prstGeom>
          <a:solidFill>
            <a:schemeClr val="bg1"/>
          </a:solidFill>
        </p:spPr>
        <p:txBody>
          <a:bodyPr>
            <a:spAutoFit/>
          </a:bodyPr>
          <a:lstStyle/>
          <a:p>
            <a:pPr defTabSz="457200">
              <a:defRPr/>
            </a:pPr>
            <a:endParaRPr lang="en-US" dirty="0">
              <a:solidFill>
                <a:prstClr val="black"/>
              </a:solidFill>
              <a:latin typeface="Arial" charset="0"/>
              <a:ea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0"/>
            <a:ext cx="8229600" cy="1143000"/>
          </a:xfrm>
        </p:spPr>
        <p:txBody>
          <a:bodyPr/>
          <a:lstStyle/>
          <a:p>
            <a:pPr algn="l"/>
            <a:r>
              <a:rPr lang="en-US" sz="2400" b="1" dirty="0" smtClean="0">
                <a:solidFill>
                  <a:srgbClr val="002776"/>
                </a:solidFill>
                <a:latin typeface="Verdana" pitchFamily="34" charset="0"/>
                <a:ea typeface="Verdana" pitchFamily="34" charset="0"/>
                <a:cs typeface="Verdana" pitchFamily="34" charset="0"/>
              </a:rPr>
              <a:t>Methods to Assist in Prioritization	</a:t>
            </a:r>
            <a:endParaRPr lang="en-US" sz="2400" b="1" dirty="0">
              <a:solidFill>
                <a:srgbClr val="002776"/>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743200"/>
            <a:ext cx="8229600" cy="4525963"/>
          </a:xfrm>
        </p:spPr>
        <p:txBody>
          <a:bodyPr>
            <a:normAutofit/>
          </a:bodyPr>
          <a:lstStyle/>
          <a:p>
            <a:r>
              <a:rPr lang="en-US" sz="2200" dirty="0" smtClean="0">
                <a:solidFill>
                  <a:srgbClr val="5B6F7C"/>
                </a:solidFill>
                <a:latin typeface="Verdana" pitchFamily="34" charset="0"/>
                <a:ea typeface="Verdana" pitchFamily="34" charset="0"/>
                <a:cs typeface="Verdana" pitchFamily="34" charset="0"/>
              </a:rPr>
              <a:t>Topic Generation</a:t>
            </a:r>
          </a:p>
          <a:p>
            <a:pPr lvl="2"/>
            <a:r>
              <a:rPr lang="en-US" sz="1800" dirty="0" smtClean="0">
                <a:solidFill>
                  <a:srgbClr val="5B6F7C"/>
                </a:solidFill>
                <a:latin typeface="Verdana" pitchFamily="34" charset="0"/>
                <a:ea typeface="Verdana" pitchFamily="34" charset="0"/>
                <a:cs typeface="Verdana" pitchFamily="34" charset="0"/>
              </a:rPr>
              <a:t>Identify questions that could be studied</a:t>
            </a:r>
          </a:p>
          <a:p>
            <a:r>
              <a:rPr lang="en-US" sz="2200" dirty="0" smtClean="0">
                <a:solidFill>
                  <a:srgbClr val="5B6F7C"/>
                </a:solidFill>
                <a:latin typeface="Verdana" pitchFamily="34" charset="0"/>
                <a:ea typeface="Verdana" pitchFamily="34" charset="0"/>
                <a:cs typeface="Verdana" pitchFamily="34" charset="0"/>
              </a:rPr>
              <a:t>Gap Analysis in Systematic Review</a:t>
            </a:r>
          </a:p>
          <a:p>
            <a:pPr lvl="2"/>
            <a:r>
              <a:rPr lang="en-US" sz="1800" dirty="0" smtClean="0">
                <a:solidFill>
                  <a:srgbClr val="5B6F7C"/>
                </a:solidFill>
                <a:latin typeface="Verdana" pitchFamily="34" charset="0"/>
                <a:ea typeface="Verdana" pitchFamily="34" charset="0"/>
                <a:cs typeface="Verdana" pitchFamily="34" charset="0"/>
              </a:rPr>
              <a:t>Reviewing what has already been studied and figuring out what questions research has not answered yet</a:t>
            </a:r>
          </a:p>
          <a:p>
            <a:r>
              <a:rPr lang="en-US" sz="2200" dirty="0" smtClean="0">
                <a:solidFill>
                  <a:srgbClr val="5B6F7C"/>
                </a:solidFill>
                <a:latin typeface="Verdana" pitchFamily="34" charset="0"/>
                <a:ea typeface="Verdana" pitchFamily="34" charset="0"/>
                <a:cs typeface="Verdana" pitchFamily="34" charset="0"/>
              </a:rPr>
              <a:t>Value of Information Analysis</a:t>
            </a:r>
          </a:p>
          <a:p>
            <a:pPr lvl="2"/>
            <a:r>
              <a:rPr lang="en-US" sz="1800" dirty="0" smtClean="0">
                <a:solidFill>
                  <a:srgbClr val="5B6F7C"/>
                </a:solidFill>
                <a:latin typeface="Verdana" pitchFamily="34" charset="0"/>
                <a:ea typeface="Verdana" pitchFamily="34" charset="0"/>
                <a:cs typeface="Verdana" pitchFamily="34" charset="0"/>
              </a:rPr>
              <a:t>A conceptually-driven framework for estimating the impact  that new information from research could have</a:t>
            </a:r>
          </a:p>
          <a:p>
            <a:r>
              <a:rPr lang="en-US" sz="2200" dirty="0" smtClean="0">
                <a:solidFill>
                  <a:srgbClr val="5B6F7C"/>
                </a:solidFill>
                <a:latin typeface="Verdana" pitchFamily="34" charset="0"/>
                <a:ea typeface="Verdana" pitchFamily="34" charset="0"/>
                <a:cs typeface="Verdana" pitchFamily="34" charset="0"/>
              </a:rPr>
              <a:t>Peer/Stakeholder Review</a:t>
            </a:r>
          </a:p>
          <a:p>
            <a:pPr lvl="2"/>
            <a:r>
              <a:rPr lang="en-US" sz="1800" dirty="0" smtClean="0">
                <a:solidFill>
                  <a:srgbClr val="5B6F7C"/>
                </a:solidFill>
                <a:latin typeface="Verdana" pitchFamily="34" charset="0"/>
                <a:ea typeface="Verdana" pitchFamily="34" charset="0"/>
                <a:cs typeface="Verdana" pitchFamily="34" charset="0"/>
              </a:rPr>
              <a:t>Involving patients and other decision-makers in deciding what to study</a:t>
            </a:r>
            <a:endParaRPr lang="en-US" sz="1800" dirty="0">
              <a:solidFill>
                <a:srgbClr val="5B6F7C"/>
              </a:solidFill>
              <a:latin typeface="Verdana" pitchFamily="34" charset="0"/>
              <a:ea typeface="Verdana" pitchFamily="34" charset="0"/>
              <a:cs typeface="Verdana" pitchFamily="34" charset="0"/>
            </a:endParaRPr>
          </a:p>
        </p:txBody>
      </p:sp>
      <p:sp>
        <p:nvSpPr>
          <p:cNvPr id="4" name="TextBox 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40</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2460495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83" y="2064112"/>
            <a:ext cx="8229600" cy="1143000"/>
          </a:xfrm>
        </p:spPr>
        <p:txBody>
          <a:bodyPr/>
          <a:lstStyle/>
          <a:p>
            <a:r>
              <a:rPr lang="en-US" sz="2800" b="1" dirty="0" smtClean="0">
                <a:solidFill>
                  <a:srgbClr val="002060"/>
                </a:solidFill>
                <a:latin typeface="Verdana" pitchFamily="34" charset="0"/>
                <a:ea typeface="Verdana" pitchFamily="34" charset="0"/>
                <a:cs typeface="Verdana" pitchFamily="34" charset="0"/>
              </a:rPr>
              <a:t>Framework for Prioritization</a:t>
            </a:r>
            <a:endParaRPr lang="en-US" sz="2800" b="1" dirty="0">
              <a:solidFill>
                <a:srgbClr val="002060"/>
              </a:solidFill>
              <a:latin typeface="Verdana" pitchFamily="34" charset="0"/>
              <a:ea typeface="Verdana" pitchFamily="34" charset="0"/>
              <a:cs typeface="Verdana" pitchFamily="34" charset="0"/>
            </a:endParaRPr>
          </a:p>
        </p:txBody>
      </p:sp>
      <p:sp>
        <p:nvSpPr>
          <p:cNvPr id="4" name="TextBox 3"/>
          <p:cNvSpPr txBox="1"/>
          <p:nvPr/>
        </p:nvSpPr>
        <p:spPr>
          <a:xfrm>
            <a:off x="3495317" y="2659612"/>
            <a:ext cx="184666" cy="369332"/>
          </a:xfrm>
          <a:prstGeom prst="rect">
            <a:avLst/>
          </a:prstGeom>
          <a:noFill/>
        </p:spPr>
        <p:txBody>
          <a:bodyPr wrap="none" rtlCol="0">
            <a:spAutoFit/>
          </a:bodyPr>
          <a:lstStyle/>
          <a:p>
            <a:endParaRPr lang="en-US" dirty="0"/>
          </a:p>
        </p:txBody>
      </p:sp>
      <p:graphicFrame>
        <p:nvGraphicFramePr>
          <p:cNvPr id="3" name="Diagram 2"/>
          <p:cNvGraphicFramePr/>
          <p:nvPr>
            <p:extLst>
              <p:ext uri="{D42A27DB-BD31-4B8C-83A1-F6EECF244321}">
                <p14:modId xmlns:p14="http://schemas.microsoft.com/office/powerpoint/2010/main" xmlns="" val="2628873"/>
              </p:ext>
            </p:extLst>
          </p:nvPr>
        </p:nvGraphicFramePr>
        <p:xfrm>
          <a:off x="1028700" y="2844278"/>
          <a:ext cx="7467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48000" y="3505200"/>
            <a:ext cx="3429000" cy="369332"/>
          </a:xfrm>
          <a:prstGeom prst="rect">
            <a:avLst/>
          </a:prstGeom>
          <a:noFill/>
        </p:spPr>
        <p:txBody>
          <a:bodyPr wrap="square" rtlCol="0">
            <a:spAutoFit/>
          </a:bodyPr>
          <a:lstStyle/>
          <a:p>
            <a:r>
              <a:rPr lang="en-US" dirty="0" smtClean="0">
                <a:solidFill>
                  <a:srgbClr val="002060"/>
                </a:solidFill>
                <a:latin typeface="Verdana" pitchFamily="34" charset="0"/>
                <a:ea typeface="Verdana" pitchFamily="34" charset="0"/>
                <a:cs typeface="Verdana" pitchFamily="34" charset="0"/>
              </a:rPr>
              <a:t>Value of Information</a:t>
            </a:r>
            <a:endParaRPr lang="en-US" dirty="0">
              <a:solidFill>
                <a:srgbClr val="002060"/>
              </a:solidFill>
              <a:latin typeface="Verdana" pitchFamily="34" charset="0"/>
              <a:ea typeface="Verdana" pitchFamily="34" charset="0"/>
              <a:cs typeface="Verdana" pitchFamily="34" charset="0"/>
            </a:endParaRPr>
          </a:p>
        </p:txBody>
      </p:sp>
      <p:sp>
        <p:nvSpPr>
          <p:cNvPr id="6" name="TextBox 5"/>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41</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543751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pPr algn="l"/>
            <a:r>
              <a:rPr lang="en-US" sz="2400" b="1" dirty="0" smtClean="0">
                <a:solidFill>
                  <a:srgbClr val="002060"/>
                </a:solidFill>
                <a:latin typeface="Verdana" pitchFamily="34" charset="0"/>
                <a:ea typeface="Verdana" pitchFamily="34" charset="0"/>
                <a:cs typeface="Verdana" pitchFamily="34" charset="0"/>
              </a:rPr>
              <a:t>Standards for Research Prioritization</a:t>
            </a:r>
            <a:endParaRPr lang="en-US" sz="2400" b="1" dirty="0">
              <a:solidFill>
                <a:srgbClr val="002060"/>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3352800"/>
            <a:ext cx="8229600" cy="4525963"/>
          </a:xfrm>
        </p:spPr>
        <p:txBody>
          <a:bodyPr>
            <a:normAutofit/>
          </a:bodyPr>
          <a:lstStyle/>
          <a:p>
            <a:pPr>
              <a:lnSpc>
                <a:spcPct val="114000"/>
              </a:lnSpc>
            </a:pPr>
            <a:r>
              <a:rPr lang="en-US" sz="1800" b="1" dirty="0">
                <a:solidFill>
                  <a:srgbClr val="5B6F7C"/>
                </a:solidFill>
                <a:latin typeface="Verdana" pitchFamily="34" charset="0"/>
                <a:ea typeface="Verdana" pitchFamily="34" charset="0"/>
                <a:cs typeface="Verdana" pitchFamily="34" charset="0"/>
              </a:rPr>
              <a:t>5.1.1 </a:t>
            </a:r>
            <a:r>
              <a:rPr lang="en-US" sz="1800" dirty="0">
                <a:solidFill>
                  <a:srgbClr val="5B6F7C"/>
                </a:solidFill>
                <a:latin typeface="Verdana" pitchFamily="34" charset="0"/>
                <a:ea typeface="Verdana" pitchFamily="34" charset="0"/>
                <a:cs typeface="Verdana" pitchFamily="34" charset="0"/>
              </a:rPr>
              <a:t>Use Systematic Reviews to Identify Gaps in </a:t>
            </a:r>
            <a:r>
              <a:rPr lang="en-US" sz="1800" dirty="0" smtClean="0">
                <a:solidFill>
                  <a:srgbClr val="5B6F7C"/>
                </a:solidFill>
                <a:latin typeface="Verdana" pitchFamily="34" charset="0"/>
                <a:ea typeface="Verdana" pitchFamily="34" charset="0"/>
                <a:cs typeface="Verdana" pitchFamily="34" charset="0"/>
              </a:rPr>
              <a:t>Evidence</a:t>
            </a:r>
            <a:endParaRPr lang="en-US" sz="1800" dirty="0">
              <a:solidFill>
                <a:srgbClr val="5B6F7C"/>
              </a:solidFill>
              <a:latin typeface="Verdana" pitchFamily="34" charset="0"/>
              <a:ea typeface="Verdana" pitchFamily="34" charset="0"/>
              <a:cs typeface="Verdana" pitchFamily="34" charset="0"/>
            </a:endParaRPr>
          </a:p>
          <a:p>
            <a:pPr>
              <a:lnSpc>
                <a:spcPct val="114000"/>
              </a:lnSpc>
            </a:pPr>
            <a:r>
              <a:rPr lang="en-US" sz="1800" b="1" dirty="0" smtClean="0">
                <a:solidFill>
                  <a:srgbClr val="5B6F7C"/>
                </a:solidFill>
                <a:latin typeface="Verdana" pitchFamily="34" charset="0"/>
                <a:ea typeface="Verdana" pitchFamily="34" charset="0"/>
                <a:cs typeface="Verdana" pitchFamily="34" charset="0"/>
              </a:rPr>
              <a:t>5.1.2</a:t>
            </a:r>
            <a:r>
              <a:rPr lang="en-US" sz="1800" dirty="0" smtClean="0">
                <a:solidFill>
                  <a:srgbClr val="5B6F7C"/>
                </a:solidFill>
                <a:latin typeface="Verdana" pitchFamily="34" charset="0"/>
                <a:ea typeface="Verdana" pitchFamily="34" charset="0"/>
                <a:cs typeface="Verdana" pitchFamily="34" charset="0"/>
              </a:rPr>
              <a:t> </a:t>
            </a:r>
            <a:r>
              <a:rPr lang="en-US" sz="1800" dirty="0">
                <a:solidFill>
                  <a:srgbClr val="5B6F7C"/>
                </a:solidFill>
                <a:latin typeface="Verdana" pitchFamily="34" charset="0"/>
                <a:ea typeface="Verdana" pitchFamily="34" charset="0"/>
                <a:cs typeface="Verdana" pitchFamily="34" charset="0"/>
              </a:rPr>
              <a:t>Protect Independence in Peer Review of Research Funding Proposals</a:t>
            </a:r>
          </a:p>
          <a:p>
            <a:pPr>
              <a:lnSpc>
                <a:spcPct val="114000"/>
              </a:lnSpc>
            </a:pPr>
            <a:r>
              <a:rPr lang="en-US" sz="1800" b="1" dirty="0" smtClean="0">
                <a:solidFill>
                  <a:srgbClr val="5B6F7C"/>
                </a:solidFill>
                <a:latin typeface="Verdana" pitchFamily="34" charset="0"/>
                <a:ea typeface="Verdana" pitchFamily="34" charset="0"/>
                <a:cs typeface="Verdana" pitchFamily="34" charset="0"/>
              </a:rPr>
              <a:t>5.1.3</a:t>
            </a:r>
            <a:r>
              <a:rPr lang="en-US" sz="1800" dirty="0" smtClean="0">
                <a:solidFill>
                  <a:srgbClr val="5B6F7C"/>
                </a:solidFill>
                <a:latin typeface="Verdana" pitchFamily="34" charset="0"/>
                <a:ea typeface="Verdana" pitchFamily="34" charset="0"/>
                <a:cs typeface="Verdana" pitchFamily="34" charset="0"/>
              </a:rPr>
              <a:t> </a:t>
            </a:r>
            <a:r>
              <a:rPr lang="en-US" sz="1800" dirty="0">
                <a:solidFill>
                  <a:srgbClr val="5B6F7C"/>
                </a:solidFill>
                <a:latin typeface="Verdana" pitchFamily="34" charset="0"/>
                <a:ea typeface="Verdana" pitchFamily="34" charset="0"/>
                <a:cs typeface="Verdana" pitchFamily="34" charset="0"/>
              </a:rPr>
              <a:t>Ensure Adequate Representation of Minorities and Disadvantaged Segments </a:t>
            </a:r>
            <a:r>
              <a:rPr lang="en-US" sz="1800" dirty="0" smtClean="0">
                <a:solidFill>
                  <a:srgbClr val="5B6F7C"/>
                </a:solidFill>
                <a:latin typeface="Verdana" pitchFamily="34" charset="0"/>
                <a:ea typeface="Verdana" pitchFamily="34" charset="0"/>
                <a:cs typeface="Verdana" pitchFamily="34" charset="0"/>
              </a:rPr>
              <a:t>of  the </a:t>
            </a:r>
            <a:r>
              <a:rPr lang="en-US" sz="1800" dirty="0">
                <a:solidFill>
                  <a:srgbClr val="5B6F7C"/>
                </a:solidFill>
                <a:latin typeface="Verdana" pitchFamily="34" charset="0"/>
                <a:ea typeface="Verdana" pitchFamily="34" charset="0"/>
                <a:cs typeface="Verdana" pitchFamily="34" charset="0"/>
              </a:rPr>
              <a:t>Population in Peer Review of Research Funding </a:t>
            </a:r>
            <a:r>
              <a:rPr lang="en-US" sz="1800" dirty="0" smtClean="0">
                <a:solidFill>
                  <a:srgbClr val="5B6F7C"/>
                </a:solidFill>
                <a:latin typeface="Verdana" pitchFamily="34" charset="0"/>
                <a:ea typeface="Verdana" pitchFamily="34" charset="0"/>
                <a:cs typeface="Verdana" pitchFamily="34" charset="0"/>
              </a:rPr>
              <a:t>Proposals</a:t>
            </a:r>
          </a:p>
        </p:txBody>
      </p:sp>
      <p:sp>
        <p:nvSpPr>
          <p:cNvPr id="4" name="TextBox 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42</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3050586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1549"/>
            <a:ext cx="8229600" cy="4525963"/>
          </a:xfrm>
        </p:spPr>
        <p:txBody>
          <a:bodyPr>
            <a:noAutofit/>
          </a:bodyPr>
          <a:lstStyle/>
          <a:p>
            <a:pPr marL="631825" indent="-631825">
              <a:buNone/>
            </a:pPr>
            <a:r>
              <a:rPr lang="en-US" sz="1600" b="1" dirty="0">
                <a:latin typeface="Verdana" pitchFamily="34" charset="0"/>
                <a:ea typeface="Verdana" pitchFamily="34" charset="0"/>
                <a:cs typeface="Verdana" pitchFamily="34" charset="0"/>
              </a:rPr>
              <a:t>3.1.3</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Identify </a:t>
            </a:r>
            <a:r>
              <a:rPr lang="en-US" sz="1600" dirty="0">
                <a:latin typeface="Verdana" pitchFamily="34" charset="0"/>
                <a:ea typeface="Verdana" pitchFamily="34" charset="0"/>
                <a:cs typeface="Verdana" pitchFamily="34" charset="0"/>
              </a:rPr>
              <a:t>and Assess </a:t>
            </a:r>
            <a:r>
              <a:rPr lang="en-US" sz="1600" dirty="0">
                <a:solidFill>
                  <a:srgbClr val="C0504D"/>
                </a:solidFill>
                <a:latin typeface="Verdana" pitchFamily="34" charset="0"/>
                <a:ea typeface="Verdana" pitchFamily="34" charset="0"/>
                <a:cs typeface="Verdana" pitchFamily="34" charset="0"/>
              </a:rPr>
              <a:t>Participant Subgroups</a:t>
            </a:r>
          </a:p>
          <a:p>
            <a:endParaRPr lang="en-US" sz="1600" dirty="0" smtClean="0">
              <a:latin typeface="Verdana" pitchFamily="34" charset="0"/>
              <a:ea typeface="Verdana" pitchFamily="34" charset="0"/>
              <a:cs typeface="Verdana" pitchFamily="34" charset="0"/>
            </a:endParaRPr>
          </a:p>
          <a:p>
            <a:pPr marL="631825" indent="-631825">
              <a:buNone/>
            </a:pPr>
            <a:r>
              <a:rPr lang="en-US" sz="1600" b="1" dirty="0">
                <a:latin typeface="Verdana" pitchFamily="34" charset="0"/>
                <a:ea typeface="Verdana" pitchFamily="34" charset="0"/>
                <a:cs typeface="Verdana" pitchFamily="34" charset="0"/>
              </a:rPr>
              <a:t>3.1.4</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Select </a:t>
            </a:r>
            <a:r>
              <a:rPr lang="en-US" sz="1600" dirty="0">
                <a:latin typeface="Verdana" pitchFamily="34" charset="0"/>
                <a:ea typeface="Verdana" pitchFamily="34" charset="0"/>
                <a:cs typeface="Verdana" pitchFamily="34" charset="0"/>
              </a:rPr>
              <a:t>Appropriate </a:t>
            </a:r>
            <a:r>
              <a:rPr lang="en-US" sz="1600" dirty="0">
                <a:solidFill>
                  <a:srgbClr val="C0504D"/>
                </a:solidFill>
                <a:latin typeface="Verdana" pitchFamily="34" charset="0"/>
                <a:ea typeface="Verdana" pitchFamily="34" charset="0"/>
                <a:cs typeface="Verdana" pitchFamily="34" charset="0"/>
              </a:rPr>
              <a:t>Interventions and Comparators</a:t>
            </a:r>
          </a:p>
          <a:p>
            <a:endParaRPr lang="en-US" sz="1600" dirty="0" smtClean="0">
              <a:latin typeface="Verdana" pitchFamily="34" charset="0"/>
              <a:ea typeface="Verdana" pitchFamily="34" charset="0"/>
              <a:cs typeface="Verdana" pitchFamily="34" charset="0"/>
            </a:endParaRPr>
          </a:p>
          <a:p>
            <a:pPr marL="631825" indent="-631825">
              <a:buNone/>
            </a:pPr>
            <a:r>
              <a:rPr lang="en-US" sz="1600" b="1" dirty="0">
                <a:latin typeface="Verdana" pitchFamily="34" charset="0"/>
                <a:ea typeface="Verdana" pitchFamily="34" charset="0"/>
                <a:cs typeface="Verdana" pitchFamily="34" charset="0"/>
              </a:rPr>
              <a:t>7.1.1</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Assess </a:t>
            </a:r>
            <a:r>
              <a:rPr lang="en-US" sz="1600" dirty="0">
                <a:solidFill>
                  <a:srgbClr val="C0504D"/>
                </a:solidFill>
                <a:latin typeface="Verdana" pitchFamily="34" charset="0"/>
                <a:ea typeface="Verdana" pitchFamily="34" charset="0"/>
                <a:cs typeface="Verdana" pitchFamily="34" charset="0"/>
              </a:rPr>
              <a:t>Data Source </a:t>
            </a:r>
            <a:r>
              <a:rPr lang="en-US" sz="1600" dirty="0">
                <a:latin typeface="Verdana" pitchFamily="34" charset="0"/>
                <a:ea typeface="Verdana" pitchFamily="34" charset="0"/>
                <a:cs typeface="Verdana" pitchFamily="34" charset="0"/>
              </a:rPr>
              <a:t>Adequacy</a:t>
            </a:r>
          </a:p>
          <a:p>
            <a:pPr marL="341313" indent="-341313"/>
            <a:endParaRPr lang="en-US" sz="1600" dirty="0" smtClean="0">
              <a:latin typeface="Verdana" pitchFamily="34" charset="0"/>
              <a:ea typeface="Verdana" pitchFamily="34" charset="0"/>
              <a:cs typeface="Verdana" pitchFamily="34" charset="0"/>
            </a:endParaRPr>
          </a:p>
          <a:p>
            <a:pPr marL="631825" indent="-631825">
              <a:buNone/>
            </a:pPr>
            <a:r>
              <a:rPr lang="en-US" sz="1600" b="1" dirty="0">
                <a:latin typeface="Verdana" pitchFamily="34" charset="0"/>
                <a:ea typeface="Verdana" pitchFamily="34" charset="0"/>
                <a:cs typeface="Verdana" pitchFamily="34" charset="0"/>
              </a:rPr>
              <a:t>7.1.2</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A </a:t>
            </a:r>
            <a:r>
              <a:rPr lang="en-US" sz="1600" dirty="0">
                <a:latin typeface="Verdana" pitchFamily="34" charset="0"/>
                <a:ea typeface="Verdana" pitchFamily="34" charset="0"/>
                <a:cs typeface="Verdana" pitchFamily="34" charset="0"/>
              </a:rPr>
              <a:t>Priori, Specify Plans for </a:t>
            </a:r>
            <a:r>
              <a:rPr lang="en-US" sz="1600" dirty="0">
                <a:solidFill>
                  <a:srgbClr val="C0504D"/>
                </a:solidFill>
                <a:latin typeface="Verdana" pitchFamily="34" charset="0"/>
                <a:ea typeface="Verdana" pitchFamily="34" charset="0"/>
                <a:cs typeface="Verdana" pitchFamily="34" charset="0"/>
              </a:rPr>
              <a:t>Data Analysis </a:t>
            </a:r>
            <a:r>
              <a:rPr lang="en-US" sz="1600" dirty="0">
                <a:latin typeface="Verdana" pitchFamily="34" charset="0"/>
                <a:ea typeface="Verdana" pitchFamily="34" charset="0"/>
                <a:cs typeface="Verdana" pitchFamily="34" charset="0"/>
              </a:rPr>
              <a:t>that Correspond to Major </a:t>
            </a:r>
            <a:r>
              <a:rPr lang="en-US" sz="1600" dirty="0" smtClean="0">
                <a:latin typeface="Verdana" pitchFamily="34" charset="0"/>
                <a:ea typeface="Verdana" pitchFamily="34" charset="0"/>
                <a:cs typeface="Verdana" pitchFamily="34" charset="0"/>
              </a:rPr>
              <a:t>Aims</a:t>
            </a:r>
            <a:endParaRPr lang="en-US" sz="1600" dirty="0">
              <a:latin typeface="Verdana" pitchFamily="34" charset="0"/>
              <a:ea typeface="Verdana" pitchFamily="34" charset="0"/>
              <a:cs typeface="Verdana" pitchFamily="34" charset="0"/>
            </a:endParaRPr>
          </a:p>
          <a:p>
            <a:endParaRPr lang="en-US" sz="1600" dirty="0" smtClean="0">
              <a:latin typeface="Verdana" pitchFamily="34" charset="0"/>
              <a:ea typeface="Verdana" pitchFamily="34" charset="0"/>
              <a:cs typeface="Verdana" pitchFamily="34" charset="0"/>
            </a:endParaRPr>
          </a:p>
          <a:p>
            <a:pPr marL="631825" indent="-631825">
              <a:buNone/>
            </a:pPr>
            <a:r>
              <a:rPr lang="en-US" sz="1600" b="1" dirty="0">
                <a:latin typeface="Verdana" pitchFamily="34" charset="0"/>
                <a:ea typeface="Verdana" pitchFamily="34" charset="0"/>
                <a:cs typeface="Verdana" pitchFamily="34" charset="0"/>
              </a:rPr>
              <a:t>7.1.3</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Document </a:t>
            </a:r>
            <a:r>
              <a:rPr lang="en-US" sz="1600" dirty="0">
                <a:solidFill>
                  <a:srgbClr val="C0504D"/>
                </a:solidFill>
                <a:latin typeface="Verdana" pitchFamily="34" charset="0"/>
                <a:ea typeface="Verdana" pitchFamily="34" charset="0"/>
                <a:cs typeface="Verdana" pitchFamily="34" charset="0"/>
              </a:rPr>
              <a:t>Validated Scales and </a:t>
            </a:r>
            <a:r>
              <a:rPr lang="en-US" sz="1600" dirty="0" smtClean="0">
                <a:solidFill>
                  <a:srgbClr val="C0504D"/>
                </a:solidFill>
                <a:latin typeface="Verdana" pitchFamily="34" charset="0"/>
                <a:ea typeface="Verdana" pitchFamily="34" charset="0"/>
                <a:cs typeface="Verdana" pitchFamily="34" charset="0"/>
              </a:rPr>
              <a:t>Tests</a:t>
            </a:r>
            <a:endParaRPr lang="en-US" sz="1600" dirty="0">
              <a:solidFill>
                <a:srgbClr val="C0504D"/>
              </a:solidFill>
              <a:latin typeface="Verdana" pitchFamily="34" charset="0"/>
              <a:ea typeface="Verdana" pitchFamily="34" charset="0"/>
              <a:cs typeface="Verdana" pitchFamily="34" charset="0"/>
            </a:endParaRPr>
          </a:p>
          <a:p>
            <a:endParaRPr lang="en-US" sz="1600" dirty="0" smtClean="0">
              <a:latin typeface="Verdana" pitchFamily="34" charset="0"/>
              <a:ea typeface="Verdana" pitchFamily="34" charset="0"/>
              <a:cs typeface="Verdana" pitchFamily="34" charset="0"/>
            </a:endParaRPr>
          </a:p>
          <a:p>
            <a:pPr marL="631825" indent="-631825">
              <a:buNone/>
            </a:pPr>
            <a:r>
              <a:rPr lang="en-US" sz="1600" b="1" dirty="0" smtClean="0">
                <a:latin typeface="Verdana" pitchFamily="34" charset="0"/>
                <a:ea typeface="Verdana" pitchFamily="34" charset="0"/>
                <a:cs typeface="Verdana" pitchFamily="34" charset="0"/>
              </a:rPr>
              <a:t>7.1.4 </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Use </a:t>
            </a:r>
            <a:r>
              <a:rPr lang="en-US" sz="1600" dirty="0">
                <a:latin typeface="Verdana" pitchFamily="34" charset="0"/>
                <a:ea typeface="Verdana" pitchFamily="34" charset="0"/>
                <a:cs typeface="Verdana" pitchFamily="34" charset="0"/>
              </a:rPr>
              <a:t>Sensitivity Analyses to </a:t>
            </a:r>
            <a:r>
              <a:rPr lang="en-US" sz="1600" dirty="0">
                <a:solidFill>
                  <a:srgbClr val="C0504D"/>
                </a:solidFill>
                <a:latin typeface="Verdana" pitchFamily="34" charset="0"/>
                <a:ea typeface="Verdana" pitchFamily="34" charset="0"/>
                <a:cs typeface="Verdana" pitchFamily="34" charset="0"/>
              </a:rPr>
              <a:t>Determine the Impact of Key </a:t>
            </a:r>
            <a:r>
              <a:rPr lang="en-US" sz="1600" dirty="0" smtClean="0">
                <a:solidFill>
                  <a:srgbClr val="C0504D"/>
                </a:solidFill>
                <a:latin typeface="Verdana" pitchFamily="34" charset="0"/>
                <a:ea typeface="Verdana" pitchFamily="34" charset="0"/>
                <a:cs typeface="Verdana" pitchFamily="34" charset="0"/>
              </a:rPr>
              <a:t>Assumptions</a:t>
            </a:r>
            <a:endParaRPr lang="en-US" sz="1600" dirty="0">
              <a:solidFill>
                <a:srgbClr val="C0504D"/>
              </a:solidFill>
              <a:latin typeface="Verdana" pitchFamily="34" charset="0"/>
              <a:ea typeface="Verdana" pitchFamily="34" charset="0"/>
              <a:cs typeface="Verdana" pitchFamily="34" charset="0"/>
            </a:endParaRPr>
          </a:p>
          <a:p>
            <a:endParaRPr lang="en-US" sz="1600" dirty="0" smtClean="0">
              <a:latin typeface="Verdana" pitchFamily="34" charset="0"/>
              <a:ea typeface="Verdana" pitchFamily="34" charset="0"/>
              <a:cs typeface="Verdana" pitchFamily="34" charset="0"/>
            </a:endParaRPr>
          </a:p>
          <a:p>
            <a:pPr marL="631825" indent="-631825">
              <a:buNone/>
            </a:pPr>
            <a:r>
              <a:rPr lang="en-US" sz="1600" b="1" dirty="0">
                <a:latin typeface="Verdana" pitchFamily="34" charset="0"/>
                <a:ea typeface="Verdana" pitchFamily="34" charset="0"/>
                <a:cs typeface="Verdana" pitchFamily="34" charset="0"/>
              </a:rPr>
              <a:t>7.1.5</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a:t>
            </a:r>
            <a:r>
              <a:rPr lang="en-US" sz="1600" dirty="0" smtClean="0">
                <a:solidFill>
                  <a:srgbClr val="C0504D"/>
                </a:solidFill>
                <a:latin typeface="Verdana" pitchFamily="34" charset="0"/>
                <a:ea typeface="Verdana" pitchFamily="34" charset="0"/>
                <a:cs typeface="Verdana" pitchFamily="34" charset="0"/>
              </a:rPr>
              <a:t>Provide </a:t>
            </a:r>
            <a:r>
              <a:rPr lang="en-US" sz="1600" dirty="0">
                <a:solidFill>
                  <a:srgbClr val="C0504D"/>
                </a:solidFill>
                <a:latin typeface="Verdana" pitchFamily="34" charset="0"/>
                <a:ea typeface="Verdana" pitchFamily="34" charset="0"/>
                <a:cs typeface="Verdana" pitchFamily="34" charset="0"/>
              </a:rPr>
              <a:t>Sufficient Information </a:t>
            </a:r>
            <a:r>
              <a:rPr lang="en-US" sz="1600" dirty="0">
                <a:latin typeface="Verdana" pitchFamily="34" charset="0"/>
                <a:ea typeface="Verdana" pitchFamily="34" charset="0"/>
                <a:cs typeface="Verdana" pitchFamily="34" charset="0"/>
              </a:rPr>
              <a:t>in Reports to Allow for Assessments of </a:t>
            </a:r>
            <a:endParaRPr lang="en-US" sz="1600" dirty="0" smtClean="0">
              <a:latin typeface="Verdana" pitchFamily="34" charset="0"/>
              <a:ea typeface="Verdana" pitchFamily="34" charset="0"/>
              <a:cs typeface="Verdana" pitchFamily="34" charset="0"/>
            </a:endParaRPr>
          </a:p>
          <a:p>
            <a:pPr marL="631825" indent="-631825">
              <a:buNone/>
            </a:pP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the Study’s </a:t>
            </a:r>
            <a:r>
              <a:rPr lang="en-US" sz="1600" dirty="0">
                <a:latin typeface="Verdana" pitchFamily="34" charset="0"/>
                <a:ea typeface="Verdana" pitchFamily="34" charset="0"/>
                <a:cs typeface="Verdana" pitchFamily="34" charset="0"/>
              </a:rPr>
              <a:t>Internal and External Validity </a:t>
            </a:r>
          </a:p>
        </p:txBody>
      </p:sp>
      <p:sp>
        <p:nvSpPr>
          <p:cNvPr id="4" name="TextBox 3"/>
          <p:cNvSpPr txBox="1"/>
          <p:nvPr/>
        </p:nvSpPr>
        <p:spPr>
          <a:xfrm>
            <a:off x="326571" y="1602432"/>
            <a:ext cx="7162800" cy="461665"/>
          </a:xfrm>
          <a:prstGeom prst="rect">
            <a:avLst/>
          </a:prstGeom>
          <a:noFill/>
        </p:spPr>
        <p:txBody>
          <a:bodyPr wrap="square" rtlCol="0">
            <a:spAutoFit/>
          </a:bodyPr>
          <a:lstStyle/>
          <a:p>
            <a:pPr defTabSz="457200" eaLnBrk="0" hangingPunct="0"/>
            <a:r>
              <a:rPr lang="en-US" sz="2400" b="1" dirty="0" smtClean="0">
                <a:solidFill>
                  <a:schemeClr val="tx2"/>
                </a:solidFill>
                <a:latin typeface="Verdana"/>
              </a:rPr>
              <a:t>General Research Standards</a:t>
            </a:r>
            <a:endParaRPr lang="en-US" sz="2400" b="1" dirty="0">
              <a:solidFill>
                <a:schemeClr val="tx2"/>
              </a:solidFill>
              <a:latin typeface="Verdana"/>
            </a:endParaRPr>
          </a:p>
        </p:txBody>
      </p:sp>
      <p:sp>
        <p:nvSpPr>
          <p:cNvPr id="5" name="TextBox 4"/>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43</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3217286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1549"/>
            <a:ext cx="8229600" cy="4525963"/>
          </a:xfrm>
        </p:spPr>
        <p:txBody>
          <a:bodyPr>
            <a:normAutofit/>
          </a:bodyPr>
          <a:lstStyle/>
          <a:p>
            <a:pPr marL="736600" indent="-736600">
              <a:buNone/>
            </a:pPr>
            <a:r>
              <a:rPr lang="en-US" sz="1800" b="1" kern="1200" dirty="0" smtClean="0">
                <a:solidFill>
                  <a:schemeClr val="tx1"/>
                </a:solidFill>
                <a:effectLst/>
                <a:latin typeface="Verdana" pitchFamily="34" charset="0"/>
                <a:ea typeface="Verdana" pitchFamily="34" charset="0"/>
                <a:cs typeface="Verdana" pitchFamily="34" charset="0"/>
              </a:rPr>
              <a:t>7.2.1 </a:t>
            </a:r>
            <a:r>
              <a:rPr lang="en-US" sz="1800" kern="1200" dirty="0" smtClean="0">
                <a:solidFill>
                  <a:srgbClr val="C0504D"/>
                </a:solidFill>
                <a:effectLst/>
                <a:latin typeface="Verdana" pitchFamily="34" charset="0"/>
                <a:ea typeface="Verdana" pitchFamily="34" charset="0"/>
                <a:cs typeface="Verdana" pitchFamily="34" charset="0"/>
              </a:rPr>
              <a:t>Define </a:t>
            </a:r>
            <a:r>
              <a:rPr lang="en-US" sz="1800" kern="1200" dirty="0" smtClean="0">
                <a:solidFill>
                  <a:schemeClr val="tx1"/>
                </a:solidFill>
                <a:effectLst/>
                <a:latin typeface="Verdana" pitchFamily="34" charset="0"/>
                <a:ea typeface="Verdana" pitchFamily="34" charset="0"/>
                <a:cs typeface="Verdana" pitchFamily="34" charset="0"/>
              </a:rPr>
              <a:t>Analysis </a:t>
            </a:r>
            <a:r>
              <a:rPr lang="en-US" sz="1800" kern="1200" dirty="0" smtClean="0">
                <a:solidFill>
                  <a:srgbClr val="C0504D"/>
                </a:solidFill>
                <a:effectLst/>
                <a:latin typeface="Verdana" pitchFamily="34" charset="0"/>
                <a:ea typeface="Verdana" pitchFamily="34" charset="0"/>
                <a:cs typeface="Verdana" pitchFamily="34" charset="0"/>
              </a:rPr>
              <a:t>Population</a:t>
            </a:r>
            <a:r>
              <a:rPr lang="en-US" sz="1800" kern="1200" dirty="0" smtClean="0">
                <a:solidFill>
                  <a:schemeClr val="tx1"/>
                </a:solidFill>
                <a:effectLst/>
                <a:latin typeface="Verdana" pitchFamily="34" charset="0"/>
                <a:ea typeface="Verdana" pitchFamily="34" charset="0"/>
                <a:cs typeface="Verdana" pitchFamily="34" charset="0"/>
              </a:rPr>
              <a:t> Using Information Available at  Study Entry</a:t>
            </a:r>
          </a:p>
          <a:p>
            <a:pPr marL="0" indent="0">
              <a:buNone/>
            </a:pPr>
            <a:endParaRPr lang="en-US" sz="1800" kern="1200" dirty="0" smtClean="0">
              <a:solidFill>
                <a:schemeClr val="tx1"/>
              </a:solidFill>
              <a:effectLst/>
              <a:latin typeface="Verdana" pitchFamily="34" charset="0"/>
              <a:ea typeface="Verdana" pitchFamily="34" charset="0"/>
              <a:cs typeface="Verdana" pitchFamily="34" charset="0"/>
            </a:endParaRPr>
          </a:p>
          <a:p>
            <a:pPr marL="0" indent="0">
              <a:buNone/>
            </a:pPr>
            <a:r>
              <a:rPr lang="en-US" sz="1800" b="1" kern="1200" dirty="0" smtClean="0">
                <a:solidFill>
                  <a:schemeClr val="tx1"/>
                </a:solidFill>
                <a:effectLst/>
                <a:latin typeface="Verdana" pitchFamily="34" charset="0"/>
                <a:ea typeface="Verdana" pitchFamily="34" charset="0"/>
                <a:cs typeface="Verdana" pitchFamily="34" charset="0"/>
              </a:rPr>
              <a:t>7.2.2</a:t>
            </a:r>
            <a:r>
              <a:rPr lang="en-US" sz="1800" kern="1200" dirty="0" smtClean="0">
                <a:solidFill>
                  <a:schemeClr val="tx1"/>
                </a:solidFill>
                <a:effectLst/>
                <a:latin typeface="Verdana" pitchFamily="34" charset="0"/>
                <a:ea typeface="Verdana" pitchFamily="34" charset="0"/>
                <a:cs typeface="Verdana" pitchFamily="34" charset="0"/>
              </a:rPr>
              <a:t> Describe Population that Gave Rise to the Effect Estimate(s)</a:t>
            </a:r>
          </a:p>
          <a:p>
            <a:pPr marL="0" indent="0">
              <a:buNone/>
            </a:pPr>
            <a:endParaRPr lang="en-US" sz="1800" kern="1200" dirty="0" smtClean="0">
              <a:solidFill>
                <a:schemeClr val="tx1"/>
              </a:solidFill>
              <a:effectLst/>
              <a:latin typeface="Verdana" pitchFamily="34" charset="0"/>
              <a:ea typeface="Verdana" pitchFamily="34" charset="0"/>
              <a:cs typeface="Verdana" pitchFamily="34" charset="0"/>
            </a:endParaRPr>
          </a:p>
          <a:p>
            <a:pPr marL="736600" indent="-736600">
              <a:buNone/>
            </a:pPr>
            <a:r>
              <a:rPr lang="en-US" sz="1800" b="1" kern="1200" dirty="0" smtClean="0">
                <a:solidFill>
                  <a:schemeClr val="tx1"/>
                </a:solidFill>
                <a:effectLst/>
                <a:latin typeface="Verdana" pitchFamily="34" charset="0"/>
                <a:ea typeface="Verdana" pitchFamily="34" charset="0"/>
                <a:cs typeface="Verdana" pitchFamily="34" charset="0"/>
              </a:rPr>
              <a:t>7.2.3</a:t>
            </a:r>
            <a:r>
              <a:rPr lang="en-US" sz="1800" dirty="0">
                <a:latin typeface="Verdana" pitchFamily="34" charset="0"/>
                <a:ea typeface="Verdana" pitchFamily="34" charset="0"/>
                <a:cs typeface="Verdana" pitchFamily="34" charset="0"/>
              </a:rPr>
              <a:t> </a:t>
            </a:r>
            <a:r>
              <a:rPr lang="en-US" sz="1800" kern="1200" dirty="0" smtClean="0">
                <a:solidFill>
                  <a:schemeClr val="tx1"/>
                </a:solidFill>
                <a:effectLst/>
                <a:latin typeface="Verdana" pitchFamily="34" charset="0"/>
                <a:ea typeface="Verdana" pitchFamily="34" charset="0"/>
                <a:cs typeface="Verdana" pitchFamily="34" charset="0"/>
              </a:rPr>
              <a:t>Precisely Define </a:t>
            </a:r>
            <a:r>
              <a:rPr lang="en-US" sz="1800" kern="1200" dirty="0" smtClean="0">
                <a:solidFill>
                  <a:srgbClr val="C0504D"/>
                </a:solidFill>
                <a:effectLst/>
                <a:latin typeface="Verdana" pitchFamily="34" charset="0"/>
                <a:ea typeface="Verdana" pitchFamily="34" charset="0"/>
                <a:cs typeface="Verdana" pitchFamily="34" charset="0"/>
              </a:rPr>
              <a:t>the Timing </a:t>
            </a:r>
            <a:r>
              <a:rPr lang="en-US" sz="1800" kern="1200" dirty="0" smtClean="0">
                <a:solidFill>
                  <a:schemeClr val="tx1"/>
                </a:solidFill>
                <a:effectLst/>
                <a:latin typeface="Verdana" pitchFamily="34" charset="0"/>
                <a:ea typeface="Verdana" pitchFamily="34" charset="0"/>
                <a:cs typeface="Verdana" pitchFamily="34" charset="0"/>
              </a:rPr>
              <a:t>of the Outcome Assessment Relative to the Initiation and Duration of Intervention</a:t>
            </a:r>
          </a:p>
          <a:p>
            <a:pPr marL="0" indent="0">
              <a:buNone/>
            </a:pPr>
            <a:endParaRPr lang="en-US" sz="1800" kern="1200" dirty="0" smtClean="0">
              <a:solidFill>
                <a:schemeClr val="tx1"/>
              </a:solidFill>
              <a:effectLst/>
              <a:latin typeface="Verdana" pitchFamily="34" charset="0"/>
              <a:ea typeface="Verdana" pitchFamily="34" charset="0"/>
              <a:cs typeface="Verdana" pitchFamily="34" charset="0"/>
            </a:endParaRPr>
          </a:p>
          <a:p>
            <a:pPr marL="0" indent="0">
              <a:buNone/>
            </a:pPr>
            <a:r>
              <a:rPr lang="en-US" sz="1800" b="1" kern="1200" dirty="0" smtClean="0">
                <a:solidFill>
                  <a:schemeClr val="tx1"/>
                </a:solidFill>
                <a:effectLst/>
                <a:latin typeface="Verdana" pitchFamily="34" charset="0"/>
                <a:ea typeface="Verdana" pitchFamily="34" charset="0"/>
                <a:cs typeface="Verdana" pitchFamily="34" charset="0"/>
              </a:rPr>
              <a:t>7.2.4</a:t>
            </a:r>
            <a:r>
              <a:rPr lang="en-US" sz="1800" dirty="0">
                <a:latin typeface="Verdana" pitchFamily="34" charset="0"/>
                <a:ea typeface="Verdana" pitchFamily="34" charset="0"/>
                <a:cs typeface="Verdana" pitchFamily="34" charset="0"/>
              </a:rPr>
              <a:t> </a:t>
            </a:r>
            <a:r>
              <a:rPr lang="en-US" sz="1800" kern="1200" dirty="0" smtClean="0">
                <a:solidFill>
                  <a:schemeClr val="tx1"/>
                </a:solidFill>
                <a:effectLst/>
                <a:latin typeface="Verdana" pitchFamily="34" charset="0"/>
                <a:ea typeface="Verdana" pitchFamily="34" charset="0"/>
                <a:cs typeface="Verdana" pitchFamily="34" charset="0"/>
              </a:rPr>
              <a:t>Measure </a:t>
            </a:r>
            <a:r>
              <a:rPr lang="en-US" sz="1800" kern="1200" dirty="0" smtClean="0">
                <a:solidFill>
                  <a:srgbClr val="C0504D"/>
                </a:solidFill>
                <a:effectLst/>
                <a:latin typeface="Verdana" pitchFamily="34" charset="0"/>
                <a:ea typeface="Verdana" pitchFamily="34" charset="0"/>
                <a:cs typeface="Verdana" pitchFamily="34" charset="0"/>
              </a:rPr>
              <a:t>Confounders</a:t>
            </a:r>
            <a:r>
              <a:rPr lang="en-US" sz="1800" kern="1200" dirty="0" smtClean="0">
                <a:solidFill>
                  <a:schemeClr val="tx1"/>
                </a:solidFill>
                <a:effectLst/>
                <a:latin typeface="Verdana" pitchFamily="34" charset="0"/>
                <a:ea typeface="Verdana" pitchFamily="34" charset="0"/>
                <a:cs typeface="Verdana" pitchFamily="34" charset="0"/>
              </a:rPr>
              <a:t> before Start of Exposure</a:t>
            </a:r>
          </a:p>
          <a:p>
            <a:pPr marL="0" indent="0">
              <a:buNone/>
            </a:pPr>
            <a:endParaRPr lang="en-US" sz="1800" kern="1200" dirty="0" smtClean="0">
              <a:solidFill>
                <a:schemeClr val="tx1"/>
              </a:solidFill>
              <a:effectLst/>
              <a:latin typeface="Verdana" pitchFamily="34" charset="0"/>
              <a:ea typeface="Verdana" pitchFamily="34" charset="0"/>
              <a:cs typeface="Verdana" pitchFamily="34" charset="0"/>
            </a:endParaRPr>
          </a:p>
          <a:p>
            <a:pPr marL="0" indent="0">
              <a:buNone/>
            </a:pPr>
            <a:r>
              <a:rPr lang="en-US" sz="1800" b="1" kern="1200" dirty="0" smtClean="0">
                <a:solidFill>
                  <a:schemeClr val="tx1"/>
                </a:solidFill>
                <a:effectLst/>
                <a:latin typeface="Verdana" pitchFamily="34" charset="0"/>
                <a:ea typeface="Verdana" pitchFamily="34" charset="0"/>
                <a:cs typeface="Verdana" pitchFamily="34" charset="0"/>
              </a:rPr>
              <a:t>7.2.5</a:t>
            </a:r>
            <a:r>
              <a:rPr lang="en-US" sz="1800" dirty="0">
                <a:latin typeface="Verdana" pitchFamily="34" charset="0"/>
                <a:ea typeface="Verdana" pitchFamily="34" charset="0"/>
                <a:cs typeface="Verdana" pitchFamily="34" charset="0"/>
              </a:rPr>
              <a:t> </a:t>
            </a:r>
            <a:r>
              <a:rPr lang="en-US" sz="1800" kern="1200" dirty="0" smtClean="0">
                <a:solidFill>
                  <a:schemeClr val="tx1"/>
                </a:solidFill>
                <a:effectLst/>
                <a:latin typeface="Verdana" pitchFamily="34" charset="0"/>
                <a:ea typeface="Verdana" pitchFamily="34" charset="0"/>
                <a:cs typeface="Verdana" pitchFamily="34" charset="0"/>
              </a:rPr>
              <a:t>Assess Propensity Score Balance</a:t>
            </a:r>
          </a:p>
          <a:p>
            <a:pPr marL="0" indent="0">
              <a:buNone/>
            </a:pPr>
            <a:endParaRPr lang="en-US" sz="1800" dirty="0" smtClean="0">
              <a:latin typeface="Verdana" pitchFamily="34" charset="0"/>
              <a:ea typeface="Verdana" pitchFamily="34" charset="0"/>
              <a:cs typeface="Verdana" pitchFamily="34" charset="0"/>
            </a:endParaRPr>
          </a:p>
          <a:p>
            <a:pPr marL="0" indent="0">
              <a:buNone/>
            </a:pPr>
            <a:r>
              <a:rPr lang="en-US" sz="1800" b="1" dirty="0" smtClean="0">
                <a:latin typeface="Verdana" pitchFamily="34" charset="0"/>
                <a:ea typeface="Verdana" pitchFamily="34" charset="0"/>
                <a:cs typeface="Verdana" pitchFamily="34" charset="0"/>
              </a:rPr>
              <a:t>7.2.6</a:t>
            </a:r>
            <a:r>
              <a:rPr lang="en-US" sz="1800" dirty="0" smtClean="0">
                <a:latin typeface="Verdana" pitchFamily="34" charset="0"/>
                <a:ea typeface="Verdana" pitchFamily="34" charset="0"/>
                <a:cs typeface="Verdana" pitchFamily="34" charset="0"/>
              </a:rPr>
              <a:t> Assess Instrumental Variable Assumptions</a:t>
            </a:r>
            <a:endParaRPr lang="en-US" sz="1800" kern="1200" dirty="0" smtClean="0">
              <a:solidFill>
                <a:schemeClr val="tx1"/>
              </a:solidFill>
              <a:effectLst/>
              <a:latin typeface="Verdana" pitchFamily="34" charset="0"/>
              <a:ea typeface="Verdana" pitchFamily="34" charset="0"/>
              <a:cs typeface="Verdana" pitchFamily="34" charset="0"/>
            </a:endParaRPr>
          </a:p>
          <a:p>
            <a:pPr marL="0" indent="0">
              <a:buNone/>
            </a:pPr>
            <a:endParaRPr lang="en-US" sz="1800" baseline="0" dirty="0" smtClean="0">
              <a:latin typeface="Verdana" pitchFamily="34" charset="0"/>
              <a:ea typeface="Verdana" pitchFamily="34" charset="0"/>
              <a:cs typeface="Verdana" pitchFamily="34" charset="0"/>
            </a:endParaRPr>
          </a:p>
        </p:txBody>
      </p:sp>
      <p:sp>
        <p:nvSpPr>
          <p:cNvPr id="4" name="TextBox 3"/>
          <p:cNvSpPr txBox="1"/>
          <p:nvPr/>
        </p:nvSpPr>
        <p:spPr>
          <a:xfrm>
            <a:off x="457200" y="1624203"/>
            <a:ext cx="7162800" cy="461665"/>
          </a:xfrm>
          <a:prstGeom prst="rect">
            <a:avLst/>
          </a:prstGeom>
          <a:noFill/>
        </p:spPr>
        <p:txBody>
          <a:bodyPr wrap="square" rtlCol="0">
            <a:spAutoFit/>
          </a:bodyPr>
          <a:lstStyle/>
          <a:p>
            <a:pPr defTabSz="457200" eaLnBrk="0" hangingPunct="0"/>
            <a:r>
              <a:rPr lang="en-US" sz="2400" b="1" dirty="0" smtClean="0">
                <a:solidFill>
                  <a:schemeClr val="tx2"/>
                </a:solidFill>
                <a:latin typeface="Verdana"/>
              </a:rPr>
              <a:t>Causal Inference Standards</a:t>
            </a:r>
            <a:endParaRPr lang="en-US" sz="2400" b="1" dirty="0">
              <a:solidFill>
                <a:schemeClr val="tx2"/>
              </a:solidFill>
              <a:latin typeface="Verdana"/>
            </a:endParaRPr>
          </a:p>
        </p:txBody>
      </p:sp>
      <p:sp>
        <p:nvSpPr>
          <p:cNvPr id="5" name="TextBox 4"/>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44</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25791241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762000" y="2819400"/>
            <a:ext cx="7369629" cy="4786312"/>
          </a:xfrm>
        </p:spPr>
        <p:txBody>
          <a:bodyPr>
            <a:normAutofit/>
          </a:bodyPr>
          <a:lstStyle/>
          <a:p>
            <a:pPr marL="342900" indent="-342900">
              <a:spcAft>
                <a:spcPts val="1800"/>
              </a:spcAft>
              <a:buFont typeface="Arial"/>
              <a:buChar char="•"/>
            </a:pPr>
            <a:r>
              <a:rPr lang="en-US" sz="2000" dirty="0" smtClean="0">
                <a:solidFill>
                  <a:srgbClr val="5B6F7C"/>
                </a:solidFill>
                <a:latin typeface="Verdana" pitchFamily="34" charset="0"/>
                <a:ea typeface="Verdana" pitchFamily="34" charset="0"/>
                <a:cs typeface="Verdana" pitchFamily="34" charset="0"/>
              </a:rPr>
              <a:t>People react differently to treatment</a:t>
            </a:r>
          </a:p>
          <a:p>
            <a:pPr marL="342900" indent="-342900">
              <a:buFont typeface="Arial"/>
              <a:buChar char="•"/>
            </a:pPr>
            <a:r>
              <a:rPr lang="en-US" sz="2000" dirty="0" smtClean="0">
                <a:solidFill>
                  <a:srgbClr val="5B6F7C"/>
                </a:solidFill>
                <a:latin typeface="Verdana" pitchFamily="34" charset="0"/>
                <a:ea typeface="Verdana" pitchFamily="34" charset="0"/>
                <a:cs typeface="Verdana" pitchFamily="34" charset="0"/>
              </a:rPr>
              <a:t>Problems with summary / average effects</a:t>
            </a:r>
          </a:p>
          <a:p>
            <a:pPr marL="742950" lvl="1" indent="-285750">
              <a:buFont typeface="Arial" charset="0"/>
              <a:buChar char="–"/>
            </a:pPr>
            <a:r>
              <a:rPr lang="en-US" sz="2000" dirty="0" smtClean="0">
                <a:solidFill>
                  <a:srgbClr val="5B6F7C"/>
                </a:solidFill>
                <a:latin typeface="Verdana" pitchFamily="34" charset="0"/>
                <a:ea typeface="Verdana" pitchFamily="34" charset="0"/>
                <a:cs typeface="Verdana" pitchFamily="34" charset="0"/>
              </a:rPr>
              <a:t>Averages combining diverse types of people </a:t>
            </a:r>
            <a:r>
              <a:rPr lang="en-US" sz="2000" dirty="0">
                <a:solidFill>
                  <a:srgbClr val="5B6F7C"/>
                </a:solidFill>
                <a:latin typeface="Verdana" pitchFamily="34" charset="0"/>
                <a:ea typeface="Verdana" pitchFamily="34" charset="0"/>
                <a:cs typeface="Verdana" pitchFamily="34" charset="0"/>
              </a:rPr>
              <a:t>are not useful for decisions</a:t>
            </a:r>
          </a:p>
          <a:p>
            <a:pPr marL="742950" lvl="1" indent="-285750">
              <a:spcBef>
                <a:spcPts val="600"/>
              </a:spcBef>
              <a:spcAft>
                <a:spcPts val="1200"/>
              </a:spcAft>
              <a:buFont typeface="Arial" charset="0"/>
              <a:buChar char="–"/>
            </a:pPr>
            <a:r>
              <a:rPr lang="en-US" sz="2000" dirty="0">
                <a:solidFill>
                  <a:srgbClr val="5B6F7C"/>
                </a:solidFill>
                <a:latin typeface="Verdana" pitchFamily="34" charset="0"/>
                <a:ea typeface="Verdana" pitchFamily="34" charset="0"/>
                <a:cs typeface="Verdana" pitchFamily="34" charset="0"/>
              </a:rPr>
              <a:t>Do not answer “what will happen to people like me</a:t>
            </a:r>
            <a:r>
              <a:rPr lang="en-US" sz="2000" dirty="0" smtClean="0">
                <a:solidFill>
                  <a:srgbClr val="5B6F7C"/>
                </a:solidFill>
                <a:latin typeface="Verdana" pitchFamily="34" charset="0"/>
                <a:ea typeface="Verdana" pitchFamily="34" charset="0"/>
                <a:cs typeface="Verdana" pitchFamily="34" charset="0"/>
              </a:rPr>
              <a:t>”</a:t>
            </a:r>
            <a:endParaRPr lang="en-US" sz="2000" dirty="0">
              <a:solidFill>
                <a:srgbClr val="5B6F7C"/>
              </a:solidFill>
              <a:latin typeface="Verdana" pitchFamily="34" charset="0"/>
              <a:ea typeface="Verdana" pitchFamily="34" charset="0"/>
              <a:cs typeface="Verdana" pitchFamily="34" charset="0"/>
            </a:endParaRPr>
          </a:p>
          <a:p>
            <a:pPr marL="285750" indent="-285750">
              <a:buFont typeface="Arial"/>
              <a:buChar char="•"/>
            </a:pPr>
            <a:r>
              <a:rPr lang="en-US" sz="2000" dirty="0" smtClean="0">
                <a:solidFill>
                  <a:srgbClr val="5B6F7C"/>
                </a:solidFill>
                <a:latin typeface="Verdana" pitchFamily="34" charset="0"/>
                <a:ea typeface="Verdana" pitchFamily="34" charset="0"/>
                <a:cs typeface="Verdana" pitchFamily="34" charset="0"/>
              </a:rPr>
              <a:t>Challenges in dividing patients in ‘right’ groups</a:t>
            </a:r>
            <a:endParaRPr lang="en-US" sz="2000" dirty="0">
              <a:solidFill>
                <a:srgbClr val="5B6F7C"/>
              </a:solidFill>
              <a:latin typeface="Verdana" pitchFamily="34" charset="0"/>
              <a:ea typeface="Verdana" pitchFamily="34" charset="0"/>
              <a:cs typeface="Verdana" pitchFamily="34" charset="0"/>
            </a:endParaRPr>
          </a:p>
        </p:txBody>
      </p:sp>
      <p:sp>
        <p:nvSpPr>
          <p:cNvPr id="7" name="TextBox 6"/>
          <p:cNvSpPr txBox="1"/>
          <p:nvPr/>
        </p:nvSpPr>
        <p:spPr>
          <a:xfrm>
            <a:off x="642257" y="2057399"/>
            <a:ext cx="7162800" cy="461665"/>
          </a:xfrm>
          <a:prstGeom prst="rect">
            <a:avLst/>
          </a:prstGeom>
          <a:noFill/>
        </p:spPr>
        <p:txBody>
          <a:bodyPr wrap="square" rtlCol="0">
            <a:spAutoFit/>
          </a:bodyPr>
          <a:lstStyle/>
          <a:p>
            <a:pPr defTabSz="457200">
              <a:defRPr/>
            </a:pPr>
            <a:r>
              <a:rPr lang="en-US" sz="2400" b="1" dirty="0" smtClean="0">
                <a:solidFill>
                  <a:schemeClr val="tx2"/>
                </a:solidFill>
                <a:latin typeface="Verdana" pitchFamily="34" charset="0"/>
                <a:ea typeface="Verdana" pitchFamily="34" charset="0"/>
                <a:cs typeface="Verdana" pitchFamily="34" charset="0"/>
              </a:rPr>
              <a:t>Heterogeneity of Treatment Effects</a:t>
            </a:r>
            <a:endParaRPr lang="en-US" sz="2400" b="1" dirty="0">
              <a:solidFill>
                <a:schemeClr val="tx2"/>
              </a:solidFill>
              <a:latin typeface="Verdana" pitchFamily="34" charset="0"/>
              <a:ea typeface="Verdana" pitchFamily="34" charset="0"/>
              <a:cs typeface="Verdana" pitchFamily="34" charset="0"/>
            </a:endParaRPr>
          </a:p>
        </p:txBody>
      </p:sp>
      <p:sp>
        <p:nvSpPr>
          <p:cNvPr id="8" name="TextBox 7"/>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45</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3020117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457" y="2103437"/>
            <a:ext cx="8229600" cy="4525963"/>
          </a:xfrm>
        </p:spPr>
        <p:txBody>
          <a:bodyPr>
            <a:noAutofit/>
          </a:bodyPr>
          <a:lstStyle/>
          <a:p>
            <a:pPr marL="0" indent="0">
              <a:buNone/>
            </a:pPr>
            <a:r>
              <a:rPr lang="en-US" sz="1550" b="1" dirty="0" smtClean="0">
                <a:latin typeface="Verdana" pitchFamily="34" charset="0"/>
                <a:ea typeface="Verdana" pitchFamily="34" charset="0"/>
                <a:cs typeface="Verdana" pitchFamily="34" charset="0"/>
              </a:rPr>
              <a:t>7.3.1</a:t>
            </a:r>
            <a:r>
              <a:rPr lang="en-US" sz="1550" dirty="0">
                <a:latin typeface="Verdana" pitchFamily="34" charset="0"/>
                <a:ea typeface="Verdana" pitchFamily="34" charset="0"/>
                <a:cs typeface="Verdana" pitchFamily="34" charset="0"/>
              </a:rPr>
              <a:t> </a:t>
            </a:r>
            <a:r>
              <a:rPr lang="en-US" sz="1550" dirty="0" smtClean="0">
                <a:latin typeface="Verdana" pitchFamily="34" charset="0"/>
                <a:ea typeface="Verdana" pitchFamily="34" charset="0"/>
                <a:cs typeface="Verdana" pitchFamily="34" charset="0"/>
              </a:rPr>
              <a:t> </a:t>
            </a:r>
            <a:r>
              <a:rPr lang="en-US" sz="1550" dirty="0" smtClean="0">
                <a:solidFill>
                  <a:srgbClr val="C0504D"/>
                </a:solidFill>
                <a:latin typeface="Verdana" pitchFamily="34" charset="0"/>
                <a:ea typeface="Verdana" pitchFamily="34" charset="0"/>
                <a:cs typeface="Verdana" pitchFamily="34" charset="0"/>
              </a:rPr>
              <a:t>State </a:t>
            </a:r>
            <a:r>
              <a:rPr lang="en-US" sz="1550" dirty="0">
                <a:solidFill>
                  <a:srgbClr val="C0504D"/>
                </a:solidFill>
                <a:latin typeface="Verdana" pitchFamily="34" charset="0"/>
                <a:ea typeface="Verdana" pitchFamily="34" charset="0"/>
                <a:cs typeface="Verdana" pitchFamily="34" charset="0"/>
              </a:rPr>
              <a:t>the Goals</a:t>
            </a:r>
            <a:r>
              <a:rPr lang="en-US" sz="1550" dirty="0">
                <a:latin typeface="Verdana" pitchFamily="34" charset="0"/>
                <a:ea typeface="Verdana" pitchFamily="34" charset="0"/>
                <a:cs typeface="Verdana" pitchFamily="34" charset="0"/>
              </a:rPr>
              <a:t> of HTE </a:t>
            </a:r>
            <a:r>
              <a:rPr lang="en-US" sz="1550" dirty="0" smtClean="0">
                <a:latin typeface="Verdana" pitchFamily="34" charset="0"/>
                <a:ea typeface="Verdana" pitchFamily="34" charset="0"/>
                <a:cs typeface="Verdana" pitchFamily="34" charset="0"/>
              </a:rPr>
              <a:t>Analyses</a:t>
            </a:r>
          </a:p>
          <a:p>
            <a:pPr marL="0" indent="0">
              <a:buNone/>
            </a:pPr>
            <a:endParaRPr lang="en-US" sz="1550" dirty="0">
              <a:latin typeface="Verdana" pitchFamily="34" charset="0"/>
              <a:ea typeface="Verdana" pitchFamily="34" charset="0"/>
              <a:cs typeface="Verdana" pitchFamily="34" charset="0"/>
            </a:endParaRPr>
          </a:p>
          <a:p>
            <a:pPr marL="682625" indent="-682625">
              <a:buNone/>
            </a:pPr>
            <a:r>
              <a:rPr lang="en-US" sz="1550" b="1" dirty="0" smtClean="0">
                <a:latin typeface="Verdana" pitchFamily="34" charset="0"/>
                <a:ea typeface="Verdana" pitchFamily="34" charset="0"/>
                <a:cs typeface="Verdana" pitchFamily="34" charset="0"/>
              </a:rPr>
              <a:t>7.3.2 </a:t>
            </a:r>
            <a:r>
              <a:rPr lang="en-US" sz="1550" dirty="0" smtClean="0">
                <a:latin typeface="Verdana" pitchFamily="34" charset="0"/>
                <a:ea typeface="Verdana" pitchFamily="34" charset="0"/>
                <a:cs typeface="Verdana" pitchFamily="34" charset="0"/>
              </a:rPr>
              <a:t> For </a:t>
            </a:r>
            <a:r>
              <a:rPr lang="en-US" sz="1550" dirty="0">
                <a:latin typeface="Verdana" pitchFamily="34" charset="0"/>
                <a:ea typeface="Verdana" pitchFamily="34" charset="0"/>
                <a:cs typeface="Verdana" pitchFamily="34" charset="0"/>
              </a:rPr>
              <a:t>Confirmatory and Descriptive HTE Analyses, </a:t>
            </a:r>
            <a:r>
              <a:rPr lang="en-US" sz="1550" dirty="0" smtClean="0">
                <a:latin typeface="Verdana" pitchFamily="34" charset="0"/>
                <a:ea typeface="Verdana" pitchFamily="34" charset="0"/>
                <a:cs typeface="Verdana" pitchFamily="34" charset="0"/>
              </a:rPr>
              <a:t>Pre-specify Subgroups and </a:t>
            </a:r>
            <a:r>
              <a:rPr lang="en-US" sz="1550" dirty="0">
                <a:latin typeface="Verdana" pitchFamily="34" charset="0"/>
                <a:ea typeface="Verdana" pitchFamily="34" charset="0"/>
                <a:cs typeface="Verdana" pitchFamily="34" charset="0"/>
              </a:rPr>
              <a:t>Outcomes; for Confirmatory HTE </a:t>
            </a:r>
            <a:r>
              <a:rPr lang="en-US" sz="1550" dirty="0" smtClean="0">
                <a:latin typeface="Verdana" pitchFamily="34" charset="0"/>
                <a:ea typeface="Verdana" pitchFamily="34" charset="0"/>
                <a:cs typeface="Verdana" pitchFamily="34" charset="0"/>
              </a:rPr>
              <a:t>Analyses</a:t>
            </a:r>
            <a:r>
              <a:rPr lang="en-US" sz="1550" dirty="0">
                <a:latin typeface="Verdana" pitchFamily="34" charset="0"/>
                <a:ea typeface="Verdana" pitchFamily="34" charset="0"/>
                <a:cs typeface="Verdana" pitchFamily="34" charset="0"/>
              </a:rPr>
              <a:t>, </a:t>
            </a:r>
            <a:r>
              <a:rPr lang="en-US" sz="1550" dirty="0">
                <a:solidFill>
                  <a:srgbClr val="C0504D"/>
                </a:solidFill>
                <a:latin typeface="Verdana" pitchFamily="34" charset="0"/>
                <a:ea typeface="Verdana" pitchFamily="34" charset="0"/>
                <a:cs typeface="Verdana" pitchFamily="34" charset="0"/>
              </a:rPr>
              <a:t>Pre-specify Hypotheses for Each Subgroup </a:t>
            </a:r>
            <a:r>
              <a:rPr lang="en-US" sz="1550" dirty="0" smtClean="0">
                <a:latin typeface="Verdana" pitchFamily="34" charset="0"/>
                <a:ea typeface="Verdana" pitchFamily="34" charset="0"/>
                <a:cs typeface="Verdana" pitchFamily="34" charset="0"/>
              </a:rPr>
              <a:t>Effect</a:t>
            </a:r>
          </a:p>
          <a:p>
            <a:pPr marL="736600" indent="-736600">
              <a:buNone/>
            </a:pPr>
            <a:endParaRPr lang="en-US" sz="1550" dirty="0">
              <a:latin typeface="Verdana" pitchFamily="34" charset="0"/>
              <a:ea typeface="Verdana" pitchFamily="34" charset="0"/>
              <a:cs typeface="Verdana" pitchFamily="34" charset="0"/>
            </a:endParaRPr>
          </a:p>
          <a:p>
            <a:pPr marL="736600" indent="-736600">
              <a:buNone/>
            </a:pPr>
            <a:r>
              <a:rPr lang="en-US" sz="1550" b="1" dirty="0" smtClean="0">
                <a:latin typeface="Verdana" pitchFamily="34" charset="0"/>
                <a:ea typeface="Verdana" pitchFamily="34" charset="0"/>
                <a:cs typeface="Verdana" pitchFamily="34" charset="0"/>
              </a:rPr>
              <a:t>7.3.3</a:t>
            </a:r>
            <a:r>
              <a:rPr lang="en-US" sz="1550" dirty="0">
                <a:latin typeface="Verdana" pitchFamily="34" charset="0"/>
                <a:ea typeface="Verdana" pitchFamily="34" charset="0"/>
                <a:cs typeface="Verdana" pitchFamily="34" charset="0"/>
              </a:rPr>
              <a:t> </a:t>
            </a:r>
            <a:r>
              <a:rPr lang="en-US" sz="1550" dirty="0" smtClean="0">
                <a:latin typeface="Verdana" pitchFamily="34" charset="0"/>
                <a:ea typeface="Verdana" pitchFamily="34" charset="0"/>
                <a:cs typeface="Verdana" pitchFamily="34" charset="0"/>
              </a:rPr>
              <a:t> For </a:t>
            </a:r>
            <a:r>
              <a:rPr lang="en-US" sz="1550" dirty="0">
                <a:latin typeface="Verdana" pitchFamily="34" charset="0"/>
                <a:ea typeface="Verdana" pitchFamily="34" charset="0"/>
                <a:cs typeface="Verdana" pitchFamily="34" charset="0"/>
              </a:rPr>
              <a:t>Confirmatory HTE Analyses, </a:t>
            </a:r>
            <a:r>
              <a:rPr lang="en-US" sz="1550" dirty="0">
                <a:solidFill>
                  <a:srgbClr val="C0504D"/>
                </a:solidFill>
                <a:latin typeface="Verdana" pitchFamily="34" charset="0"/>
                <a:ea typeface="Verdana" pitchFamily="34" charset="0"/>
                <a:cs typeface="Verdana" pitchFamily="34" charset="0"/>
              </a:rPr>
              <a:t>Report a priori </a:t>
            </a:r>
            <a:r>
              <a:rPr lang="en-US" sz="1550" dirty="0" smtClean="0">
                <a:solidFill>
                  <a:srgbClr val="C0504D"/>
                </a:solidFill>
                <a:latin typeface="Verdana" pitchFamily="34" charset="0"/>
                <a:ea typeface="Verdana" pitchFamily="34" charset="0"/>
                <a:cs typeface="Verdana" pitchFamily="34" charset="0"/>
              </a:rPr>
              <a:t>Statistical Power</a:t>
            </a:r>
          </a:p>
          <a:p>
            <a:pPr marL="736600" indent="-736600">
              <a:buNone/>
            </a:pPr>
            <a:endParaRPr lang="en-US" sz="1550" dirty="0">
              <a:solidFill>
                <a:srgbClr val="C0504D"/>
              </a:solidFill>
              <a:latin typeface="Verdana" pitchFamily="34" charset="0"/>
              <a:ea typeface="Verdana" pitchFamily="34" charset="0"/>
              <a:cs typeface="Verdana" pitchFamily="34" charset="0"/>
            </a:endParaRPr>
          </a:p>
          <a:p>
            <a:pPr marL="682625" indent="-682625">
              <a:buNone/>
            </a:pPr>
            <a:r>
              <a:rPr lang="en-US" sz="1550" b="1" dirty="0" smtClean="0">
                <a:latin typeface="Verdana" pitchFamily="34" charset="0"/>
                <a:ea typeface="Verdana" pitchFamily="34" charset="0"/>
                <a:cs typeface="Verdana" pitchFamily="34" charset="0"/>
              </a:rPr>
              <a:t>7.3.4</a:t>
            </a:r>
            <a:r>
              <a:rPr lang="en-US" sz="1550" dirty="0">
                <a:latin typeface="Verdana" pitchFamily="34" charset="0"/>
                <a:ea typeface="Verdana" pitchFamily="34" charset="0"/>
                <a:cs typeface="Verdana" pitchFamily="34" charset="0"/>
              </a:rPr>
              <a:t> </a:t>
            </a:r>
            <a:r>
              <a:rPr lang="en-US" sz="1550" dirty="0" smtClean="0">
                <a:latin typeface="Verdana" pitchFamily="34" charset="0"/>
                <a:ea typeface="Verdana" pitchFamily="34" charset="0"/>
                <a:cs typeface="Verdana" pitchFamily="34" charset="0"/>
              </a:rPr>
              <a:t> For </a:t>
            </a:r>
            <a:r>
              <a:rPr lang="en-US" sz="1550" dirty="0">
                <a:latin typeface="Verdana" pitchFamily="34" charset="0"/>
                <a:ea typeface="Verdana" pitchFamily="34" charset="0"/>
                <a:cs typeface="Verdana" pitchFamily="34" charset="0"/>
              </a:rPr>
              <a:t>Any HTE Analysis, </a:t>
            </a:r>
            <a:r>
              <a:rPr lang="en-US" sz="1550" dirty="0">
                <a:solidFill>
                  <a:srgbClr val="C0504D"/>
                </a:solidFill>
                <a:latin typeface="Verdana" pitchFamily="34" charset="0"/>
                <a:ea typeface="Verdana" pitchFamily="34" charset="0"/>
                <a:cs typeface="Verdana" pitchFamily="34" charset="0"/>
              </a:rPr>
              <a:t>Perform an Interaction Test </a:t>
            </a:r>
            <a:r>
              <a:rPr lang="en-US" sz="1550" dirty="0">
                <a:latin typeface="Verdana" pitchFamily="34" charset="0"/>
                <a:ea typeface="Verdana" pitchFamily="34" charset="0"/>
                <a:cs typeface="Verdana" pitchFamily="34" charset="0"/>
              </a:rPr>
              <a:t>and </a:t>
            </a:r>
            <a:r>
              <a:rPr lang="en-US" sz="1550" dirty="0" smtClean="0">
                <a:latin typeface="Verdana" pitchFamily="34" charset="0"/>
                <a:ea typeface="Verdana" pitchFamily="34" charset="0"/>
                <a:cs typeface="Verdana" pitchFamily="34" charset="0"/>
              </a:rPr>
              <a:t>Report </a:t>
            </a:r>
            <a:r>
              <a:rPr lang="en-US" sz="1550" dirty="0">
                <a:latin typeface="Verdana" pitchFamily="34" charset="0"/>
                <a:ea typeface="Verdana" pitchFamily="34" charset="0"/>
                <a:cs typeface="Verdana" pitchFamily="34" charset="0"/>
              </a:rPr>
              <a:t>Sufficient Information on Treatment Effect </a:t>
            </a:r>
            <a:r>
              <a:rPr lang="en-US" sz="1550" dirty="0" smtClean="0">
                <a:latin typeface="Verdana" pitchFamily="34" charset="0"/>
                <a:ea typeface="Verdana" pitchFamily="34" charset="0"/>
                <a:cs typeface="Verdana" pitchFamily="34" charset="0"/>
              </a:rPr>
              <a:t>Estimates</a:t>
            </a:r>
          </a:p>
          <a:p>
            <a:pPr marL="736600" indent="-736600">
              <a:buNone/>
            </a:pPr>
            <a:endParaRPr lang="en-US" sz="1550" dirty="0">
              <a:latin typeface="Verdana" pitchFamily="34" charset="0"/>
              <a:ea typeface="Verdana" pitchFamily="34" charset="0"/>
              <a:cs typeface="Verdana" pitchFamily="34" charset="0"/>
            </a:endParaRPr>
          </a:p>
          <a:p>
            <a:pPr marL="682625" indent="-682625">
              <a:buNone/>
            </a:pPr>
            <a:r>
              <a:rPr lang="en-US" sz="1550" b="1" dirty="0" smtClean="0">
                <a:latin typeface="Verdana" pitchFamily="34" charset="0"/>
                <a:ea typeface="Verdana" pitchFamily="34" charset="0"/>
                <a:cs typeface="Verdana" pitchFamily="34" charset="0"/>
              </a:rPr>
              <a:t>7.3.5</a:t>
            </a:r>
            <a:r>
              <a:rPr lang="en-US" sz="1550" dirty="0">
                <a:latin typeface="Verdana" pitchFamily="34" charset="0"/>
                <a:ea typeface="Verdana" pitchFamily="34" charset="0"/>
                <a:cs typeface="Verdana" pitchFamily="34" charset="0"/>
              </a:rPr>
              <a:t> </a:t>
            </a:r>
            <a:r>
              <a:rPr lang="en-US" sz="1550" dirty="0" smtClean="0">
                <a:latin typeface="Verdana" pitchFamily="34" charset="0"/>
                <a:ea typeface="Verdana" pitchFamily="34" charset="0"/>
                <a:cs typeface="Verdana" pitchFamily="34" charset="0"/>
              </a:rPr>
              <a:t> For </a:t>
            </a:r>
            <a:r>
              <a:rPr lang="en-US" sz="1550" dirty="0">
                <a:latin typeface="Verdana" pitchFamily="34" charset="0"/>
                <a:ea typeface="Verdana" pitchFamily="34" charset="0"/>
                <a:cs typeface="Verdana" pitchFamily="34" charset="0"/>
              </a:rPr>
              <a:t>Exploratory HTE Analyses, </a:t>
            </a:r>
            <a:r>
              <a:rPr lang="en-US" sz="1550" dirty="0">
                <a:solidFill>
                  <a:srgbClr val="C0504D"/>
                </a:solidFill>
                <a:latin typeface="Verdana" pitchFamily="34" charset="0"/>
                <a:ea typeface="Verdana" pitchFamily="34" charset="0"/>
                <a:cs typeface="Verdana" pitchFamily="34" charset="0"/>
              </a:rPr>
              <a:t>Discuss Findings in the Context </a:t>
            </a:r>
            <a:r>
              <a:rPr lang="en-US" sz="1550" dirty="0">
                <a:latin typeface="Verdana" pitchFamily="34" charset="0"/>
                <a:ea typeface="Verdana" pitchFamily="34" charset="0"/>
                <a:cs typeface="Verdana" pitchFamily="34" charset="0"/>
              </a:rPr>
              <a:t>of Study Design and Prior </a:t>
            </a:r>
            <a:r>
              <a:rPr lang="en-US" sz="1550" dirty="0" smtClean="0">
                <a:latin typeface="Verdana" pitchFamily="34" charset="0"/>
                <a:ea typeface="Verdana" pitchFamily="34" charset="0"/>
                <a:cs typeface="Verdana" pitchFamily="34" charset="0"/>
              </a:rPr>
              <a:t>Evidence</a:t>
            </a:r>
          </a:p>
          <a:p>
            <a:pPr marL="736600" indent="-736600">
              <a:buNone/>
            </a:pPr>
            <a:endParaRPr lang="en-US" sz="1550" dirty="0">
              <a:latin typeface="Verdana" pitchFamily="34" charset="0"/>
              <a:ea typeface="Verdana" pitchFamily="34" charset="0"/>
              <a:cs typeface="Verdana" pitchFamily="34" charset="0"/>
            </a:endParaRPr>
          </a:p>
          <a:p>
            <a:pPr marL="682625" indent="-682625">
              <a:buNone/>
            </a:pPr>
            <a:r>
              <a:rPr lang="en-US" sz="1550" b="1" dirty="0" smtClean="0">
                <a:latin typeface="Verdana" pitchFamily="34" charset="0"/>
                <a:ea typeface="Verdana" pitchFamily="34" charset="0"/>
                <a:cs typeface="Verdana" pitchFamily="34" charset="0"/>
              </a:rPr>
              <a:t>7.3.6 </a:t>
            </a:r>
            <a:r>
              <a:rPr lang="en-US" sz="1550" dirty="0" smtClean="0">
                <a:latin typeface="Verdana" pitchFamily="34" charset="0"/>
                <a:ea typeface="Verdana" pitchFamily="34" charset="0"/>
                <a:cs typeface="Verdana" pitchFamily="34" charset="0"/>
              </a:rPr>
              <a:t> </a:t>
            </a:r>
            <a:r>
              <a:rPr lang="en-US" sz="1550" dirty="0">
                <a:latin typeface="Verdana" pitchFamily="34" charset="0"/>
                <a:ea typeface="Verdana" pitchFamily="34" charset="0"/>
                <a:cs typeface="Verdana" pitchFamily="34" charset="0"/>
              </a:rPr>
              <a:t>For Any HTE Analysis, </a:t>
            </a:r>
            <a:r>
              <a:rPr lang="en-US" sz="1550" dirty="0">
                <a:solidFill>
                  <a:srgbClr val="C0504D"/>
                </a:solidFill>
                <a:latin typeface="Verdana" pitchFamily="34" charset="0"/>
                <a:ea typeface="Verdana" pitchFamily="34" charset="0"/>
                <a:cs typeface="Verdana" pitchFamily="34" charset="0"/>
              </a:rPr>
              <a:t>Report All </a:t>
            </a:r>
            <a:r>
              <a:rPr lang="en-US" sz="1550" dirty="0">
                <a:latin typeface="Verdana" pitchFamily="34" charset="0"/>
                <a:ea typeface="Verdana" pitchFamily="34" charset="0"/>
                <a:cs typeface="Verdana" pitchFamily="34" charset="0"/>
              </a:rPr>
              <a:t>Pre-specified Analyses </a:t>
            </a:r>
            <a:r>
              <a:rPr lang="en-US" sz="1550" dirty="0" smtClean="0">
                <a:latin typeface="Verdana" pitchFamily="34" charset="0"/>
                <a:ea typeface="Verdana" pitchFamily="34" charset="0"/>
                <a:cs typeface="Verdana" pitchFamily="34" charset="0"/>
              </a:rPr>
              <a:t>and</a:t>
            </a:r>
            <a:r>
              <a:rPr lang="en-US" sz="1550" dirty="0">
                <a:latin typeface="Verdana" pitchFamily="34" charset="0"/>
                <a:ea typeface="Verdana" pitchFamily="34" charset="0"/>
                <a:cs typeface="Verdana" pitchFamily="34" charset="0"/>
              </a:rPr>
              <a:t>, at Minimum, the Number of Post-hoc Analyses, </a:t>
            </a:r>
            <a:r>
              <a:rPr lang="en-US" sz="1550" dirty="0" smtClean="0">
                <a:latin typeface="Verdana" pitchFamily="34" charset="0"/>
                <a:ea typeface="Verdana" pitchFamily="34" charset="0"/>
                <a:cs typeface="Verdana" pitchFamily="34" charset="0"/>
              </a:rPr>
              <a:t>Including </a:t>
            </a:r>
            <a:r>
              <a:rPr lang="en-US" sz="1550" dirty="0">
                <a:latin typeface="Verdana" pitchFamily="34" charset="0"/>
                <a:ea typeface="Verdana" pitchFamily="34" charset="0"/>
                <a:cs typeface="Verdana" pitchFamily="34" charset="0"/>
              </a:rPr>
              <a:t>Number of Subgroups and Outcomes </a:t>
            </a:r>
            <a:r>
              <a:rPr lang="en-US" sz="1550" dirty="0" smtClean="0">
                <a:latin typeface="Verdana" pitchFamily="34" charset="0"/>
                <a:ea typeface="Verdana" pitchFamily="34" charset="0"/>
                <a:cs typeface="Verdana" pitchFamily="34" charset="0"/>
              </a:rPr>
              <a:t>Analyzed</a:t>
            </a:r>
            <a:endParaRPr lang="en-US" sz="1550" dirty="0">
              <a:latin typeface="Verdana" pitchFamily="34" charset="0"/>
              <a:ea typeface="Verdana" pitchFamily="34" charset="0"/>
              <a:cs typeface="Verdana" pitchFamily="34" charset="0"/>
            </a:endParaRPr>
          </a:p>
        </p:txBody>
      </p:sp>
      <p:sp>
        <p:nvSpPr>
          <p:cNvPr id="4" name="TextBox 3"/>
          <p:cNvSpPr txBox="1"/>
          <p:nvPr/>
        </p:nvSpPr>
        <p:spPr>
          <a:xfrm>
            <a:off x="315686" y="1428260"/>
            <a:ext cx="7162800" cy="461665"/>
          </a:xfrm>
          <a:prstGeom prst="rect">
            <a:avLst/>
          </a:prstGeom>
          <a:noFill/>
        </p:spPr>
        <p:txBody>
          <a:bodyPr wrap="square" rtlCol="0">
            <a:spAutoFit/>
          </a:bodyPr>
          <a:lstStyle/>
          <a:p>
            <a:pPr defTabSz="457200">
              <a:defRPr/>
            </a:pPr>
            <a:r>
              <a:rPr lang="en-US" sz="2400" b="1" dirty="0">
                <a:solidFill>
                  <a:schemeClr val="tx2"/>
                </a:solidFill>
                <a:latin typeface="Verdana" pitchFamily="34" charset="0"/>
                <a:ea typeface="Verdana" pitchFamily="34" charset="0"/>
                <a:cs typeface="Verdana" pitchFamily="34" charset="0"/>
              </a:rPr>
              <a:t>Heterogeneity (HTE) Standards</a:t>
            </a:r>
          </a:p>
        </p:txBody>
      </p:sp>
      <p:sp>
        <p:nvSpPr>
          <p:cNvPr id="5" name="TextBox 4"/>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46</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20767589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2362200"/>
            <a:ext cx="8229600" cy="4786312"/>
          </a:xfrm>
        </p:spPr>
        <p:txBody>
          <a:bodyPr>
            <a:normAutofit/>
          </a:bodyPr>
          <a:lstStyle/>
          <a:p>
            <a:pPr marL="736600" indent="-736600">
              <a:buNone/>
            </a:pPr>
            <a:r>
              <a:rPr lang="en-US" sz="1600" b="1" dirty="0" smtClean="0">
                <a:latin typeface="Verdana" pitchFamily="34" charset="0"/>
                <a:ea typeface="Verdana" pitchFamily="34" charset="0"/>
                <a:cs typeface="Verdana" pitchFamily="34" charset="0"/>
              </a:rPr>
              <a:t>7.4.1</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Describe </a:t>
            </a:r>
            <a:r>
              <a:rPr lang="en-US" sz="1600" dirty="0">
                <a:latin typeface="Verdana" pitchFamily="34" charset="0"/>
                <a:ea typeface="Verdana" pitchFamily="34" charset="0"/>
                <a:cs typeface="Verdana" pitchFamily="34" charset="0"/>
              </a:rPr>
              <a:t>in Protocol Methods to </a:t>
            </a:r>
            <a:r>
              <a:rPr lang="en-US" sz="1600" dirty="0">
                <a:solidFill>
                  <a:srgbClr val="C0504D"/>
                </a:solidFill>
                <a:latin typeface="Verdana" pitchFamily="34" charset="0"/>
                <a:ea typeface="Verdana" pitchFamily="34" charset="0"/>
                <a:cs typeface="Verdana" pitchFamily="34" charset="0"/>
              </a:rPr>
              <a:t>Prevent</a:t>
            </a:r>
            <a:r>
              <a:rPr lang="en-US" sz="1600" dirty="0">
                <a:latin typeface="Verdana" pitchFamily="34" charset="0"/>
                <a:ea typeface="Verdana" pitchFamily="34" charset="0"/>
                <a:cs typeface="Verdana" pitchFamily="34" charset="0"/>
              </a:rPr>
              <a:t> and </a:t>
            </a:r>
            <a:r>
              <a:rPr lang="en-US" sz="1600" dirty="0" smtClean="0">
                <a:latin typeface="Verdana" pitchFamily="34" charset="0"/>
                <a:ea typeface="Verdana" pitchFamily="34" charset="0"/>
                <a:cs typeface="Verdana" pitchFamily="34" charset="0"/>
              </a:rPr>
              <a:t>Monitor </a:t>
            </a:r>
            <a:r>
              <a:rPr lang="en-US" sz="1600" dirty="0">
                <a:latin typeface="Verdana" pitchFamily="34" charset="0"/>
                <a:ea typeface="Verdana" pitchFamily="34" charset="0"/>
                <a:cs typeface="Verdana" pitchFamily="34" charset="0"/>
              </a:rPr>
              <a:t>Missing </a:t>
            </a:r>
            <a:r>
              <a:rPr lang="en-US" sz="1600" dirty="0" smtClean="0">
                <a:latin typeface="Verdana" pitchFamily="34" charset="0"/>
                <a:ea typeface="Verdana" pitchFamily="34" charset="0"/>
                <a:cs typeface="Verdana" pitchFamily="34" charset="0"/>
              </a:rPr>
              <a:t>Data</a:t>
            </a:r>
          </a:p>
          <a:p>
            <a:pPr marL="736600" indent="-736600">
              <a:buNone/>
            </a:pPr>
            <a:endParaRPr lang="en-US" sz="1600" dirty="0">
              <a:latin typeface="Verdana" pitchFamily="34" charset="0"/>
              <a:ea typeface="Verdana" pitchFamily="34" charset="0"/>
              <a:cs typeface="Verdana" pitchFamily="34" charset="0"/>
            </a:endParaRPr>
          </a:p>
          <a:p>
            <a:pPr marL="736600" indent="-736600">
              <a:buNone/>
            </a:pPr>
            <a:r>
              <a:rPr lang="en-US" sz="1600" b="1" dirty="0" smtClean="0">
                <a:latin typeface="Verdana" pitchFamily="34" charset="0"/>
                <a:ea typeface="Verdana" pitchFamily="34" charset="0"/>
                <a:cs typeface="Verdana" pitchFamily="34" charset="0"/>
              </a:rPr>
              <a:t>7.4.2</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a:t>
            </a:r>
            <a:r>
              <a:rPr lang="en-US" sz="1600" dirty="0" smtClean="0">
                <a:solidFill>
                  <a:srgbClr val="C0504D"/>
                </a:solidFill>
                <a:latin typeface="Verdana" pitchFamily="34" charset="0"/>
                <a:ea typeface="Verdana" pitchFamily="34" charset="0"/>
                <a:cs typeface="Verdana" pitchFamily="34" charset="0"/>
              </a:rPr>
              <a:t>Describe </a:t>
            </a:r>
            <a:r>
              <a:rPr lang="en-US" sz="1600" dirty="0">
                <a:solidFill>
                  <a:srgbClr val="C0504D"/>
                </a:solidFill>
                <a:latin typeface="Verdana" pitchFamily="34" charset="0"/>
                <a:ea typeface="Verdana" pitchFamily="34" charset="0"/>
                <a:cs typeface="Verdana" pitchFamily="34" charset="0"/>
              </a:rPr>
              <a:t>Statistical Methods </a:t>
            </a:r>
            <a:r>
              <a:rPr lang="en-US" sz="1600" dirty="0">
                <a:latin typeface="Verdana" pitchFamily="34" charset="0"/>
                <a:ea typeface="Verdana" pitchFamily="34" charset="0"/>
                <a:cs typeface="Verdana" pitchFamily="34" charset="0"/>
              </a:rPr>
              <a:t>to Handle Missing Data in </a:t>
            </a:r>
            <a:r>
              <a:rPr lang="en-US" sz="1600" dirty="0" smtClean="0">
                <a:latin typeface="Verdana" pitchFamily="34" charset="0"/>
                <a:ea typeface="Verdana" pitchFamily="34" charset="0"/>
                <a:cs typeface="Verdana" pitchFamily="34" charset="0"/>
              </a:rPr>
              <a:t>Protocol</a:t>
            </a:r>
          </a:p>
          <a:p>
            <a:pPr marL="736600" indent="-736600">
              <a:buNone/>
            </a:pPr>
            <a:endParaRPr lang="en-US" sz="1600" dirty="0">
              <a:latin typeface="Verdana" pitchFamily="34" charset="0"/>
              <a:ea typeface="Verdana" pitchFamily="34" charset="0"/>
              <a:cs typeface="Verdana" pitchFamily="34" charset="0"/>
            </a:endParaRPr>
          </a:p>
          <a:p>
            <a:pPr marL="736600" indent="-736600">
              <a:buNone/>
            </a:pPr>
            <a:r>
              <a:rPr lang="en-US" sz="1600" b="1" dirty="0" smtClean="0">
                <a:latin typeface="Verdana" pitchFamily="34" charset="0"/>
                <a:ea typeface="Verdana" pitchFamily="34" charset="0"/>
                <a:cs typeface="Verdana" pitchFamily="34" charset="0"/>
              </a:rPr>
              <a:t>7.4.3  </a:t>
            </a:r>
            <a:r>
              <a:rPr lang="en-US" sz="1600" dirty="0" smtClean="0">
                <a:solidFill>
                  <a:srgbClr val="C0504D"/>
                </a:solidFill>
                <a:latin typeface="Verdana" pitchFamily="34" charset="0"/>
                <a:ea typeface="Verdana" pitchFamily="34" charset="0"/>
                <a:cs typeface="Verdana" pitchFamily="34" charset="0"/>
              </a:rPr>
              <a:t>Use </a:t>
            </a:r>
            <a:r>
              <a:rPr lang="en-US" sz="1600" dirty="0">
                <a:solidFill>
                  <a:srgbClr val="C0504D"/>
                </a:solidFill>
                <a:latin typeface="Verdana" pitchFamily="34" charset="0"/>
                <a:ea typeface="Verdana" pitchFamily="34" charset="0"/>
                <a:cs typeface="Verdana" pitchFamily="34" charset="0"/>
              </a:rPr>
              <a:t>Validated Methods </a:t>
            </a:r>
            <a:r>
              <a:rPr lang="en-US" sz="1600" dirty="0">
                <a:latin typeface="Verdana" pitchFamily="34" charset="0"/>
                <a:ea typeface="Verdana" pitchFamily="34" charset="0"/>
                <a:cs typeface="Verdana" pitchFamily="34" charset="0"/>
              </a:rPr>
              <a:t>to Deal with Missing </a:t>
            </a:r>
            <a:r>
              <a:rPr lang="en-US" sz="1600" dirty="0" smtClean="0">
                <a:latin typeface="Verdana" pitchFamily="34" charset="0"/>
                <a:ea typeface="Verdana" pitchFamily="34" charset="0"/>
                <a:cs typeface="Verdana" pitchFamily="34" charset="0"/>
              </a:rPr>
              <a:t>Data that </a:t>
            </a:r>
            <a:r>
              <a:rPr lang="en-US" sz="1600" dirty="0">
                <a:latin typeface="Verdana" pitchFamily="34" charset="0"/>
                <a:ea typeface="Verdana" pitchFamily="34" charset="0"/>
                <a:cs typeface="Verdana" pitchFamily="34" charset="0"/>
              </a:rPr>
              <a:t>Properly Account for Statistical Uncertainty </a:t>
            </a:r>
            <a:r>
              <a:rPr lang="en-US" sz="1600" dirty="0" smtClean="0">
                <a:latin typeface="Verdana" pitchFamily="34" charset="0"/>
                <a:ea typeface="Verdana" pitchFamily="34" charset="0"/>
                <a:cs typeface="Verdana" pitchFamily="34" charset="0"/>
              </a:rPr>
              <a:t>Due </a:t>
            </a:r>
            <a:r>
              <a:rPr lang="en-US" sz="1600" dirty="0">
                <a:latin typeface="Verdana" pitchFamily="34" charset="0"/>
                <a:ea typeface="Verdana" pitchFamily="34" charset="0"/>
                <a:cs typeface="Verdana" pitchFamily="34" charset="0"/>
              </a:rPr>
              <a:t>to Missingness, Such as Multiple Imputation. All </a:t>
            </a:r>
            <a:r>
              <a:rPr lang="en-US" sz="1600" dirty="0" smtClean="0">
                <a:latin typeface="Verdana" pitchFamily="34" charset="0"/>
                <a:ea typeface="Verdana" pitchFamily="34" charset="0"/>
                <a:cs typeface="Verdana" pitchFamily="34" charset="0"/>
              </a:rPr>
              <a:t>Forms </a:t>
            </a:r>
            <a:r>
              <a:rPr lang="en-US" sz="1600" dirty="0">
                <a:latin typeface="Verdana" pitchFamily="34" charset="0"/>
                <a:ea typeface="Verdana" pitchFamily="34" charset="0"/>
                <a:cs typeface="Verdana" pitchFamily="34" charset="0"/>
              </a:rPr>
              <a:t>of Single Imputation Are </a:t>
            </a:r>
            <a:r>
              <a:rPr lang="en-US" sz="1600" dirty="0" smtClean="0">
                <a:latin typeface="Verdana" pitchFamily="34" charset="0"/>
                <a:ea typeface="Verdana" pitchFamily="34" charset="0"/>
                <a:cs typeface="Verdana" pitchFamily="34" charset="0"/>
              </a:rPr>
              <a:t>Discouraged</a:t>
            </a:r>
          </a:p>
          <a:p>
            <a:pPr marL="736600" indent="-736600">
              <a:buNone/>
            </a:pPr>
            <a:endParaRPr lang="en-US" sz="1600" dirty="0">
              <a:latin typeface="Verdana" pitchFamily="34" charset="0"/>
              <a:ea typeface="Verdana" pitchFamily="34" charset="0"/>
              <a:cs typeface="Verdana" pitchFamily="34" charset="0"/>
            </a:endParaRPr>
          </a:p>
          <a:p>
            <a:pPr marL="736600" indent="-736600">
              <a:buNone/>
            </a:pPr>
            <a:r>
              <a:rPr lang="en-US" sz="1600" b="1" dirty="0" smtClean="0">
                <a:latin typeface="Verdana" pitchFamily="34" charset="0"/>
                <a:ea typeface="Verdana" pitchFamily="34" charset="0"/>
                <a:cs typeface="Verdana" pitchFamily="34" charset="0"/>
              </a:rPr>
              <a:t>7.4.4</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a:t>
            </a:r>
            <a:r>
              <a:rPr lang="en-US" sz="1600" dirty="0" smtClean="0">
                <a:solidFill>
                  <a:srgbClr val="C0504D"/>
                </a:solidFill>
                <a:latin typeface="Verdana" pitchFamily="34" charset="0"/>
                <a:ea typeface="Verdana" pitchFamily="34" charset="0"/>
                <a:cs typeface="Verdana" pitchFamily="34" charset="0"/>
              </a:rPr>
              <a:t>Record </a:t>
            </a:r>
            <a:r>
              <a:rPr lang="en-US" sz="1600" dirty="0">
                <a:solidFill>
                  <a:srgbClr val="C0504D"/>
                </a:solidFill>
                <a:latin typeface="Verdana" pitchFamily="34" charset="0"/>
                <a:ea typeface="Verdana" pitchFamily="34" charset="0"/>
                <a:cs typeface="Verdana" pitchFamily="34" charset="0"/>
              </a:rPr>
              <a:t>and Report All Reasons </a:t>
            </a:r>
            <a:r>
              <a:rPr lang="en-US" sz="1600" dirty="0">
                <a:latin typeface="Verdana" pitchFamily="34" charset="0"/>
                <a:ea typeface="Verdana" pitchFamily="34" charset="0"/>
                <a:cs typeface="Verdana" pitchFamily="34" charset="0"/>
              </a:rPr>
              <a:t>for Dropout and Missing Data, and Account for All Patients in </a:t>
            </a:r>
            <a:r>
              <a:rPr lang="en-US" sz="1600" dirty="0" smtClean="0">
                <a:latin typeface="Verdana" pitchFamily="34" charset="0"/>
                <a:ea typeface="Verdana" pitchFamily="34" charset="0"/>
                <a:cs typeface="Verdana" pitchFamily="34" charset="0"/>
              </a:rPr>
              <a:t>Reports</a:t>
            </a:r>
          </a:p>
          <a:p>
            <a:pPr marL="736600" indent="-736600">
              <a:buNone/>
            </a:pPr>
            <a:endParaRPr lang="en-US" sz="1600" dirty="0">
              <a:latin typeface="Verdana" pitchFamily="34" charset="0"/>
              <a:ea typeface="Verdana" pitchFamily="34" charset="0"/>
              <a:cs typeface="Verdana" pitchFamily="34" charset="0"/>
            </a:endParaRPr>
          </a:p>
          <a:p>
            <a:pPr marL="736600" indent="-736600">
              <a:buNone/>
            </a:pPr>
            <a:r>
              <a:rPr lang="en-US" sz="1600" b="1" dirty="0" smtClean="0">
                <a:latin typeface="Verdana" pitchFamily="34" charset="0"/>
                <a:ea typeface="Verdana" pitchFamily="34" charset="0"/>
                <a:cs typeface="Verdana" pitchFamily="34" charset="0"/>
              </a:rPr>
              <a:t>7.4.5</a:t>
            </a:r>
            <a:r>
              <a:rPr lang="en-US" sz="1600" b="1" dirty="0">
                <a:latin typeface="Verdana" pitchFamily="34" charset="0"/>
                <a:ea typeface="Verdana" pitchFamily="34" charset="0"/>
                <a:cs typeface="Verdana" pitchFamily="34" charset="0"/>
              </a:rPr>
              <a:t> </a:t>
            </a:r>
            <a:r>
              <a:rPr lang="en-US" sz="1600" b="1" dirty="0" smtClean="0">
                <a:latin typeface="Verdana" pitchFamily="34" charset="0"/>
                <a:ea typeface="Verdana" pitchFamily="34" charset="0"/>
                <a:cs typeface="Verdana" pitchFamily="34" charset="0"/>
              </a:rPr>
              <a:t> </a:t>
            </a:r>
            <a:r>
              <a:rPr lang="en-US" sz="1600" dirty="0" smtClean="0">
                <a:solidFill>
                  <a:srgbClr val="C0504D"/>
                </a:solidFill>
                <a:latin typeface="Verdana" pitchFamily="34" charset="0"/>
                <a:ea typeface="Verdana" pitchFamily="34" charset="0"/>
                <a:cs typeface="Verdana" pitchFamily="34" charset="0"/>
              </a:rPr>
              <a:t>Examine </a:t>
            </a:r>
            <a:r>
              <a:rPr lang="en-US" sz="1600" dirty="0">
                <a:solidFill>
                  <a:srgbClr val="C0504D"/>
                </a:solidFill>
                <a:latin typeface="Verdana" pitchFamily="34" charset="0"/>
                <a:ea typeface="Verdana" pitchFamily="34" charset="0"/>
                <a:cs typeface="Verdana" pitchFamily="34" charset="0"/>
              </a:rPr>
              <a:t>Sensitivity </a:t>
            </a:r>
            <a:r>
              <a:rPr lang="en-US" sz="1600" dirty="0">
                <a:latin typeface="Verdana" pitchFamily="34" charset="0"/>
                <a:ea typeface="Verdana" pitchFamily="34" charset="0"/>
                <a:cs typeface="Verdana" pitchFamily="34" charset="0"/>
              </a:rPr>
              <a:t>of Inferences to Missing Data Methods and Assumptions, and Incorporate into Interpretation</a:t>
            </a:r>
            <a:r>
              <a:rPr lang="en-US" sz="1800" dirty="0">
                <a:latin typeface="Verdana" pitchFamily="34" charset="0"/>
                <a:ea typeface="Verdana" pitchFamily="34" charset="0"/>
                <a:cs typeface="Verdana" pitchFamily="34" charset="0"/>
              </a:rPr>
              <a:t>. </a:t>
            </a:r>
          </a:p>
        </p:txBody>
      </p:sp>
      <p:sp>
        <p:nvSpPr>
          <p:cNvPr id="4" name="TextBox 3"/>
          <p:cNvSpPr txBox="1"/>
          <p:nvPr/>
        </p:nvSpPr>
        <p:spPr>
          <a:xfrm>
            <a:off x="457200" y="1676400"/>
            <a:ext cx="7162800" cy="461665"/>
          </a:xfrm>
          <a:prstGeom prst="rect">
            <a:avLst/>
          </a:prstGeom>
          <a:noFill/>
        </p:spPr>
        <p:txBody>
          <a:bodyPr wrap="square" rtlCol="0">
            <a:spAutoFit/>
          </a:bodyPr>
          <a:lstStyle/>
          <a:p>
            <a:pPr defTabSz="457200">
              <a:defRPr/>
            </a:pPr>
            <a:r>
              <a:rPr lang="en-US" sz="2400" b="1" dirty="0">
                <a:solidFill>
                  <a:schemeClr val="tx2"/>
                </a:solidFill>
                <a:latin typeface="Verdana" pitchFamily="34" charset="0"/>
                <a:ea typeface="Verdana" pitchFamily="34" charset="0"/>
                <a:cs typeface="Verdana" pitchFamily="34" charset="0"/>
              </a:rPr>
              <a:t>Missing Data Standards</a:t>
            </a:r>
          </a:p>
        </p:txBody>
      </p:sp>
      <p:sp>
        <p:nvSpPr>
          <p:cNvPr id="5" name="TextBox 4"/>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47</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3682110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09600" y="2895601"/>
            <a:ext cx="7543800" cy="3352800"/>
          </a:xfrm>
        </p:spPr>
        <p:txBody>
          <a:bodyPr>
            <a:normAutofit/>
          </a:bodyPr>
          <a:lstStyle/>
          <a:p>
            <a:pPr marL="342900" indent="-342900">
              <a:buFont typeface="Arial"/>
              <a:buChar char="•"/>
            </a:pPr>
            <a:r>
              <a:rPr lang="en-US" sz="1800" dirty="0" smtClean="0">
                <a:solidFill>
                  <a:srgbClr val="5B6F7C"/>
                </a:solidFill>
                <a:latin typeface="Verdana" pitchFamily="34" charset="0"/>
                <a:ea typeface="Verdana" pitchFamily="34" charset="0"/>
                <a:cs typeface="Verdana" pitchFamily="34" charset="0"/>
              </a:rPr>
              <a:t>Explosion of new data</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Electronic Medical </a:t>
            </a:r>
            <a:r>
              <a:rPr lang="en-US" sz="1800" dirty="0" smtClean="0">
                <a:solidFill>
                  <a:srgbClr val="5B6F7C"/>
                </a:solidFill>
                <a:latin typeface="Verdana" pitchFamily="34" charset="0"/>
                <a:ea typeface="Verdana" pitchFamily="34" charset="0"/>
                <a:cs typeface="Verdana" pitchFamily="34" charset="0"/>
              </a:rPr>
              <a:t>Records (EMRs</a:t>
            </a:r>
            <a:r>
              <a:rPr lang="en-US" sz="1800" dirty="0">
                <a:solidFill>
                  <a:srgbClr val="5B6F7C"/>
                </a:solidFill>
                <a:latin typeface="Verdana" pitchFamily="34" charset="0"/>
                <a:ea typeface="Verdana" pitchFamily="34" charset="0"/>
                <a:cs typeface="Verdana" pitchFamily="34" charset="0"/>
              </a:rPr>
              <a:t>)</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Linking data sets</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New data collection </a:t>
            </a:r>
            <a:r>
              <a:rPr lang="en-US" sz="1800" dirty="0" smtClean="0">
                <a:solidFill>
                  <a:srgbClr val="5B6F7C"/>
                </a:solidFill>
                <a:latin typeface="Verdana" pitchFamily="34" charset="0"/>
                <a:ea typeface="Verdana" pitchFamily="34" charset="0"/>
                <a:cs typeface="Verdana" pitchFamily="34" charset="0"/>
              </a:rPr>
              <a:t>technology</a:t>
            </a:r>
          </a:p>
          <a:p>
            <a:pPr lvl="1"/>
            <a:endParaRPr lang="en-US" sz="1800" dirty="0">
              <a:solidFill>
                <a:srgbClr val="5B6F7C"/>
              </a:solidFill>
              <a:latin typeface="Verdana" pitchFamily="34" charset="0"/>
              <a:ea typeface="Verdana" pitchFamily="34" charset="0"/>
              <a:cs typeface="Verdana" pitchFamily="34" charset="0"/>
            </a:endParaRPr>
          </a:p>
          <a:p>
            <a:pPr marL="342900" indent="-342900">
              <a:buFont typeface="Arial"/>
              <a:buChar char="•"/>
            </a:pPr>
            <a:r>
              <a:rPr lang="en-US" sz="1800" dirty="0" smtClean="0">
                <a:solidFill>
                  <a:srgbClr val="5B6F7C"/>
                </a:solidFill>
                <a:latin typeface="Verdana" pitchFamily="34" charset="0"/>
                <a:ea typeface="Verdana" pitchFamily="34" charset="0"/>
                <a:cs typeface="Verdana" pitchFamily="34" charset="0"/>
              </a:rPr>
              <a:t>Need to assure</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Patient Privacy</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Data quality</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Consistency</a:t>
            </a:r>
          </a:p>
        </p:txBody>
      </p:sp>
      <p:sp>
        <p:nvSpPr>
          <p:cNvPr id="5" name="TextBox 4"/>
          <p:cNvSpPr txBox="1"/>
          <p:nvPr/>
        </p:nvSpPr>
        <p:spPr>
          <a:xfrm>
            <a:off x="609600" y="2122714"/>
            <a:ext cx="7162800" cy="461665"/>
          </a:xfrm>
          <a:prstGeom prst="rect">
            <a:avLst/>
          </a:prstGeom>
          <a:noFill/>
        </p:spPr>
        <p:txBody>
          <a:bodyPr wrap="square" rtlCol="0">
            <a:spAutoFit/>
          </a:bodyPr>
          <a:lstStyle/>
          <a:p>
            <a:pPr defTabSz="457200">
              <a:defRPr/>
            </a:pPr>
            <a:r>
              <a:rPr lang="en-US" sz="2400" b="1" dirty="0">
                <a:solidFill>
                  <a:schemeClr val="tx2"/>
                </a:solidFill>
                <a:latin typeface="Verdana" pitchFamily="34" charset="0"/>
                <a:ea typeface="Verdana" pitchFamily="34" charset="0"/>
                <a:cs typeface="Verdana" pitchFamily="34" charset="0"/>
              </a:rPr>
              <a:t>Data Networks</a:t>
            </a:r>
          </a:p>
        </p:txBody>
      </p:sp>
      <p:sp>
        <p:nvSpPr>
          <p:cNvPr id="8" name="TextBox 7"/>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48</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865736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229600" cy="4786312"/>
          </a:xfrm>
        </p:spPr>
        <p:txBody>
          <a:bodyPr>
            <a:normAutofit/>
          </a:bodyPr>
          <a:lstStyle/>
          <a:p>
            <a:pPr marL="736600" indent="-736600">
              <a:buNone/>
            </a:pPr>
            <a:r>
              <a:rPr lang="en-US" sz="1600" b="1" dirty="0" smtClean="0">
                <a:latin typeface="Verdana" pitchFamily="34" charset="0"/>
                <a:ea typeface="Verdana" pitchFamily="34" charset="0"/>
                <a:cs typeface="Verdana" pitchFamily="34" charset="0"/>
              </a:rPr>
              <a:t>7.5.1</a:t>
            </a:r>
            <a:r>
              <a:rPr lang="en-US" sz="1600" dirty="0" smtClean="0">
                <a:latin typeface="Verdana" pitchFamily="34" charset="0"/>
                <a:ea typeface="Verdana" pitchFamily="34" charset="0"/>
                <a:cs typeface="Verdana" pitchFamily="34" charset="0"/>
              </a:rPr>
              <a:t>  Data </a:t>
            </a:r>
            <a:r>
              <a:rPr lang="en-US" sz="1600" dirty="0">
                <a:solidFill>
                  <a:srgbClr val="C0504D"/>
                </a:solidFill>
                <a:latin typeface="Verdana" pitchFamily="34" charset="0"/>
                <a:ea typeface="Verdana" pitchFamily="34" charset="0"/>
                <a:cs typeface="Verdana" pitchFamily="34" charset="0"/>
              </a:rPr>
              <a:t>Integration </a:t>
            </a:r>
            <a:r>
              <a:rPr lang="en-US" sz="1600" dirty="0" smtClean="0">
                <a:latin typeface="Verdana" pitchFamily="34" charset="0"/>
                <a:ea typeface="Verdana" pitchFamily="34" charset="0"/>
                <a:cs typeface="Verdana" pitchFamily="34" charset="0"/>
              </a:rPr>
              <a:t>Strategy</a:t>
            </a:r>
          </a:p>
          <a:p>
            <a:pPr marL="736600" indent="-736600">
              <a:buNone/>
            </a:pPr>
            <a:endParaRPr lang="en-US" sz="1600" dirty="0">
              <a:latin typeface="Verdana" pitchFamily="34" charset="0"/>
              <a:ea typeface="Verdana" pitchFamily="34" charset="0"/>
              <a:cs typeface="Verdana" pitchFamily="34" charset="0"/>
            </a:endParaRPr>
          </a:p>
          <a:p>
            <a:pPr marL="0" indent="0">
              <a:buNone/>
            </a:pPr>
            <a:r>
              <a:rPr lang="en-US" sz="1600" b="1" dirty="0" smtClean="0">
                <a:latin typeface="Verdana" pitchFamily="34" charset="0"/>
                <a:ea typeface="Verdana" pitchFamily="34" charset="0"/>
                <a:cs typeface="Verdana" pitchFamily="34" charset="0"/>
              </a:rPr>
              <a:t>7.5.2 </a:t>
            </a:r>
            <a:r>
              <a:rPr lang="en-US" sz="1600" dirty="0" smtClean="0">
                <a:latin typeface="Verdana" pitchFamily="34" charset="0"/>
                <a:ea typeface="Verdana" pitchFamily="34" charset="0"/>
                <a:cs typeface="Verdana" pitchFamily="34" charset="0"/>
              </a:rPr>
              <a:t> </a:t>
            </a:r>
            <a:r>
              <a:rPr lang="en-US" sz="1600" dirty="0" smtClean="0">
                <a:solidFill>
                  <a:srgbClr val="C0504D"/>
                </a:solidFill>
                <a:latin typeface="Verdana" pitchFamily="34" charset="0"/>
                <a:ea typeface="Verdana" pitchFamily="34" charset="0"/>
                <a:cs typeface="Verdana" pitchFamily="34" charset="0"/>
              </a:rPr>
              <a:t>Risk </a:t>
            </a:r>
            <a:r>
              <a:rPr lang="en-US" sz="1600" dirty="0">
                <a:solidFill>
                  <a:srgbClr val="C0504D"/>
                </a:solidFill>
                <a:latin typeface="Verdana" pitchFamily="34" charset="0"/>
                <a:ea typeface="Verdana" pitchFamily="34" charset="0"/>
                <a:cs typeface="Verdana" pitchFamily="34" charset="0"/>
              </a:rPr>
              <a:t>Assessment </a:t>
            </a:r>
            <a:r>
              <a:rPr lang="en-US" sz="1600" dirty="0" smtClean="0">
                <a:latin typeface="Verdana" pitchFamily="34" charset="0"/>
                <a:ea typeface="Verdana" pitchFamily="34" charset="0"/>
                <a:cs typeface="Verdana" pitchFamily="34" charset="0"/>
              </a:rPr>
              <a:t>Strategy</a:t>
            </a:r>
          </a:p>
          <a:p>
            <a:pPr marL="0" indent="0">
              <a:buNone/>
            </a:pPr>
            <a:endParaRPr lang="en-US" sz="1600" dirty="0">
              <a:latin typeface="Verdana" pitchFamily="34" charset="0"/>
              <a:ea typeface="Verdana" pitchFamily="34" charset="0"/>
              <a:cs typeface="Verdana" pitchFamily="34" charset="0"/>
            </a:endParaRPr>
          </a:p>
          <a:p>
            <a:pPr marL="736600" indent="-736600">
              <a:buNone/>
            </a:pPr>
            <a:r>
              <a:rPr lang="en-US" sz="1600" b="1" dirty="0">
                <a:latin typeface="Verdana" pitchFamily="34" charset="0"/>
                <a:ea typeface="Verdana" pitchFamily="34" charset="0"/>
                <a:cs typeface="Verdana" pitchFamily="34" charset="0"/>
              </a:rPr>
              <a:t>7.5.3</a:t>
            </a:r>
            <a:r>
              <a:rPr lang="en-US" sz="1600" dirty="0">
                <a:latin typeface="Verdana" pitchFamily="34" charset="0"/>
                <a:ea typeface="Verdana" pitchFamily="34" charset="0"/>
                <a:cs typeface="Verdana" pitchFamily="34" charset="0"/>
              </a:rPr>
              <a:t>	</a:t>
            </a:r>
            <a:r>
              <a:rPr lang="en-US" sz="1600" dirty="0">
                <a:solidFill>
                  <a:srgbClr val="C0504D"/>
                </a:solidFill>
                <a:latin typeface="Verdana" pitchFamily="34" charset="0"/>
                <a:ea typeface="Verdana" pitchFamily="34" charset="0"/>
                <a:cs typeface="Verdana" pitchFamily="34" charset="0"/>
              </a:rPr>
              <a:t>Identity Management </a:t>
            </a:r>
            <a:r>
              <a:rPr lang="en-US" sz="1600" dirty="0">
                <a:latin typeface="Verdana" pitchFamily="34" charset="0"/>
                <a:ea typeface="Verdana" pitchFamily="34" charset="0"/>
                <a:cs typeface="Verdana" pitchFamily="34" charset="0"/>
              </a:rPr>
              <a:t>and Authentication of Individual </a:t>
            </a:r>
            <a:r>
              <a:rPr lang="en-US" sz="1600" dirty="0" smtClean="0">
                <a:latin typeface="Verdana" pitchFamily="34" charset="0"/>
                <a:ea typeface="Verdana" pitchFamily="34" charset="0"/>
                <a:cs typeface="Verdana" pitchFamily="34" charset="0"/>
              </a:rPr>
              <a:t>Researchers</a:t>
            </a:r>
          </a:p>
          <a:p>
            <a:pPr marL="736600" indent="-736600">
              <a:buNone/>
            </a:pPr>
            <a:endParaRPr lang="en-US" sz="1600" dirty="0">
              <a:latin typeface="Verdana" pitchFamily="34" charset="0"/>
              <a:ea typeface="Verdana" pitchFamily="34" charset="0"/>
              <a:cs typeface="Verdana" pitchFamily="34" charset="0"/>
            </a:endParaRPr>
          </a:p>
          <a:p>
            <a:pPr marL="0" indent="0">
              <a:buNone/>
            </a:pPr>
            <a:r>
              <a:rPr lang="en-US" sz="1600" b="1" dirty="0" smtClean="0">
                <a:latin typeface="Verdana" pitchFamily="34" charset="0"/>
                <a:ea typeface="Verdana" pitchFamily="34" charset="0"/>
                <a:cs typeface="Verdana" pitchFamily="34" charset="0"/>
              </a:rPr>
              <a:t>7.5.4 </a:t>
            </a:r>
            <a:r>
              <a:rPr lang="en-US" sz="1600" dirty="0" smtClean="0">
                <a:latin typeface="Verdana" pitchFamily="34" charset="0"/>
                <a:ea typeface="Verdana" pitchFamily="34" charset="0"/>
                <a:cs typeface="Verdana" pitchFamily="34" charset="0"/>
              </a:rPr>
              <a:t> </a:t>
            </a:r>
            <a:r>
              <a:rPr lang="en-US" sz="1600" dirty="0" smtClean="0">
                <a:solidFill>
                  <a:srgbClr val="C0504D"/>
                </a:solidFill>
                <a:latin typeface="Verdana" pitchFamily="34" charset="0"/>
                <a:ea typeface="Verdana" pitchFamily="34" charset="0"/>
                <a:cs typeface="Verdana" pitchFamily="34" charset="0"/>
              </a:rPr>
              <a:t>Intellectual </a:t>
            </a:r>
            <a:r>
              <a:rPr lang="en-US" sz="1600" dirty="0">
                <a:solidFill>
                  <a:srgbClr val="C0504D"/>
                </a:solidFill>
                <a:latin typeface="Verdana" pitchFamily="34" charset="0"/>
                <a:ea typeface="Verdana" pitchFamily="34" charset="0"/>
                <a:cs typeface="Verdana" pitchFamily="34" charset="0"/>
              </a:rPr>
              <a:t>Property</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Policies</a:t>
            </a:r>
          </a:p>
          <a:p>
            <a:pPr marL="0" indent="0">
              <a:buNone/>
            </a:pPr>
            <a:endParaRPr lang="en-US" sz="1600" dirty="0">
              <a:latin typeface="Verdana" pitchFamily="34" charset="0"/>
              <a:ea typeface="Verdana" pitchFamily="34" charset="0"/>
              <a:cs typeface="Verdana" pitchFamily="34" charset="0"/>
            </a:endParaRPr>
          </a:p>
          <a:p>
            <a:pPr marL="0" indent="0">
              <a:buNone/>
            </a:pPr>
            <a:r>
              <a:rPr lang="en-US" sz="1600" b="1" dirty="0" smtClean="0">
                <a:latin typeface="Verdana" pitchFamily="34" charset="0"/>
                <a:ea typeface="Verdana" pitchFamily="34" charset="0"/>
                <a:cs typeface="Verdana" pitchFamily="34" charset="0"/>
              </a:rPr>
              <a:t>7.5.5</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a:t>
            </a:r>
            <a:r>
              <a:rPr lang="en-US" sz="1600" dirty="0" smtClean="0">
                <a:solidFill>
                  <a:srgbClr val="C0504D"/>
                </a:solidFill>
                <a:latin typeface="Verdana" pitchFamily="34" charset="0"/>
                <a:ea typeface="Verdana" pitchFamily="34" charset="0"/>
                <a:cs typeface="Verdana" pitchFamily="34" charset="0"/>
              </a:rPr>
              <a:t>Standardized </a:t>
            </a:r>
            <a:r>
              <a:rPr lang="en-US" sz="1600" dirty="0">
                <a:solidFill>
                  <a:srgbClr val="C0504D"/>
                </a:solidFill>
                <a:latin typeface="Verdana" pitchFamily="34" charset="0"/>
                <a:ea typeface="Verdana" pitchFamily="34" charset="0"/>
                <a:cs typeface="Verdana" pitchFamily="34" charset="0"/>
              </a:rPr>
              <a:t>Terminology</a:t>
            </a:r>
            <a:r>
              <a:rPr lang="en-US" sz="1600" dirty="0">
                <a:latin typeface="Verdana" pitchFamily="34" charset="0"/>
                <a:ea typeface="Verdana" pitchFamily="34" charset="0"/>
                <a:cs typeface="Verdana" pitchFamily="34" charset="0"/>
              </a:rPr>
              <a:t> Encoding of Data </a:t>
            </a:r>
            <a:r>
              <a:rPr lang="en-US" sz="1600" dirty="0" smtClean="0">
                <a:latin typeface="Verdana" pitchFamily="34" charset="0"/>
                <a:ea typeface="Verdana" pitchFamily="34" charset="0"/>
                <a:cs typeface="Verdana" pitchFamily="34" charset="0"/>
              </a:rPr>
              <a:t>Content</a:t>
            </a:r>
          </a:p>
          <a:p>
            <a:pPr marL="0" indent="0">
              <a:buNone/>
            </a:pPr>
            <a:endParaRPr lang="en-US" sz="1600" dirty="0">
              <a:latin typeface="Verdana" pitchFamily="34" charset="0"/>
              <a:ea typeface="Verdana" pitchFamily="34" charset="0"/>
              <a:cs typeface="Verdana" pitchFamily="34" charset="0"/>
            </a:endParaRPr>
          </a:p>
          <a:p>
            <a:pPr marL="0" indent="0">
              <a:buNone/>
            </a:pPr>
            <a:r>
              <a:rPr lang="en-US" sz="1600" b="1" dirty="0" smtClean="0">
                <a:latin typeface="Verdana" pitchFamily="34" charset="0"/>
                <a:ea typeface="Verdana" pitchFamily="34" charset="0"/>
                <a:cs typeface="Verdana" pitchFamily="34" charset="0"/>
              </a:rPr>
              <a:t>7.5.6</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a:t>
            </a:r>
            <a:r>
              <a:rPr lang="en-US" sz="1600" dirty="0" smtClean="0">
                <a:solidFill>
                  <a:srgbClr val="C0504D"/>
                </a:solidFill>
                <a:latin typeface="Verdana" pitchFamily="34" charset="0"/>
                <a:ea typeface="Verdana" pitchFamily="34" charset="0"/>
                <a:cs typeface="Verdana" pitchFamily="34" charset="0"/>
              </a:rPr>
              <a:t>Metadata </a:t>
            </a:r>
            <a:r>
              <a:rPr lang="en-US" sz="1600" dirty="0">
                <a:solidFill>
                  <a:srgbClr val="C0504D"/>
                </a:solidFill>
                <a:latin typeface="Verdana" pitchFamily="34" charset="0"/>
                <a:ea typeface="Verdana" pitchFamily="34" charset="0"/>
                <a:cs typeface="Verdana" pitchFamily="34" charset="0"/>
              </a:rPr>
              <a:t>Annotation </a:t>
            </a:r>
            <a:r>
              <a:rPr lang="en-US" sz="1600" dirty="0">
                <a:latin typeface="Verdana" pitchFamily="34" charset="0"/>
                <a:ea typeface="Verdana" pitchFamily="34" charset="0"/>
                <a:cs typeface="Verdana" pitchFamily="34" charset="0"/>
              </a:rPr>
              <a:t>of Data </a:t>
            </a:r>
            <a:r>
              <a:rPr lang="en-US" sz="1600" dirty="0" smtClean="0">
                <a:latin typeface="Verdana" pitchFamily="34" charset="0"/>
                <a:ea typeface="Verdana" pitchFamily="34" charset="0"/>
                <a:cs typeface="Verdana" pitchFamily="34" charset="0"/>
              </a:rPr>
              <a:t>Content</a:t>
            </a:r>
          </a:p>
          <a:p>
            <a:pPr marL="0" indent="0">
              <a:buNone/>
            </a:pPr>
            <a:endParaRPr lang="en-US" sz="1600" dirty="0">
              <a:latin typeface="Verdana" pitchFamily="34" charset="0"/>
              <a:ea typeface="Verdana" pitchFamily="34" charset="0"/>
              <a:cs typeface="Verdana" pitchFamily="34" charset="0"/>
            </a:endParaRPr>
          </a:p>
          <a:p>
            <a:pPr marL="0" indent="0">
              <a:buNone/>
            </a:pPr>
            <a:r>
              <a:rPr lang="en-US" sz="1600" b="1" dirty="0" smtClean="0">
                <a:latin typeface="Verdana" pitchFamily="34" charset="0"/>
                <a:ea typeface="Verdana" pitchFamily="34" charset="0"/>
                <a:cs typeface="Verdana" pitchFamily="34" charset="0"/>
              </a:rPr>
              <a:t>7.5.7</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 Common </a:t>
            </a:r>
            <a:r>
              <a:rPr lang="en-US" sz="1600" dirty="0">
                <a:latin typeface="Verdana" pitchFamily="34" charset="0"/>
                <a:ea typeface="Verdana" pitchFamily="34" charset="0"/>
                <a:cs typeface="Verdana" pitchFamily="34" charset="0"/>
              </a:rPr>
              <a:t>Data </a:t>
            </a:r>
            <a:r>
              <a:rPr lang="en-US" sz="1600" dirty="0" smtClean="0">
                <a:latin typeface="Verdana" pitchFamily="34" charset="0"/>
                <a:ea typeface="Verdana" pitchFamily="34" charset="0"/>
                <a:cs typeface="Verdana" pitchFamily="34" charset="0"/>
              </a:rPr>
              <a:t>Model</a:t>
            </a:r>
            <a:r>
              <a:rPr lang="en-US" sz="1600" dirty="0" smtClean="0">
                <a:effectLst/>
                <a:latin typeface="Verdana" pitchFamily="34" charset="0"/>
                <a:ea typeface="Verdana" pitchFamily="34" charset="0"/>
                <a:cs typeface="Verdana" pitchFamily="34" charset="0"/>
              </a:rPr>
              <a:t> </a:t>
            </a:r>
          </a:p>
        </p:txBody>
      </p:sp>
      <p:sp>
        <p:nvSpPr>
          <p:cNvPr id="4" name="TextBox 3"/>
          <p:cNvSpPr txBox="1"/>
          <p:nvPr/>
        </p:nvSpPr>
        <p:spPr>
          <a:xfrm>
            <a:off x="457200" y="1828800"/>
            <a:ext cx="7162800" cy="461665"/>
          </a:xfrm>
          <a:prstGeom prst="rect">
            <a:avLst/>
          </a:prstGeom>
          <a:noFill/>
        </p:spPr>
        <p:txBody>
          <a:bodyPr wrap="square" rtlCol="0">
            <a:spAutoFit/>
          </a:bodyPr>
          <a:lstStyle/>
          <a:p>
            <a:pPr defTabSz="457200">
              <a:defRPr/>
            </a:pPr>
            <a:r>
              <a:rPr lang="en-US" sz="2400" b="1" dirty="0">
                <a:solidFill>
                  <a:schemeClr val="tx2"/>
                </a:solidFill>
                <a:latin typeface="Verdana" pitchFamily="34" charset="0"/>
                <a:ea typeface="Verdana" pitchFamily="34" charset="0"/>
                <a:cs typeface="Verdana" pitchFamily="34" charset="0"/>
              </a:rPr>
              <a:t>Data Network Standards</a:t>
            </a:r>
          </a:p>
        </p:txBody>
      </p:sp>
      <p:sp>
        <p:nvSpPr>
          <p:cNvPr id="5" name="TextBox 4"/>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49</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2520021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1"/>
          <p:cNvSpPr>
            <a:spLocks noGrp="1"/>
          </p:cNvSpPr>
          <p:nvPr>
            <p:ph type="body" idx="4294967295"/>
          </p:nvPr>
        </p:nvSpPr>
        <p:spPr bwMode="auto">
          <a:xfrm>
            <a:off x="0" y="112713"/>
            <a:ext cx="6880225"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0" indent="0">
              <a:buFont typeface="Arial" pitchFamily="34" charset="0"/>
              <a:buNone/>
            </a:pPr>
            <a:r>
              <a:rPr lang="en-US" b="1" dirty="0" smtClean="0">
                <a:solidFill>
                  <a:srgbClr val="FFFFFF"/>
                </a:solidFill>
              </a:rPr>
              <a:t> PCORI Mission Statement</a:t>
            </a:r>
          </a:p>
        </p:txBody>
      </p:sp>
      <p:sp>
        <p:nvSpPr>
          <p:cNvPr id="16386" name="Text Placeholder 3"/>
          <p:cNvSpPr>
            <a:spLocks noGrp="1"/>
          </p:cNvSpPr>
          <p:nvPr>
            <p:ph type="body" sz="quarter" idx="4294967295"/>
          </p:nvPr>
        </p:nvSpPr>
        <p:spPr bwMode="auto">
          <a:xfrm>
            <a:off x="476250" y="2182813"/>
            <a:ext cx="8458200" cy="29987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0" indent="0" algn="ctr">
              <a:lnSpc>
                <a:spcPts val="3700"/>
              </a:lnSpc>
              <a:buFont typeface="Arial" pitchFamily="34" charset="0"/>
              <a:buNone/>
            </a:pPr>
            <a:r>
              <a:rPr lang="en-US" sz="2800" dirty="0" smtClean="0">
                <a:cs typeface="Arial" pitchFamily="34" charset="0"/>
              </a:rPr>
              <a:t>The </a:t>
            </a:r>
            <a:r>
              <a:rPr lang="en-US" sz="2800" b="1" dirty="0" smtClean="0">
                <a:solidFill>
                  <a:srgbClr val="C00000"/>
                </a:solidFill>
                <a:cs typeface="Arial" pitchFamily="34" charset="0"/>
              </a:rPr>
              <a:t>Patient-Centered Outcomes Research Institute (PCORI) </a:t>
            </a:r>
            <a:r>
              <a:rPr lang="en-US" sz="2800" dirty="0" smtClean="0">
                <a:cs typeface="Arial" pitchFamily="34" charset="0"/>
              </a:rPr>
              <a:t>helps people make informed health care decisions – and improves health care delivery and outcomes – by producing and promoting high integrity, evidence-based information – that comes from research guided by patients, caregivers and the broader health care community.</a:t>
            </a:r>
          </a:p>
        </p:txBody>
      </p:sp>
      <p:sp>
        <p:nvSpPr>
          <p:cNvPr id="32773" name="TextBox 5"/>
          <p:cNvSpPr txBox="1">
            <a:spLocks noChangeArrowheads="1"/>
          </p:cNvSpPr>
          <p:nvPr/>
        </p:nvSpPr>
        <p:spPr bwMode="auto">
          <a:xfrm>
            <a:off x="685800" y="1389063"/>
            <a:ext cx="2957513" cy="369887"/>
          </a:xfrm>
          <a:prstGeom prst="rect">
            <a:avLst/>
          </a:prstGeom>
          <a:solidFill>
            <a:schemeClr val="bg1"/>
          </a:solidFill>
          <a:ln w="9525">
            <a:noFill/>
            <a:miter lim="800000"/>
            <a:headEnd/>
            <a:tailEnd/>
          </a:ln>
        </p:spPr>
        <p:txBody>
          <a:bodyPr>
            <a:spAutoFit/>
          </a:bodyPr>
          <a:lstStyle/>
          <a:p>
            <a:pPr defTabSz="457200">
              <a:defRPr/>
            </a:pPr>
            <a:endParaRPr lang="en-US">
              <a:solidFill>
                <a:prstClr val="black"/>
              </a:solidFill>
              <a:latin typeface="Arial" charset="0"/>
              <a:ea typeface="+mn-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609600" y="2590800"/>
            <a:ext cx="6400800" cy="4691063"/>
          </a:xfrm>
        </p:spPr>
        <p:txBody>
          <a:bodyPr>
            <a:normAutofit/>
          </a:bodyPr>
          <a:lstStyle/>
          <a:p>
            <a:pPr marL="342900" indent="-342900">
              <a:buFont typeface="Arial"/>
              <a:buChar char="•"/>
            </a:pPr>
            <a:r>
              <a:rPr lang="en-US" sz="1800" dirty="0" smtClean="0">
                <a:solidFill>
                  <a:srgbClr val="5B6F7C"/>
                </a:solidFill>
                <a:latin typeface="Verdana" pitchFamily="34" charset="0"/>
                <a:ea typeface="Verdana" pitchFamily="34" charset="0"/>
                <a:cs typeface="Verdana" pitchFamily="34" charset="0"/>
              </a:rPr>
              <a:t>Flexible not fixed</a:t>
            </a:r>
          </a:p>
          <a:p>
            <a:pPr marL="742950" lvl="1" indent="-285750">
              <a:spcAft>
                <a:spcPts val="1200"/>
              </a:spcAft>
              <a:buFont typeface="Arial" charset="0"/>
              <a:buChar char="–"/>
            </a:pPr>
            <a:r>
              <a:rPr lang="en-US" sz="1800" dirty="0">
                <a:solidFill>
                  <a:srgbClr val="5B6F7C"/>
                </a:solidFill>
                <a:latin typeface="Verdana" pitchFamily="34" charset="0"/>
                <a:ea typeface="Verdana" pitchFamily="34" charset="0"/>
                <a:cs typeface="Verdana" pitchFamily="34" charset="0"/>
              </a:rPr>
              <a:t>Adjust based on results that are monitored during study </a:t>
            </a:r>
            <a:r>
              <a:rPr lang="en-US" sz="1800" dirty="0" smtClean="0">
                <a:solidFill>
                  <a:srgbClr val="5B6F7C"/>
                </a:solidFill>
                <a:latin typeface="Verdana" pitchFamily="34" charset="0"/>
                <a:ea typeface="Verdana" pitchFamily="34" charset="0"/>
                <a:cs typeface="Verdana" pitchFamily="34" charset="0"/>
              </a:rPr>
              <a:t>period</a:t>
            </a:r>
            <a:endParaRPr lang="en-US" sz="1800" dirty="0">
              <a:solidFill>
                <a:srgbClr val="5B6F7C"/>
              </a:solidFill>
              <a:latin typeface="Verdana" pitchFamily="34" charset="0"/>
              <a:ea typeface="Verdana" pitchFamily="34" charset="0"/>
              <a:cs typeface="Verdana" pitchFamily="34" charset="0"/>
            </a:endParaRPr>
          </a:p>
          <a:p>
            <a:pPr marL="342900" indent="-342900">
              <a:buFont typeface="Arial"/>
              <a:buChar char="•"/>
            </a:pPr>
            <a:r>
              <a:rPr lang="en-US" sz="1800" dirty="0" smtClean="0">
                <a:solidFill>
                  <a:srgbClr val="5B6F7C"/>
                </a:solidFill>
                <a:latin typeface="Verdana" pitchFamily="34" charset="0"/>
                <a:ea typeface="Verdana" pitchFamily="34" charset="0"/>
                <a:cs typeface="Verdana" pitchFamily="34" charset="0"/>
              </a:rPr>
              <a:t>Advantages</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More relevant</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Faster results</a:t>
            </a:r>
          </a:p>
          <a:p>
            <a:pPr marL="742950" lvl="1" indent="-285750">
              <a:spcAft>
                <a:spcPts val="1200"/>
              </a:spcAft>
              <a:buFont typeface="Arial" charset="0"/>
              <a:buChar char="–"/>
            </a:pPr>
            <a:r>
              <a:rPr lang="en-US" sz="1800" dirty="0">
                <a:solidFill>
                  <a:srgbClr val="5B6F7C"/>
                </a:solidFill>
                <a:latin typeface="Verdana" pitchFamily="34" charset="0"/>
                <a:ea typeface="Verdana" pitchFamily="34" charset="0"/>
                <a:cs typeface="Verdana" pitchFamily="34" charset="0"/>
              </a:rPr>
              <a:t>Less expensive (sometimes)</a:t>
            </a:r>
          </a:p>
          <a:p>
            <a:pPr marL="342900" lvl="0" indent="-342900">
              <a:buFont typeface="Arial"/>
              <a:buChar char="•"/>
            </a:pPr>
            <a:r>
              <a:rPr lang="en-US" sz="1800" dirty="0" smtClean="0">
                <a:solidFill>
                  <a:srgbClr val="5B6F7C"/>
                </a:solidFill>
                <a:latin typeface="Verdana" pitchFamily="34" charset="0"/>
                <a:ea typeface="Verdana" pitchFamily="34" charset="0"/>
                <a:cs typeface="Verdana" pitchFamily="34" charset="0"/>
              </a:rPr>
              <a:t>Challenges</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Complex to conduct</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Need to be careful not to introduce bias into the study</a:t>
            </a:r>
          </a:p>
          <a:p>
            <a:pPr marL="342900" indent="-342900">
              <a:buFont typeface="Arial"/>
              <a:buChar char="•"/>
            </a:pPr>
            <a:endParaRPr lang="en-US" sz="1800" dirty="0" smtClean="0">
              <a:latin typeface="Verdana" pitchFamily="34" charset="0"/>
              <a:ea typeface="Verdana" pitchFamily="34" charset="0"/>
              <a:cs typeface="Verdana" pitchFamily="34" charset="0"/>
            </a:endParaRPr>
          </a:p>
          <a:p>
            <a:pPr marL="800100" lvl="1" indent="-342900">
              <a:buFont typeface="Arial"/>
              <a:buChar char="•"/>
            </a:pPr>
            <a:endParaRPr lang="en-US" sz="1800" dirty="0">
              <a:latin typeface="Verdana" pitchFamily="34" charset="0"/>
              <a:ea typeface="Verdana" pitchFamily="34" charset="0"/>
              <a:cs typeface="Verdana" pitchFamily="34" charset="0"/>
            </a:endParaRPr>
          </a:p>
        </p:txBody>
      </p:sp>
      <p:sp>
        <p:nvSpPr>
          <p:cNvPr id="7" name="TextBox 6"/>
          <p:cNvSpPr txBox="1"/>
          <p:nvPr/>
        </p:nvSpPr>
        <p:spPr>
          <a:xfrm>
            <a:off x="609600" y="1909464"/>
            <a:ext cx="7162800" cy="461665"/>
          </a:xfrm>
          <a:prstGeom prst="rect">
            <a:avLst/>
          </a:prstGeom>
          <a:noFill/>
        </p:spPr>
        <p:txBody>
          <a:bodyPr wrap="square" rtlCol="0">
            <a:spAutoFit/>
          </a:bodyPr>
          <a:lstStyle/>
          <a:p>
            <a:pPr defTabSz="457200">
              <a:defRPr/>
            </a:pPr>
            <a:r>
              <a:rPr lang="en-US" sz="2400" b="1" dirty="0">
                <a:solidFill>
                  <a:schemeClr val="tx2"/>
                </a:solidFill>
                <a:latin typeface="Verdana" pitchFamily="34" charset="0"/>
                <a:ea typeface="Verdana" pitchFamily="34" charset="0"/>
                <a:cs typeface="Verdana" pitchFamily="34" charset="0"/>
              </a:rPr>
              <a:t>Adaptive Trials</a:t>
            </a:r>
          </a:p>
        </p:txBody>
      </p:sp>
      <p:sp>
        <p:nvSpPr>
          <p:cNvPr id="8" name="TextBox 7"/>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50</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36591891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4" y="2136094"/>
            <a:ext cx="8229600" cy="4525963"/>
          </a:xfrm>
        </p:spPr>
        <p:txBody>
          <a:bodyPr>
            <a:normAutofit/>
          </a:bodyPr>
          <a:lstStyle/>
          <a:p>
            <a:pPr marL="736600" indent="-736600">
              <a:buNone/>
            </a:pPr>
            <a:r>
              <a:rPr lang="en-US" sz="1800" b="1" dirty="0" smtClean="0">
                <a:latin typeface="Verdana" pitchFamily="34" charset="0"/>
                <a:ea typeface="Verdana" pitchFamily="34" charset="0"/>
                <a:cs typeface="Verdana" pitchFamily="34" charset="0"/>
              </a:rPr>
              <a:t>8.1.1</a:t>
            </a:r>
            <a:r>
              <a:rPr lang="en-US" sz="1800" dirty="0" smtClean="0">
                <a:latin typeface="Verdana" pitchFamily="34" charset="0"/>
                <a:ea typeface="Verdana" pitchFamily="34" charset="0"/>
                <a:cs typeface="Verdana" pitchFamily="34" charset="0"/>
              </a:rPr>
              <a:t>  </a:t>
            </a:r>
            <a:r>
              <a:rPr lang="en-US" sz="1800" dirty="0" smtClean="0">
                <a:solidFill>
                  <a:srgbClr val="C0504D"/>
                </a:solidFill>
                <a:latin typeface="Verdana" pitchFamily="34" charset="0"/>
                <a:ea typeface="Verdana" pitchFamily="34" charset="0"/>
                <a:cs typeface="Verdana" pitchFamily="34" charset="0"/>
              </a:rPr>
              <a:t>Specify</a:t>
            </a:r>
            <a:r>
              <a:rPr lang="en-US" sz="1800" dirty="0" smtClean="0">
                <a:latin typeface="Verdana" pitchFamily="34" charset="0"/>
                <a:ea typeface="Verdana" pitchFamily="34" charset="0"/>
                <a:cs typeface="Verdana" pitchFamily="34" charset="0"/>
              </a:rPr>
              <a:t> </a:t>
            </a:r>
            <a:r>
              <a:rPr lang="en-US" sz="1800" dirty="0">
                <a:latin typeface="Verdana" pitchFamily="34" charset="0"/>
                <a:ea typeface="Verdana" pitchFamily="34" charset="0"/>
                <a:cs typeface="Verdana" pitchFamily="34" charset="0"/>
              </a:rPr>
              <a:t>Planned Adaptations and Primary </a:t>
            </a:r>
            <a:r>
              <a:rPr lang="en-US" sz="1800" dirty="0" smtClean="0">
                <a:latin typeface="Verdana" pitchFamily="34" charset="0"/>
                <a:ea typeface="Verdana" pitchFamily="34" charset="0"/>
                <a:cs typeface="Verdana" pitchFamily="34" charset="0"/>
              </a:rPr>
              <a:t>Analysis</a:t>
            </a:r>
          </a:p>
          <a:p>
            <a:pPr marL="736600" indent="-736600">
              <a:buNone/>
            </a:pPr>
            <a:endParaRPr lang="en-US" sz="1800" dirty="0">
              <a:latin typeface="Verdana" pitchFamily="34" charset="0"/>
              <a:ea typeface="Verdana" pitchFamily="34" charset="0"/>
              <a:cs typeface="Verdana" pitchFamily="34" charset="0"/>
            </a:endParaRPr>
          </a:p>
          <a:p>
            <a:pPr marL="0" indent="0">
              <a:buNone/>
            </a:pPr>
            <a:r>
              <a:rPr lang="en-US" sz="1800" b="1" dirty="0" smtClean="0">
                <a:latin typeface="Verdana" pitchFamily="34" charset="0"/>
                <a:ea typeface="Verdana" pitchFamily="34" charset="0"/>
                <a:cs typeface="Verdana" pitchFamily="34" charset="0"/>
              </a:rPr>
              <a:t>8.1.2</a:t>
            </a: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a:t>
            </a:r>
            <a:r>
              <a:rPr lang="en-US" sz="1800" dirty="0" smtClean="0">
                <a:solidFill>
                  <a:srgbClr val="C0504D"/>
                </a:solidFill>
                <a:latin typeface="Verdana" pitchFamily="34" charset="0"/>
                <a:ea typeface="Verdana" pitchFamily="34" charset="0"/>
                <a:cs typeface="Verdana" pitchFamily="34" charset="0"/>
              </a:rPr>
              <a:t>Evaluate Statistical Properties </a:t>
            </a:r>
            <a:r>
              <a:rPr lang="en-US" sz="1800" dirty="0" smtClean="0">
                <a:latin typeface="Verdana" pitchFamily="34" charset="0"/>
                <a:ea typeface="Verdana" pitchFamily="34" charset="0"/>
                <a:cs typeface="Verdana" pitchFamily="34" charset="0"/>
              </a:rPr>
              <a:t>of Adaptive Design</a:t>
            </a:r>
          </a:p>
          <a:p>
            <a:pPr marL="0" indent="0">
              <a:buNone/>
            </a:pPr>
            <a:endParaRPr lang="en-US" sz="1800" dirty="0" smtClean="0">
              <a:latin typeface="Verdana" pitchFamily="34" charset="0"/>
              <a:ea typeface="Verdana" pitchFamily="34" charset="0"/>
              <a:cs typeface="Verdana" pitchFamily="34" charset="0"/>
            </a:endParaRPr>
          </a:p>
          <a:p>
            <a:pPr marL="736600" indent="-736600">
              <a:buNone/>
            </a:pPr>
            <a:r>
              <a:rPr lang="en-US" sz="1800" b="1" dirty="0" smtClean="0">
                <a:latin typeface="Verdana" pitchFamily="34" charset="0"/>
                <a:ea typeface="Verdana" pitchFamily="34" charset="0"/>
                <a:cs typeface="Verdana" pitchFamily="34" charset="0"/>
              </a:rPr>
              <a:t>8.1.3</a:t>
            </a:r>
            <a:r>
              <a:rPr lang="en-US" sz="1800" dirty="0" smtClean="0">
                <a:latin typeface="Verdana" pitchFamily="34" charset="0"/>
                <a:ea typeface="Verdana" pitchFamily="34" charset="0"/>
                <a:cs typeface="Verdana" pitchFamily="34" charset="0"/>
              </a:rPr>
              <a:t>	 Specify </a:t>
            </a:r>
            <a:r>
              <a:rPr lang="en-US" sz="1800" dirty="0">
                <a:latin typeface="Verdana" pitchFamily="34" charset="0"/>
                <a:ea typeface="Verdana" pitchFamily="34" charset="0"/>
                <a:cs typeface="Verdana" pitchFamily="34" charset="0"/>
              </a:rPr>
              <a:t>Structure and Analysis Plan for Bayesian Adaptive </a:t>
            </a:r>
            <a:r>
              <a:rPr lang="en-US" sz="1800" dirty="0" smtClean="0">
                <a:latin typeface="Verdana" pitchFamily="34" charset="0"/>
                <a:ea typeface="Verdana" pitchFamily="34" charset="0"/>
                <a:cs typeface="Verdana" pitchFamily="34" charset="0"/>
              </a:rPr>
              <a:t> </a:t>
            </a:r>
          </a:p>
          <a:p>
            <a:pPr marL="736600" indent="-736600">
              <a:buNone/>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Randomized </a:t>
            </a:r>
            <a:r>
              <a:rPr lang="en-US" sz="1800" dirty="0">
                <a:latin typeface="Verdana" pitchFamily="34" charset="0"/>
                <a:ea typeface="Verdana" pitchFamily="34" charset="0"/>
                <a:cs typeface="Verdana" pitchFamily="34" charset="0"/>
              </a:rPr>
              <a:t>Clinical Trial </a:t>
            </a:r>
            <a:r>
              <a:rPr lang="en-US" sz="1800" dirty="0" smtClean="0">
                <a:latin typeface="Verdana" pitchFamily="34" charset="0"/>
                <a:ea typeface="Verdana" pitchFamily="34" charset="0"/>
                <a:cs typeface="Verdana" pitchFamily="34" charset="0"/>
              </a:rPr>
              <a:t>Designs</a:t>
            </a:r>
          </a:p>
          <a:p>
            <a:pPr marL="736600" indent="-736600">
              <a:buNone/>
            </a:pPr>
            <a:endParaRPr lang="en-US" sz="1800" dirty="0">
              <a:latin typeface="Verdana" pitchFamily="34" charset="0"/>
              <a:ea typeface="Verdana" pitchFamily="34" charset="0"/>
              <a:cs typeface="Verdana" pitchFamily="34" charset="0"/>
            </a:endParaRPr>
          </a:p>
          <a:p>
            <a:pPr marL="736600" indent="-736600">
              <a:buNone/>
            </a:pPr>
            <a:r>
              <a:rPr lang="en-US" sz="1800" b="1" dirty="0" smtClean="0">
                <a:latin typeface="Verdana" pitchFamily="34" charset="0"/>
                <a:ea typeface="Verdana" pitchFamily="34" charset="0"/>
                <a:cs typeface="Verdana" pitchFamily="34" charset="0"/>
              </a:rPr>
              <a:t>8.1.4</a:t>
            </a:r>
            <a:r>
              <a:rPr lang="en-US" sz="1800" dirty="0" smtClean="0">
                <a:latin typeface="Verdana" pitchFamily="34" charset="0"/>
                <a:ea typeface="Verdana" pitchFamily="34" charset="0"/>
                <a:cs typeface="Verdana" pitchFamily="34" charset="0"/>
              </a:rPr>
              <a:t>	 Ensure </a:t>
            </a:r>
            <a:r>
              <a:rPr lang="en-US" sz="1800" dirty="0">
                <a:latin typeface="Verdana" pitchFamily="34" charset="0"/>
                <a:ea typeface="Verdana" pitchFamily="34" charset="0"/>
                <a:cs typeface="Verdana" pitchFamily="34" charset="0"/>
              </a:rPr>
              <a:t>Clinical Trial </a:t>
            </a:r>
            <a:r>
              <a:rPr lang="en-US" sz="1800" dirty="0">
                <a:solidFill>
                  <a:srgbClr val="C0504D"/>
                </a:solidFill>
                <a:latin typeface="Verdana" pitchFamily="34" charset="0"/>
                <a:ea typeface="Verdana" pitchFamily="34" charset="0"/>
                <a:cs typeface="Verdana" pitchFamily="34" charset="0"/>
              </a:rPr>
              <a:t>Infrastructure Is Adequate </a:t>
            </a:r>
            <a:r>
              <a:rPr lang="en-US" sz="1800" dirty="0">
                <a:latin typeface="Verdana" pitchFamily="34" charset="0"/>
                <a:ea typeface="Verdana" pitchFamily="34" charset="0"/>
                <a:cs typeface="Verdana" pitchFamily="34" charset="0"/>
              </a:rPr>
              <a:t>to Support </a:t>
            </a:r>
            <a:endParaRPr lang="en-US" sz="1800" dirty="0" smtClean="0">
              <a:latin typeface="Verdana" pitchFamily="34" charset="0"/>
              <a:ea typeface="Verdana" pitchFamily="34" charset="0"/>
              <a:cs typeface="Verdana" pitchFamily="34" charset="0"/>
            </a:endParaRPr>
          </a:p>
          <a:p>
            <a:pPr marL="736600" indent="-736600">
              <a:buNone/>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Planned </a:t>
            </a:r>
            <a:r>
              <a:rPr lang="en-US" sz="1800" dirty="0">
                <a:latin typeface="Verdana" pitchFamily="34" charset="0"/>
                <a:ea typeface="Verdana" pitchFamily="34" charset="0"/>
                <a:cs typeface="Verdana" pitchFamily="34" charset="0"/>
              </a:rPr>
              <a:t>Adaptation(s</a:t>
            </a:r>
            <a:r>
              <a:rPr lang="en-US" sz="1800" dirty="0" smtClean="0">
                <a:latin typeface="Verdana" pitchFamily="34" charset="0"/>
                <a:ea typeface="Verdana" pitchFamily="34" charset="0"/>
                <a:cs typeface="Verdana" pitchFamily="34" charset="0"/>
              </a:rPr>
              <a:t>)</a:t>
            </a:r>
          </a:p>
          <a:p>
            <a:pPr marL="736600" indent="-736600">
              <a:buNone/>
            </a:pPr>
            <a:endParaRPr lang="en-US" sz="1800" dirty="0">
              <a:latin typeface="Verdana" pitchFamily="34" charset="0"/>
              <a:ea typeface="Verdana" pitchFamily="34" charset="0"/>
              <a:cs typeface="Verdana" pitchFamily="34" charset="0"/>
            </a:endParaRPr>
          </a:p>
          <a:p>
            <a:pPr marL="736600" indent="-736600">
              <a:buNone/>
            </a:pPr>
            <a:r>
              <a:rPr lang="en-US" sz="1800" b="1" dirty="0" smtClean="0">
                <a:latin typeface="Verdana" pitchFamily="34" charset="0"/>
                <a:ea typeface="Verdana" pitchFamily="34" charset="0"/>
                <a:cs typeface="Verdana" pitchFamily="34" charset="0"/>
              </a:rPr>
              <a:t>8.1.5</a:t>
            </a:r>
            <a:r>
              <a:rPr lang="en-US" sz="1800" dirty="0" smtClean="0">
                <a:latin typeface="Verdana" pitchFamily="34" charset="0"/>
                <a:ea typeface="Verdana" pitchFamily="34" charset="0"/>
                <a:cs typeface="Verdana" pitchFamily="34" charset="0"/>
              </a:rPr>
              <a:t>	 Use </a:t>
            </a:r>
            <a:r>
              <a:rPr lang="en-US" sz="1800" dirty="0">
                <a:latin typeface="Verdana" pitchFamily="34" charset="0"/>
                <a:ea typeface="Verdana" pitchFamily="34" charset="0"/>
                <a:cs typeface="Verdana" pitchFamily="34" charset="0"/>
              </a:rPr>
              <a:t>the CONSORT Statement, with Modifications, to </a:t>
            </a:r>
            <a:r>
              <a:rPr lang="en-US" sz="1800" dirty="0">
                <a:solidFill>
                  <a:srgbClr val="C0504D"/>
                </a:solidFill>
                <a:latin typeface="Verdana" pitchFamily="34" charset="0"/>
                <a:ea typeface="Verdana" pitchFamily="34" charset="0"/>
                <a:cs typeface="Verdana" pitchFamily="34" charset="0"/>
              </a:rPr>
              <a:t>Report </a:t>
            </a:r>
            <a:endParaRPr lang="en-US" sz="1800" dirty="0" smtClean="0">
              <a:solidFill>
                <a:srgbClr val="C0504D"/>
              </a:solidFill>
              <a:latin typeface="Verdana" pitchFamily="34" charset="0"/>
              <a:ea typeface="Verdana" pitchFamily="34" charset="0"/>
              <a:cs typeface="Verdana" pitchFamily="34" charset="0"/>
            </a:endParaRPr>
          </a:p>
          <a:p>
            <a:pPr marL="736600" indent="-736600">
              <a:buNone/>
            </a:pPr>
            <a:r>
              <a:rPr lang="en-US" sz="1800" dirty="0">
                <a:solidFill>
                  <a:srgbClr val="C0504D"/>
                </a:solidFill>
                <a:latin typeface="Verdana" pitchFamily="34" charset="0"/>
                <a:ea typeface="Verdana" pitchFamily="34" charset="0"/>
                <a:cs typeface="Verdana" pitchFamily="34" charset="0"/>
              </a:rPr>
              <a:t> </a:t>
            </a:r>
            <a:r>
              <a:rPr lang="en-US" sz="1800" dirty="0" smtClean="0">
                <a:solidFill>
                  <a:srgbClr val="C0504D"/>
                </a:solidFill>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Adaptive </a:t>
            </a:r>
            <a:r>
              <a:rPr lang="en-US" sz="1800" dirty="0">
                <a:latin typeface="Verdana" pitchFamily="34" charset="0"/>
                <a:ea typeface="Verdana" pitchFamily="34" charset="0"/>
                <a:cs typeface="Verdana" pitchFamily="34" charset="0"/>
              </a:rPr>
              <a:t>Randomized Clinical </a:t>
            </a:r>
            <a:r>
              <a:rPr lang="en-US" sz="1800" dirty="0" smtClean="0">
                <a:latin typeface="Verdana" pitchFamily="34" charset="0"/>
                <a:ea typeface="Verdana" pitchFamily="34" charset="0"/>
                <a:cs typeface="Verdana" pitchFamily="34" charset="0"/>
              </a:rPr>
              <a:t>Trials</a:t>
            </a:r>
            <a:endParaRPr lang="en-US" sz="1800" dirty="0">
              <a:latin typeface="Verdana" pitchFamily="34" charset="0"/>
              <a:ea typeface="Verdana" pitchFamily="34" charset="0"/>
              <a:cs typeface="Verdana" pitchFamily="34" charset="0"/>
            </a:endParaRPr>
          </a:p>
          <a:p>
            <a:endParaRPr lang="en-US" sz="1800" dirty="0">
              <a:latin typeface="Verdana" pitchFamily="34" charset="0"/>
              <a:ea typeface="Verdana" pitchFamily="34" charset="0"/>
              <a:cs typeface="Verdana" pitchFamily="34" charset="0"/>
            </a:endParaRPr>
          </a:p>
        </p:txBody>
      </p:sp>
      <p:sp>
        <p:nvSpPr>
          <p:cNvPr id="4" name="TextBox 3"/>
          <p:cNvSpPr txBox="1"/>
          <p:nvPr/>
        </p:nvSpPr>
        <p:spPr>
          <a:xfrm>
            <a:off x="457200" y="1371600"/>
            <a:ext cx="7162800" cy="461665"/>
          </a:xfrm>
          <a:prstGeom prst="rect">
            <a:avLst/>
          </a:prstGeom>
          <a:noFill/>
        </p:spPr>
        <p:txBody>
          <a:bodyPr wrap="square" rtlCol="0">
            <a:spAutoFit/>
          </a:bodyPr>
          <a:lstStyle/>
          <a:p>
            <a:pPr defTabSz="457200">
              <a:defRPr/>
            </a:pPr>
            <a:r>
              <a:rPr lang="en-US" sz="2400" b="1" dirty="0">
                <a:solidFill>
                  <a:schemeClr val="tx2"/>
                </a:solidFill>
                <a:latin typeface="Verdana" pitchFamily="34" charset="0"/>
                <a:ea typeface="Verdana" pitchFamily="34" charset="0"/>
                <a:cs typeface="Verdana" pitchFamily="34" charset="0"/>
              </a:rPr>
              <a:t>Adaptive Trial Standards</a:t>
            </a:r>
          </a:p>
        </p:txBody>
      </p:sp>
      <p:sp>
        <p:nvSpPr>
          <p:cNvPr id="5" name="TextBox 4"/>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51</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4177762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740229" y="2819400"/>
            <a:ext cx="7543800" cy="4419600"/>
          </a:xfrm>
        </p:spPr>
        <p:txBody>
          <a:bodyPr>
            <a:normAutofit/>
          </a:bodyPr>
          <a:lstStyle/>
          <a:p>
            <a:pPr marL="285750" indent="-285750">
              <a:buFont typeface="Arial"/>
              <a:buChar char="•"/>
            </a:pPr>
            <a:r>
              <a:rPr lang="en-US" sz="1800" dirty="0" smtClean="0">
                <a:solidFill>
                  <a:srgbClr val="5B6F7C"/>
                </a:solidFill>
                <a:latin typeface="Verdana" pitchFamily="34" charset="0"/>
                <a:ea typeface="Verdana" pitchFamily="34" charset="0"/>
                <a:cs typeface="Verdana" pitchFamily="34" charset="0"/>
              </a:rPr>
              <a:t>Database</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Information generated during normal care</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Focused on a disease or treatment</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Data from multiple </a:t>
            </a:r>
            <a:r>
              <a:rPr lang="en-US" sz="1800" dirty="0" smtClean="0">
                <a:solidFill>
                  <a:srgbClr val="5B6F7C"/>
                </a:solidFill>
                <a:latin typeface="Verdana" pitchFamily="34" charset="0"/>
                <a:ea typeface="Verdana" pitchFamily="34" charset="0"/>
                <a:cs typeface="Verdana" pitchFamily="34" charset="0"/>
              </a:rPr>
              <a:t>sources</a:t>
            </a:r>
          </a:p>
          <a:p>
            <a:pPr lvl="1"/>
            <a:endParaRPr lang="en-US" sz="1800" dirty="0">
              <a:solidFill>
                <a:srgbClr val="5B6F7C"/>
              </a:solidFill>
              <a:latin typeface="Verdana" pitchFamily="34" charset="0"/>
              <a:ea typeface="Verdana" pitchFamily="34" charset="0"/>
              <a:cs typeface="Verdana" pitchFamily="34" charset="0"/>
            </a:endParaRPr>
          </a:p>
          <a:p>
            <a:pPr marL="285750" indent="-285750">
              <a:buFont typeface="Arial"/>
              <a:buChar char="•"/>
            </a:pPr>
            <a:r>
              <a:rPr lang="en-US" sz="1800" dirty="0" smtClean="0">
                <a:solidFill>
                  <a:srgbClr val="5B6F7C"/>
                </a:solidFill>
                <a:latin typeface="Verdana" pitchFamily="34" charset="0"/>
                <a:ea typeface="Verdana" pitchFamily="34" charset="0"/>
                <a:cs typeface="Verdana" pitchFamily="34" charset="0"/>
              </a:rPr>
              <a:t>Challenges</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Privacy</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Data Quality and Consistency</a:t>
            </a:r>
          </a:p>
          <a:p>
            <a:pPr marL="742950" lvl="1" indent="-285750">
              <a:buFont typeface="Arial" charset="0"/>
              <a:buChar char="–"/>
            </a:pPr>
            <a:r>
              <a:rPr lang="en-US" sz="1800" dirty="0">
                <a:solidFill>
                  <a:srgbClr val="5B6F7C"/>
                </a:solidFill>
                <a:latin typeface="Verdana" pitchFamily="34" charset="0"/>
                <a:ea typeface="Verdana" pitchFamily="34" charset="0"/>
                <a:cs typeface="Verdana" pitchFamily="34" charset="0"/>
              </a:rPr>
              <a:t>Sorting out cause and effect</a:t>
            </a:r>
          </a:p>
        </p:txBody>
      </p:sp>
      <p:sp>
        <p:nvSpPr>
          <p:cNvPr id="6" name="TextBox 5"/>
          <p:cNvSpPr txBox="1"/>
          <p:nvPr/>
        </p:nvSpPr>
        <p:spPr>
          <a:xfrm>
            <a:off x="762000" y="2057400"/>
            <a:ext cx="7162800" cy="523220"/>
          </a:xfrm>
          <a:prstGeom prst="rect">
            <a:avLst/>
          </a:prstGeom>
          <a:noFill/>
        </p:spPr>
        <p:txBody>
          <a:bodyPr wrap="square" rtlCol="0">
            <a:spAutoFit/>
          </a:bodyPr>
          <a:lstStyle/>
          <a:p>
            <a:pPr defTabSz="457200">
              <a:defRPr/>
            </a:pPr>
            <a:r>
              <a:rPr lang="en-US" sz="2800" b="1" dirty="0">
                <a:solidFill>
                  <a:schemeClr val="tx2"/>
                </a:solidFill>
                <a:latin typeface="Verdana" pitchFamily="34" charset="0"/>
                <a:ea typeface="Verdana" pitchFamily="34" charset="0"/>
                <a:cs typeface="Verdana" pitchFamily="34" charset="0"/>
              </a:rPr>
              <a:t>Registries</a:t>
            </a:r>
          </a:p>
        </p:txBody>
      </p:sp>
      <p:sp>
        <p:nvSpPr>
          <p:cNvPr id="7" name="TextBox 6"/>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52</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2224286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5029200"/>
          </a:xfrm>
        </p:spPr>
        <p:txBody>
          <a:bodyPr>
            <a:noAutofit/>
          </a:bodyPr>
          <a:lstStyle/>
          <a:p>
            <a:pPr marL="736600" indent="-736600">
              <a:buNone/>
            </a:pPr>
            <a:r>
              <a:rPr lang="en-US" sz="1400" b="1" dirty="0" smtClean="0">
                <a:latin typeface="Verdana" pitchFamily="34" charset="0"/>
                <a:ea typeface="Verdana" pitchFamily="34" charset="0"/>
                <a:cs typeface="Verdana" pitchFamily="34" charset="0"/>
              </a:rPr>
              <a:t>8.2.1</a:t>
            </a:r>
            <a:r>
              <a:rPr lang="en-US" sz="1400" dirty="0" smtClean="0">
                <a:latin typeface="Verdana" pitchFamily="34" charset="0"/>
                <a:ea typeface="Verdana" pitchFamily="34" charset="0"/>
                <a:cs typeface="Verdana" pitchFamily="34" charset="0"/>
              </a:rPr>
              <a:t>	</a:t>
            </a:r>
            <a:r>
              <a:rPr lang="en-US" sz="1400" dirty="0">
                <a:latin typeface="Verdana" pitchFamily="34" charset="0"/>
                <a:ea typeface="Verdana" pitchFamily="34" charset="0"/>
                <a:cs typeface="Verdana" pitchFamily="34" charset="0"/>
              </a:rPr>
              <a:t>Describe </a:t>
            </a:r>
            <a:r>
              <a:rPr lang="en-US" sz="1400" dirty="0">
                <a:solidFill>
                  <a:srgbClr val="C0504D"/>
                </a:solidFill>
                <a:latin typeface="Verdana" pitchFamily="34" charset="0"/>
                <a:ea typeface="Verdana" pitchFamily="34" charset="0"/>
                <a:cs typeface="Verdana" pitchFamily="34" charset="0"/>
              </a:rPr>
              <a:t>Data Linkage Plans</a:t>
            </a:r>
            <a:r>
              <a:rPr lang="en-US" sz="1400" dirty="0">
                <a:latin typeface="Verdana" pitchFamily="34" charset="0"/>
                <a:ea typeface="Verdana" pitchFamily="34" charset="0"/>
                <a:cs typeface="Verdana" pitchFamily="34" charset="0"/>
              </a:rPr>
              <a:t>, if </a:t>
            </a:r>
            <a:r>
              <a:rPr lang="en-US" sz="1400" dirty="0" smtClean="0">
                <a:latin typeface="Verdana" pitchFamily="34" charset="0"/>
                <a:ea typeface="Verdana" pitchFamily="34" charset="0"/>
                <a:cs typeface="Verdana" pitchFamily="34" charset="0"/>
              </a:rPr>
              <a:t>Applicable</a:t>
            </a:r>
          </a:p>
          <a:p>
            <a:pPr marL="736600" indent="-736600">
              <a:buNone/>
            </a:pPr>
            <a:endParaRPr lang="en-US" sz="1400" dirty="0">
              <a:latin typeface="Verdana" pitchFamily="34" charset="0"/>
              <a:ea typeface="Verdana" pitchFamily="34" charset="0"/>
              <a:cs typeface="Verdana" pitchFamily="34" charset="0"/>
            </a:endParaRPr>
          </a:p>
          <a:p>
            <a:pPr marL="736600" indent="-736600">
              <a:buNone/>
            </a:pPr>
            <a:r>
              <a:rPr lang="en-US" sz="1400" b="1" dirty="0" smtClean="0">
                <a:latin typeface="Verdana" pitchFamily="34" charset="0"/>
                <a:ea typeface="Verdana" pitchFamily="34" charset="0"/>
                <a:cs typeface="Verdana" pitchFamily="34" charset="0"/>
              </a:rPr>
              <a:t>8.2.2</a:t>
            </a:r>
            <a:r>
              <a:rPr lang="en-US" sz="1400" dirty="0" smtClean="0">
                <a:latin typeface="Verdana" pitchFamily="34" charset="0"/>
                <a:ea typeface="Verdana" pitchFamily="34" charset="0"/>
                <a:cs typeface="Verdana" pitchFamily="34" charset="0"/>
              </a:rPr>
              <a:t>	</a:t>
            </a:r>
            <a:r>
              <a:rPr lang="en-US" sz="1400" dirty="0">
                <a:solidFill>
                  <a:srgbClr val="C0504D"/>
                </a:solidFill>
                <a:latin typeface="Verdana" pitchFamily="34" charset="0"/>
                <a:ea typeface="Verdana" pitchFamily="34" charset="0"/>
                <a:cs typeface="Verdana" pitchFamily="34" charset="0"/>
              </a:rPr>
              <a:t>Plan Follow-up </a:t>
            </a:r>
            <a:r>
              <a:rPr lang="en-US" sz="1400" dirty="0">
                <a:latin typeface="Verdana" pitchFamily="34" charset="0"/>
                <a:ea typeface="Verdana" pitchFamily="34" charset="0"/>
                <a:cs typeface="Verdana" pitchFamily="34" charset="0"/>
              </a:rPr>
              <a:t>Based on the Registry Objective(s</a:t>
            </a:r>
            <a:r>
              <a:rPr lang="en-US" sz="1400" dirty="0" smtClean="0">
                <a:latin typeface="Verdana" pitchFamily="34" charset="0"/>
                <a:ea typeface="Verdana" pitchFamily="34" charset="0"/>
                <a:cs typeface="Verdana" pitchFamily="34" charset="0"/>
              </a:rPr>
              <a:t>)</a:t>
            </a:r>
          </a:p>
          <a:p>
            <a:pPr marL="736600" indent="-736600">
              <a:buNone/>
            </a:pPr>
            <a:endParaRPr lang="en-US" sz="1400" dirty="0">
              <a:latin typeface="Verdana" pitchFamily="34" charset="0"/>
              <a:ea typeface="Verdana" pitchFamily="34" charset="0"/>
              <a:cs typeface="Verdana" pitchFamily="34" charset="0"/>
            </a:endParaRPr>
          </a:p>
          <a:p>
            <a:pPr marL="736600" indent="-736600">
              <a:buNone/>
            </a:pPr>
            <a:r>
              <a:rPr lang="en-US" sz="1400" b="1" dirty="0">
                <a:latin typeface="Verdana" pitchFamily="34" charset="0"/>
                <a:ea typeface="Verdana" pitchFamily="34" charset="0"/>
                <a:cs typeface="Verdana" pitchFamily="34" charset="0"/>
              </a:rPr>
              <a:t>8.2.3</a:t>
            </a:r>
            <a:r>
              <a:rPr lang="en-US" sz="1400" dirty="0">
                <a:latin typeface="Verdana" pitchFamily="34" charset="0"/>
                <a:ea typeface="Verdana" pitchFamily="34" charset="0"/>
                <a:cs typeface="Verdana" pitchFamily="34" charset="0"/>
              </a:rPr>
              <a:t>	Describe </a:t>
            </a:r>
            <a:r>
              <a:rPr lang="en-US" sz="1400" dirty="0">
                <a:solidFill>
                  <a:srgbClr val="C0504D"/>
                </a:solidFill>
                <a:latin typeface="Verdana" pitchFamily="34" charset="0"/>
                <a:ea typeface="Verdana" pitchFamily="34" charset="0"/>
                <a:cs typeface="Verdana" pitchFamily="34" charset="0"/>
              </a:rPr>
              <a:t>Data Safety and </a:t>
            </a:r>
            <a:r>
              <a:rPr lang="en-US" sz="1400" dirty="0" smtClean="0">
                <a:solidFill>
                  <a:srgbClr val="C0504D"/>
                </a:solidFill>
                <a:latin typeface="Verdana" pitchFamily="34" charset="0"/>
                <a:ea typeface="Verdana" pitchFamily="34" charset="0"/>
                <a:cs typeface="Verdana" pitchFamily="34" charset="0"/>
              </a:rPr>
              <a:t>Security</a:t>
            </a:r>
          </a:p>
          <a:p>
            <a:pPr marL="736600" indent="-736600">
              <a:buNone/>
            </a:pPr>
            <a:endParaRPr lang="en-US" sz="1400" dirty="0">
              <a:solidFill>
                <a:srgbClr val="C0504D"/>
              </a:solidFill>
              <a:latin typeface="Verdana" pitchFamily="34" charset="0"/>
              <a:ea typeface="Verdana" pitchFamily="34" charset="0"/>
              <a:cs typeface="Verdana" pitchFamily="34" charset="0"/>
            </a:endParaRPr>
          </a:p>
          <a:p>
            <a:pPr marL="736600" indent="-736600">
              <a:buNone/>
            </a:pPr>
            <a:r>
              <a:rPr lang="en-US" sz="1400" b="1" dirty="0">
                <a:latin typeface="Verdana" pitchFamily="34" charset="0"/>
                <a:ea typeface="Verdana" pitchFamily="34" charset="0"/>
                <a:cs typeface="Verdana" pitchFamily="34" charset="0"/>
              </a:rPr>
              <a:t>8.2.4</a:t>
            </a:r>
            <a:r>
              <a:rPr lang="en-US" sz="1400" dirty="0">
                <a:latin typeface="Verdana" pitchFamily="34" charset="0"/>
                <a:ea typeface="Verdana" pitchFamily="34" charset="0"/>
                <a:cs typeface="Verdana" pitchFamily="34" charset="0"/>
              </a:rPr>
              <a:t>	Take Appropriate Steps to Ensure </a:t>
            </a:r>
            <a:r>
              <a:rPr lang="en-US" sz="1400" dirty="0">
                <a:solidFill>
                  <a:srgbClr val="C0504D"/>
                </a:solidFill>
                <a:latin typeface="Verdana" pitchFamily="34" charset="0"/>
                <a:ea typeface="Verdana" pitchFamily="34" charset="0"/>
                <a:cs typeface="Verdana" pitchFamily="34" charset="0"/>
              </a:rPr>
              <a:t>Data </a:t>
            </a:r>
            <a:r>
              <a:rPr lang="en-US" sz="1400" dirty="0" smtClean="0">
                <a:solidFill>
                  <a:srgbClr val="C0504D"/>
                </a:solidFill>
                <a:latin typeface="Verdana" pitchFamily="34" charset="0"/>
                <a:ea typeface="Verdana" pitchFamily="34" charset="0"/>
                <a:cs typeface="Verdana" pitchFamily="34" charset="0"/>
              </a:rPr>
              <a:t>Quality</a:t>
            </a:r>
          </a:p>
          <a:p>
            <a:pPr marL="736600" indent="-736600">
              <a:buNone/>
            </a:pPr>
            <a:endParaRPr lang="en-US" sz="1400" dirty="0">
              <a:latin typeface="Verdana" pitchFamily="34" charset="0"/>
              <a:ea typeface="Verdana" pitchFamily="34" charset="0"/>
              <a:cs typeface="Verdana" pitchFamily="34" charset="0"/>
            </a:endParaRPr>
          </a:p>
          <a:p>
            <a:pPr marL="736600" indent="-736600">
              <a:buNone/>
            </a:pPr>
            <a:r>
              <a:rPr lang="en-US" sz="1400" b="1" dirty="0" smtClean="0">
                <a:latin typeface="Verdana" pitchFamily="34" charset="0"/>
                <a:ea typeface="Verdana" pitchFamily="34" charset="0"/>
                <a:cs typeface="Verdana" pitchFamily="34" charset="0"/>
              </a:rPr>
              <a:t>8.2.5</a:t>
            </a:r>
            <a:r>
              <a:rPr lang="en-US" sz="1400" dirty="0">
                <a:latin typeface="Verdana" pitchFamily="34" charset="0"/>
                <a:ea typeface="Verdana" pitchFamily="34" charset="0"/>
                <a:cs typeface="Verdana" pitchFamily="34" charset="0"/>
              </a:rPr>
              <a:t>	Document and </a:t>
            </a:r>
            <a:r>
              <a:rPr lang="en-US" sz="1400" dirty="0">
                <a:solidFill>
                  <a:srgbClr val="C0504D"/>
                </a:solidFill>
                <a:latin typeface="Verdana" pitchFamily="34" charset="0"/>
                <a:ea typeface="Verdana" pitchFamily="34" charset="0"/>
                <a:cs typeface="Verdana" pitchFamily="34" charset="0"/>
              </a:rPr>
              <a:t>Explain Any Modifications </a:t>
            </a:r>
            <a:r>
              <a:rPr lang="en-US" sz="1400" dirty="0">
                <a:latin typeface="Verdana" pitchFamily="34" charset="0"/>
                <a:ea typeface="Verdana" pitchFamily="34" charset="0"/>
                <a:cs typeface="Verdana" pitchFamily="34" charset="0"/>
              </a:rPr>
              <a:t>to the </a:t>
            </a:r>
            <a:r>
              <a:rPr lang="en-US" sz="1400" dirty="0" smtClean="0">
                <a:latin typeface="Verdana" pitchFamily="34" charset="0"/>
                <a:ea typeface="Verdana" pitchFamily="34" charset="0"/>
                <a:cs typeface="Verdana" pitchFamily="34" charset="0"/>
              </a:rPr>
              <a:t>Protocol</a:t>
            </a:r>
          </a:p>
          <a:p>
            <a:pPr marL="736600" indent="-736600">
              <a:buNone/>
            </a:pPr>
            <a:endParaRPr lang="en-US" sz="1400" dirty="0">
              <a:latin typeface="Verdana" pitchFamily="34" charset="0"/>
              <a:ea typeface="Verdana" pitchFamily="34" charset="0"/>
              <a:cs typeface="Verdana" pitchFamily="34" charset="0"/>
            </a:endParaRPr>
          </a:p>
          <a:p>
            <a:pPr marL="736600" indent="-736600">
              <a:buNone/>
            </a:pPr>
            <a:r>
              <a:rPr lang="en-US" sz="1400" b="1" dirty="0">
                <a:latin typeface="Verdana" pitchFamily="34" charset="0"/>
                <a:ea typeface="Verdana" pitchFamily="34" charset="0"/>
                <a:cs typeface="Verdana" pitchFamily="34" charset="0"/>
              </a:rPr>
              <a:t>8.2.6</a:t>
            </a:r>
            <a:r>
              <a:rPr lang="en-US" sz="1400" dirty="0">
                <a:latin typeface="Verdana" pitchFamily="34" charset="0"/>
                <a:ea typeface="Verdana" pitchFamily="34" charset="0"/>
                <a:cs typeface="Verdana" pitchFamily="34" charset="0"/>
              </a:rPr>
              <a:t>	Collect Data </a:t>
            </a:r>
            <a:r>
              <a:rPr lang="en-US" sz="1400" dirty="0" smtClean="0">
                <a:solidFill>
                  <a:srgbClr val="C0504D"/>
                </a:solidFill>
                <a:latin typeface="Verdana" pitchFamily="34" charset="0"/>
                <a:ea typeface="Verdana" pitchFamily="34" charset="0"/>
                <a:cs typeface="Verdana" pitchFamily="34" charset="0"/>
              </a:rPr>
              <a:t>Consistently</a:t>
            </a:r>
          </a:p>
          <a:p>
            <a:pPr marL="736600" indent="-736600">
              <a:buNone/>
            </a:pPr>
            <a:endParaRPr lang="en-US" sz="1400" dirty="0">
              <a:solidFill>
                <a:srgbClr val="C0504D"/>
              </a:solidFill>
              <a:latin typeface="Verdana" pitchFamily="34" charset="0"/>
              <a:ea typeface="Verdana" pitchFamily="34" charset="0"/>
              <a:cs typeface="Verdana" pitchFamily="34" charset="0"/>
            </a:endParaRPr>
          </a:p>
          <a:p>
            <a:pPr marL="736600" indent="-736600">
              <a:buNone/>
            </a:pPr>
            <a:r>
              <a:rPr lang="en-US" sz="1400" b="1" dirty="0">
                <a:latin typeface="Verdana" pitchFamily="34" charset="0"/>
                <a:ea typeface="Verdana" pitchFamily="34" charset="0"/>
                <a:cs typeface="Verdana" pitchFamily="34" charset="0"/>
              </a:rPr>
              <a:t>8.2.7</a:t>
            </a:r>
            <a:r>
              <a:rPr lang="en-US" sz="1400" dirty="0">
                <a:latin typeface="Verdana" pitchFamily="34" charset="0"/>
                <a:ea typeface="Verdana" pitchFamily="34" charset="0"/>
                <a:cs typeface="Verdana" pitchFamily="34" charset="0"/>
              </a:rPr>
              <a:t>	Enroll and Follow Patients </a:t>
            </a:r>
            <a:r>
              <a:rPr lang="en-US" sz="1400" dirty="0" smtClean="0">
                <a:solidFill>
                  <a:srgbClr val="C0504D"/>
                </a:solidFill>
                <a:latin typeface="Verdana" pitchFamily="34" charset="0"/>
                <a:ea typeface="Verdana" pitchFamily="34" charset="0"/>
                <a:cs typeface="Verdana" pitchFamily="34" charset="0"/>
              </a:rPr>
              <a:t>Systematically</a:t>
            </a:r>
          </a:p>
          <a:p>
            <a:pPr marL="736600" indent="-736600">
              <a:buNone/>
            </a:pPr>
            <a:endParaRPr lang="en-US" sz="1400" dirty="0">
              <a:solidFill>
                <a:srgbClr val="C0504D"/>
              </a:solidFill>
              <a:latin typeface="Verdana" pitchFamily="34" charset="0"/>
              <a:ea typeface="Verdana" pitchFamily="34" charset="0"/>
              <a:cs typeface="Verdana" pitchFamily="34" charset="0"/>
            </a:endParaRPr>
          </a:p>
          <a:p>
            <a:pPr marL="736600" indent="-736600">
              <a:buNone/>
            </a:pPr>
            <a:r>
              <a:rPr lang="en-US" sz="1400" b="1" dirty="0">
                <a:latin typeface="Verdana" pitchFamily="34" charset="0"/>
                <a:ea typeface="Verdana" pitchFamily="34" charset="0"/>
                <a:cs typeface="Verdana" pitchFamily="34" charset="0"/>
              </a:rPr>
              <a:t>8.2.8</a:t>
            </a:r>
            <a:r>
              <a:rPr lang="en-US" sz="1400" dirty="0">
                <a:latin typeface="Verdana" pitchFamily="34" charset="0"/>
                <a:ea typeface="Verdana" pitchFamily="34" charset="0"/>
                <a:cs typeface="Verdana" pitchFamily="34" charset="0"/>
              </a:rPr>
              <a:t>	Monitor and Take Actions to </a:t>
            </a:r>
            <a:r>
              <a:rPr lang="en-US" sz="1400" dirty="0">
                <a:solidFill>
                  <a:srgbClr val="C0504D"/>
                </a:solidFill>
                <a:latin typeface="Verdana" pitchFamily="34" charset="0"/>
                <a:ea typeface="Verdana" pitchFamily="34" charset="0"/>
                <a:cs typeface="Verdana" pitchFamily="34" charset="0"/>
              </a:rPr>
              <a:t>Keep Loss to Follow-up to an Acceptable </a:t>
            </a:r>
            <a:r>
              <a:rPr lang="en-US" sz="1400" dirty="0" smtClean="0">
                <a:solidFill>
                  <a:srgbClr val="C0504D"/>
                </a:solidFill>
                <a:latin typeface="Verdana" pitchFamily="34" charset="0"/>
                <a:ea typeface="Verdana" pitchFamily="34" charset="0"/>
                <a:cs typeface="Verdana" pitchFamily="34" charset="0"/>
              </a:rPr>
              <a:t>Minimum</a:t>
            </a:r>
          </a:p>
          <a:p>
            <a:pPr marL="736600" indent="-736600">
              <a:buNone/>
            </a:pPr>
            <a:endParaRPr lang="en-US" sz="1400" dirty="0">
              <a:solidFill>
                <a:srgbClr val="C0504D"/>
              </a:solidFill>
              <a:latin typeface="Verdana" pitchFamily="34" charset="0"/>
              <a:ea typeface="Verdana" pitchFamily="34" charset="0"/>
              <a:cs typeface="Verdana" pitchFamily="34" charset="0"/>
            </a:endParaRPr>
          </a:p>
          <a:p>
            <a:pPr marL="736600" indent="-736600">
              <a:buNone/>
            </a:pPr>
            <a:r>
              <a:rPr lang="en-US" sz="1400" b="1" dirty="0">
                <a:latin typeface="Verdana" pitchFamily="34" charset="0"/>
                <a:ea typeface="Verdana" pitchFamily="34" charset="0"/>
                <a:cs typeface="Verdana" pitchFamily="34" charset="0"/>
              </a:rPr>
              <a:t>8.2.9</a:t>
            </a:r>
            <a:r>
              <a:rPr lang="en-US" sz="1400" dirty="0">
                <a:latin typeface="Verdana" pitchFamily="34" charset="0"/>
                <a:ea typeface="Verdana" pitchFamily="34" charset="0"/>
                <a:cs typeface="Verdana" pitchFamily="34" charset="0"/>
              </a:rPr>
              <a:t>	Use Appropriate Statistical Techniques to </a:t>
            </a:r>
            <a:r>
              <a:rPr lang="en-US" sz="1400" dirty="0">
                <a:solidFill>
                  <a:srgbClr val="C0504D"/>
                </a:solidFill>
                <a:latin typeface="Verdana" pitchFamily="34" charset="0"/>
                <a:ea typeface="Verdana" pitchFamily="34" charset="0"/>
                <a:cs typeface="Verdana" pitchFamily="34" charset="0"/>
              </a:rPr>
              <a:t>Address Confounding</a:t>
            </a:r>
          </a:p>
        </p:txBody>
      </p:sp>
      <p:sp>
        <p:nvSpPr>
          <p:cNvPr id="4" name="TextBox 3"/>
          <p:cNvSpPr txBox="1"/>
          <p:nvPr/>
        </p:nvSpPr>
        <p:spPr>
          <a:xfrm>
            <a:off x="609600" y="1447800"/>
            <a:ext cx="7162800" cy="461665"/>
          </a:xfrm>
          <a:prstGeom prst="rect">
            <a:avLst/>
          </a:prstGeom>
          <a:noFill/>
        </p:spPr>
        <p:txBody>
          <a:bodyPr wrap="square" rtlCol="0">
            <a:spAutoFit/>
          </a:bodyPr>
          <a:lstStyle/>
          <a:p>
            <a:pPr defTabSz="457200">
              <a:defRPr/>
            </a:pPr>
            <a:r>
              <a:rPr lang="en-US" sz="2400" b="1" dirty="0">
                <a:solidFill>
                  <a:schemeClr val="tx2"/>
                </a:solidFill>
                <a:latin typeface="Verdana" pitchFamily="34" charset="0"/>
                <a:ea typeface="Verdana" pitchFamily="34" charset="0"/>
                <a:cs typeface="Verdana" pitchFamily="34" charset="0"/>
              </a:rPr>
              <a:t>Registry Standards</a:t>
            </a:r>
          </a:p>
        </p:txBody>
      </p:sp>
      <p:sp>
        <p:nvSpPr>
          <p:cNvPr id="5" name="TextBox 4"/>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53</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40297617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2103437"/>
            <a:ext cx="8229600" cy="4525963"/>
          </a:xfrm>
        </p:spPr>
        <p:txBody>
          <a:bodyPr>
            <a:normAutofit lnSpcReduction="10000"/>
          </a:bodyPr>
          <a:lstStyle/>
          <a:p>
            <a:pPr marL="736600" indent="-736600">
              <a:buNone/>
            </a:pPr>
            <a:r>
              <a:rPr lang="en-US" sz="1800" b="1" dirty="0" smtClean="0">
                <a:latin typeface="Verdana" pitchFamily="34" charset="0"/>
                <a:ea typeface="Verdana" pitchFamily="34" charset="0"/>
                <a:cs typeface="Verdana" pitchFamily="34" charset="0"/>
              </a:rPr>
              <a:t>8.3.1</a:t>
            </a:r>
            <a:r>
              <a:rPr lang="en-US" sz="1800" dirty="0" smtClean="0">
                <a:latin typeface="Verdana" pitchFamily="34" charset="0"/>
                <a:ea typeface="Verdana" pitchFamily="34" charset="0"/>
                <a:cs typeface="Verdana" pitchFamily="34" charset="0"/>
              </a:rPr>
              <a:t>	 </a:t>
            </a:r>
            <a:r>
              <a:rPr lang="en-US" sz="1800" dirty="0" smtClean="0">
                <a:solidFill>
                  <a:srgbClr val="C0504D"/>
                </a:solidFill>
                <a:latin typeface="Verdana" pitchFamily="34" charset="0"/>
                <a:ea typeface="Verdana" pitchFamily="34" charset="0"/>
                <a:cs typeface="Verdana" pitchFamily="34" charset="0"/>
              </a:rPr>
              <a:t>Specify</a:t>
            </a:r>
            <a:r>
              <a:rPr lang="en-US" sz="1800" dirty="0" smtClean="0">
                <a:latin typeface="Verdana" pitchFamily="34" charset="0"/>
                <a:ea typeface="Verdana" pitchFamily="34" charset="0"/>
                <a:cs typeface="Verdana" pitchFamily="34" charset="0"/>
              </a:rPr>
              <a:t> </a:t>
            </a:r>
            <a:r>
              <a:rPr lang="en-US" sz="1800" dirty="0">
                <a:latin typeface="Verdana" pitchFamily="34" charset="0"/>
                <a:ea typeface="Verdana" pitchFamily="34" charset="0"/>
                <a:cs typeface="Verdana" pitchFamily="34" charset="0"/>
              </a:rPr>
              <a:t>Clinical Context and </a:t>
            </a:r>
            <a:r>
              <a:rPr lang="en-US" sz="1800" dirty="0">
                <a:solidFill>
                  <a:srgbClr val="C0504D"/>
                </a:solidFill>
                <a:latin typeface="Verdana" pitchFamily="34" charset="0"/>
                <a:ea typeface="Verdana" pitchFamily="34" charset="0"/>
                <a:cs typeface="Verdana" pitchFamily="34" charset="0"/>
              </a:rPr>
              <a:t>Key Elements </a:t>
            </a:r>
            <a:r>
              <a:rPr lang="en-US" sz="1800" dirty="0">
                <a:latin typeface="Verdana" pitchFamily="34" charset="0"/>
                <a:ea typeface="Verdana" pitchFamily="34" charset="0"/>
                <a:cs typeface="Verdana" pitchFamily="34" charset="0"/>
              </a:rPr>
              <a:t>of Diagnostic </a:t>
            </a:r>
            <a:r>
              <a:rPr lang="en-US" sz="1800" dirty="0" smtClean="0">
                <a:latin typeface="Verdana" pitchFamily="34" charset="0"/>
                <a:ea typeface="Verdana" pitchFamily="34" charset="0"/>
                <a:cs typeface="Verdana" pitchFamily="34" charset="0"/>
              </a:rPr>
              <a:t>Test</a:t>
            </a:r>
          </a:p>
          <a:p>
            <a:pPr marL="736600" indent="-736600">
              <a:buNone/>
            </a:pPr>
            <a:r>
              <a:rPr lang="en-US" sz="1800" dirty="0" smtClean="0">
                <a:latin typeface="Verdana" pitchFamily="34" charset="0"/>
                <a:ea typeface="Verdana" pitchFamily="34" charset="0"/>
                <a:cs typeface="Verdana" pitchFamily="34" charset="0"/>
              </a:rPr>
              <a:t>          </a:t>
            </a:r>
            <a:r>
              <a:rPr lang="en-US" sz="1800" dirty="0">
                <a:latin typeface="Verdana" pitchFamily="34" charset="0"/>
                <a:ea typeface="Verdana" pitchFamily="34" charset="0"/>
                <a:cs typeface="Verdana" pitchFamily="34" charset="0"/>
              </a:rPr>
              <a:t>Study </a:t>
            </a:r>
            <a:r>
              <a:rPr lang="en-US" sz="1800" dirty="0" smtClean="0">
                <a:latin typeface="Verdana" pitchFamily="34" charset="0"/>
                <a:ea typeface="Verdana" pitchFamily="34" charset="0"/>
                <a:cs typeface="Verdana" pitchFamily="34" charset="0"/>
              </a:rPr>
              <a:t>Design</a:t>
            </a:r>
          </a:p>
          <a:p>
            <a:pPr marL="736600" indent="-736600">
              <a:buNone/>
            </a:pPr>
            <a:endParaRPr lang="en-US" sz="1800" dirty="0">
              <a:latin typeface="Verdana" pitchFamily="34" charset="0"/>
              <a:ea typeface="Verdana" pitchFamily="34" charset="0"/>
              <a:cs typeface="Verdana" pitchFamily="34" charset="0"/>
            </a:endParaRPr>
          </a:p>
          <a:p>
            <a:pPr marL="736600" indent="-736600">
              <a:buNone/>
            </a:pPr>
            <a:r>
              <a:rPr lang="en-US" sz="1800" b="1" dirty="0" smtClean="0">
                <a:latin typeface="Verdana" pitchFamily="34" charset="0"/>
                <a:ea typeface="Verdana" pitchFamily="34" charset="0"/>
                <a:cs typeface="Verdana" pitchFamily="34" charset="0"/>
              </a:rPr>
              <a:t>8.3.2</a:t>
            </a:r>
            <a:r>
              <a:rPr lang="en-US" sz="1800" dirty="0" smtClean="0">
                <a:latin typeface="Verdana" pitchFamily="34" charset="0"/>
                <a:ea typeface="Verdana" pitchFamily="34" charset="0"/>
                <a:cs typeface="Verdana" pitchFamily="34" charset="0"/>
              </a:rPr>
              <a:t>	 Study </a:t>
            </a:r>
            <a:r>
              <a:rPr lang="en-US" sz="1800" dirty="0">
                <a:latin typeface="Verdana" pitchFamily="34" charset="0"/>
                <a:ea typeface="Verdana" pitchFamily="34" charset="0"/>
                <a:cs typeface="Verdana" pitchFamily="34" charset="0"/>
              </a:rPr>
              <a:t>Design Should Be Informed by Investigations of </a:t>
            </a:r>
            <a:r>
              <a:rPr lang="en-US" sz="1800" dirty="0">
                <a:solidFill>
                  <a:srgbClr val="C0504D"/>
                </a:solidFill>
                <a:latin typeface="Verdana" pitchFamily="34" charset="0"/>
                <a:ea typeface="Verdana" pitchFamily="34" charset="0"/>
                <a:cs typeface="Verdana" pitchFamily="34" charset="0"/>
              </a:rPr>
              <a:t>the </a:t>
            </a:r>
            <a:endParaRPr lang="en-US" sz="1800" dirty="0" smtClean="0">
              <a:solidFill>
                <a:srgbClr val="C0504D"/>
              </a:solidFill>
              <a:latin typeface="Verdana" pitchFamily="34" charset="0"/>
              <a:ea typeface="Verdana" pitchFamily="34" charset="0"/>
              <a:cs typeface="Verdana" pitchFamily="34" charset="0"/>
            </a:endParaRPr>
          </a:p>
          <a:p>
            <a:pPr marL="736600" indent="-736600">
              <a:buNone/>
            </a:pPr>
            <a:r>
              <a:rPr lang="en-US" sz="1800" dirty="0">
                <a:solidFill>
                  <a:srgbClr val="C0504D"/>
                </a:solidFill>
                <a:latin typeface="Verdana" pitchFamily="34" charset="0"/>
                <a:ea typeface="Verdana" pitchFamily="34" charset="0"/>
                <a:cs typeface="Verdana" pitchFamily="34" charset="0"/>
              </a:rPr>
              <a:t> </a:t>
            </a:r>
            <a:r>
              <a:rPr lang="en-US" sz="1800" dirty="0" smtClean="0">
                <a:solidFill>
                  <a:srgbClr val="C0504D"/>
                </a:solidFill>
                <a:latin typeface="Verdana" pitchFamily="34" charset="0"/>
                <a:ea typeface="Verdana" pitchFamily="34" charset="0"/>
                <a:cs typeface="Verdana" pitchFamily="34" charset="0"/>
              </a:rPr>
              <a:t>         Clinical </a:t>
            </a:r>
            <a:r>
              <a:rPr lang="en-US" sz="1800" dirty="0">
                <a:solidFill>
                  <a:srgbClr val="C0504D"/>
                </a:solidFill>
                <a:latin typeface="Verdana" pitchFamily="34" charset="0"/>
                <a:ea typeface="Verdana" pitchFamily="34" charset="0"/>
                <a:cs typeface="Verdana" pitchFamily="34" charset="0"/>
              </a:rPr>
              <a:t>Context </a:t>
            </a:r>
            <a:r>
              <a:rPr lang="en-US" sz="1800" dirty="0">
                <a:latin typeface="Verdana" pitchFamily="34" charset="0"/>
                <a:ea typeface="Verdana" pitchFamily="34" charset="0"/>
                <a:cs typeface="Verdana" pitchFamily="34" charset="0"/>
              </a:rPr>
              <a:t>of </a:t>
            </a:r>
            <a:r>
              <a:rPr lang="en-US" sz="1800" dirty="0" smtClean="0">
                <a:latin typeface="Verdana" pitchFamily="34" charset="0"/>
                <a:ea typeface="Verdana" pitchFamily="34" charset="0"/>
                <a:cs typeface="Verdana" pitchFamily="34" charset="0"/>
              </a:rPr>
              <a:t>Testing</a:t>
            </a:r>
          </a:p>
          <a:p>
            <a:pPr marL="736600" indent="-736600">
              <a:buNone/>
            </a:pPr>
            <a:endParaRPr lang="en-US" sz="1800" dirty="0">
              <a:latin typeface="Verdana" pitchFamily="34" charset="0"/>
              <a:ea typeface="Verdana" pitchFamily="34" charset="0"/>
              <a:cs typeface="Verdana" pitchFamily="34" charset="0"/>
            </a:endParaRPr>
          </a:p>
          <a:p>
            <a:pPr marL="736600" indent="-736600">
              <a:buNone/>
            </a:pPr>
            <a:r>
              <a:rPr lang="en-US" sz="1800" b="1" dirty="0" smtClean="0">
                <a:latin typeface="Verdana" pitchFamily="34" charset="0"/>
                <a:ea typeface="Verdana" pitchFamily="34" charset="0"/>
                <a:cs typeface="Verdana" pitchFamily="34" charset="0"/>
              </a:rPr>
              <a:t>8.3.3</a:t>
            </a:r>
            <a:r>
              <a:rPr lang="en-US" sz="1800" dirty="0" smtClean="0">
                <a:latin typeface="Verdana" pitchFamily="34" charset="0"/>
                <a:ea typeface="Verdana" pitchFamily="34" charset="0"/>
                <a:cs typeface="Verdana" pitchFamily="34" charset="0"/>
              </a:rPr>
              <a:t>	 Assess </a:t>
            </a:r>
            <a:r>
              <a:rPr lang="en-US" sz="1800" dirty="0">
                <a:latin typeface="Verdana" pitchFamily="34" charset="0"/>
                <a:ea typeface="Verdana" pitchFamily="34" charset="0"/>
                <a:cs typeface="Verdana" pitchFamily="34" charset="0"/>
              </a:rPr>
              <a:t>the Effect of Factors Known to Affect Diagnostic </a:t>
            </a:r>
            <a:endParaRPr lang="en-US" sz="1800" dirty="0" smtClean="0">
              <a:latin typeface="Verdana" pitchFamily="34" charset="0"/>
              <a:ea typeface="Verdana" pitchFamily="34" charset="0"/>
              <a:cs typeface="Verdana" pitchFamily="34" charset="0"/>
            </a:endParaRPr>
          </a:p>
          <a:p>
            <a:pPr marL="736600" indent="-736600">
              <a:buNone/>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Performance </a:t>
            </a:r>
            <a:r>
              <a:rPr lang="en-US" sz="1800" dirty="0">
                <a:latin typeface="Verdana" pitchFamily="34" charset="0"/>
                <a:ea typeface="Verdana" pitchFamily="34" charset="0"/>
                <a:cs typeface="Verdana" pitchFamily="34" charset="0"/>
              </a:rPr>
              <a:t>and </a:t>
            </a:r>
            <a:r>
              <a:rPr lang="en-US" sz="1800" dirty="0" smtClean="0">
                <a:latin typeface="Verdana" pitchFamily="34" charset="0"/>
                <a:ea typeface="Verdana" pitchFamily="34" charset="0"/>
                <a:cs typeface="Verdana" pitchFamily="34" charset="0"/>
              </a:rPr>
              <a:t>Outcomes</a:t>
            </a:r>
          </a:p>
          <a:p>
            <a:pPr marL="736600" indent="-736600">
              <a:buNone/>
            </a:pPr>
            <a:endParaRPr lang="en-US" sz="1800" dirty="0">
              <a:latin typeface="Verdana" pitchFamily="34" charset="0"/>
              <a:ea typeface="Verdana" pitchFamily="34" charset="0"/>
              <a:cs typeface="Verdana" pitchFamily="34" charset="0"/>
            </a:endParaRPr>
          </a:p>
          <a:p>
            <a:pPr marL="736600" indent="-736600">
              <a:buNone/>
            </a:pPr>
            <a:r>
              <a:rPr lang="en-US" sz="1800" b="1" dirty="0" smtClean="0">
                <a:latin typeface="Verdana" pitchFamily="34" charset="0"/>
                <a:ea typeface="Verdana" pitchFamily="34" charset="0"/>
                <a:cs typeface="Verdana" pitchFamily="34" charset="0"/>
              </a:rPr>
              <a:t>8.3.4</a:t>
            </a:r>
            <a:r>
              <a:rPr lang="en-US" sz="1800" dirty="0" smtClean="0">
                <a:latin typeface="Verdana" pitchFamily="34" charset="0"/>
                <a:ea typeface="Verdana" pitchFamily="34" charset="0"/>
                <a:cs typeface="Verdana" pitchFamily="34" charset="0"/>
              </a:rPr>
              <a:t>	 </a:t>
            </a:r>
            <a:r>
              <a:rPr lang="en-US" sz="1800" dirty="0" smtClean="0">
                <a:solidFill>
                  <a:srgbClr val="C0504D"/>
                </a:solidFill>
                <a:latin typeface="Verdana" pitchFamily="34" charset="0"/>
                <a:ea typeface="Verdana" pitchFamily="34" charset="0"/>
                <a:cs typeface="Verdana" pitchFamily="34" charset="0"/>
              </a:rPr>
              <a:t>Structured </a:t>
            </a:r>
            <a:r>
              <a:rPr lang="en-US" sz="1800" dirty="0">
                <a:solidFill>
                  <a:srgbClr val="C0504D"/>
                </a:solidFill>
                <a:latin typeface="Verdana" pitchFamily="34" charset="0"/>
                <a:ea typeface="Verdana" pitchFamily="34" charset="0"/>
                <a:cs typeface="Verdana" pitchFamily="34" charset="0"/>
              </a:rPr>
              <a:t>Reporting </a:t>
            </a:r>
            <a:r>
              <a:rPr lang="en-US" sz="1800" dirty="0">
                <a:latin typeface="Verdana" pitchFamily="34" charset="0"/>
                <a:ea typeface="Verdana" pitchFamily="34" charset="0"/>
                <a:cs typeface="Verdana" pitchFamily="34" charset="0"/>
              </a:rPr>
              <a:t>of Diagnostic Comparative Effectiveness </a:t>
            </a:r>
            <a:endParaRPr lang="en-US" sz="1800" dirty="0" smtClean="0">
              <a:latin typeface="Verdana" pitchFamily="34" charset="0"/>
              <a:ea typeface="Verdana" pitchFamily="34" charset="0"/>
              <a:cs typeface="Verdana" pitchFamily="34" charset="0"/>
            </a:endParaRPr>
          </a:p>
          <a:p>
            <a:pPr marL="736600" indent="-736600">
              <a:buNone/>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Study Results</a:t>
            </a:r>
          </a:p>
          <a:p>
            <a:pPr marL="736600" indent="-736600">
              <a:buNone/>
            </a:pPr>
            <a:endParaRPr lang="en-US" sz="1800" dirty="0">
              <a:latin typeface="Verdana" pitchFamily="34" charset="0"/>
              <a:ea typeface="Verdana" pitchFamily="34" charset="0"/>
              <a:cs typeface="Verdana" pitchFamily="34" charset="0"/>
            </a:endParaRPr>
          </a:p>
          <a:p>
            <a:pPr marL="736600" indent="-736600">
              <a:buNone/>
            </a:pPr>
            <a:r>
              <a:rPr lang="en-US" sz="1800" b="1" dirty="0" smtClean="0">
                <a:latin typeface="Verdana" pitchFamily="34" charset="0"/>
                <a:ea typeface="Verdana" pitchFamily="34" charset="0"/>
                <a:cs typeface="Verdana" pitchFamily="34" charset="0"/>
              </a:rPr>
              <a:t>8.3.5</a:t>
            </a:r>
            <a:r>
              <a:rPr lang="en-US" sz="1800" dirty="0" smtClean="0">
                <a:latin typeface="Verdana" pitchFamily="34" charset="0"/>
                <a:ea typeface="Verdana" pitchFamily="34" charset="0"/>
                <a:cs typeface="Verdana" pitchFamily="34" charset="0"/>
              </a:rPr>
              <a:t>	 Give </a:t>
            </a:r>
            <a:r>
              <a:rPr lang="en-US" sz="1800" dirty="0">
                <a:solidFill>
                  <a:srgbClr val="C0504D"/>
                </a:solidFill>
                <a:latin typeface="Verdana" pitchFamily="34" charset="0"/>
                <a:ea typeface="Verdana" pitchFamily="34" charset="0"/>
                <a:cs typeface="Verdana" pitchFamily="34" charset="0"/>
              </a:rPr>
              <a:t>Preference to Randomized Designs </a:t>
            </a:r>
            <a:r>
              <a:rPr lang="en-US" sz="1800" dirty="0">
                <a:latin typeface="Verdana" pitchFamily="34" charset="0"/>
                <a:ea typeface="Verdana" pitchFamily="34" charset="0"/>
                <a:cs typeface="Verdana" pitchFamily="34" charset="0"/>
              </a:rPr>
              <a:t>of Studies of Test </a:t>
            </a:r>
            <a:endParaRPr lang="en-US" sz="1800" dirty="0" smtClean="0">
              <a:latin typeface="Verdana" pitchFamily="34" charset="0"/>
              <a:ea typeface="Verdana" pitchFamily="34" charset="0"/>
              <a:cs typeface="Verdana" pitchFamily="34" charset="0"/>
            </a:endParaRPr>
          </a:p>
          <a:p>
            <a:pPr marL="736600" indent="-736600">
              <a:buNone/>
            </a:pPr>
            <a:r>
              <a:rPr lang="en-US" sz="1800" dirty="0">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Outcomes</a:t>
            </a:r>
            <a:endParaRPr lang="en-US" sz="1800" dirty="0">
              <a:latin typeface="Verdana" pitchFamily="34" charset="0"/>
              <a:ea typeface="Verdana" pitchFamily="34" charset="0"/>
              <a:cs typeface="Verdana" pitchFamily="34" charset="0"/>
            </a:endParaRPr>
          </a:p>
        </p:txBody>
      </p:sp>
      <p:sp>
        <p:nvSpPr>
          <p:cNvPr id="4" name="TextBox 3"/>
          <p:cNvSpPr txBox="1"/>
          <p:nvPr/>
        </p:nvSpPr>
        <p:spPr>
          <a:xfrm>
            <a:off x="457200" y="1447800"/>
            <a:ext cx="7162800" cy="461665"/>
          </a:xfrm>
          <a:prstGeom prst="rect">
            <a:avLst/>
          </a:prstGeom>
          <a:noFill/>
        </p:spPr>
        <p:txBody>
          <a:bodyPr wrap="square" rtlCol="0">
            <a:spAutoFit/>
          </a:bodyPr>
          <a:lstStyle/>
          <a:p>
            <a:pPr defTabSz="457200">
              <a:defRPr/>
            </a:pPr>
            <a:r>
              <a:rPr lang="en-US" sz="2400" b="1" dirty="0">
                <a:solidFill>
                  <a:schemeClr val="tx2"/>
                </a:solidFill>
                <a:latin typeface="Verdana" pitchFamily="34" charset="0"/>
                <a:ea typeface="Verdana" pitchFamily="34" charset="0"/>
                <a:cs typeface="Verdana" pitchFamily="34" charset="0"/>
              </a:rPr>
              <a:t>Diagnostic </a:t>
            </a:r>
            <a:r>
              <a:rPr lang="en-US" sz="2400" b="1" dirty="0" smtClean="0">
                <a:solidFill>
                  <a:schemeClr val="tx2"/>
                </a:solidFill>
                <a:latin typeface="Verdana" pitchFamily="34" charset="0"/>
                <a:ea typeface="Verdana" pitchFamily="34" charset="0"/>
                <a:cs typeface="Verdana" pitchFamily="34" charset="0"/>
              </a:rPr>
              <a:t>Tests Standards</a:t>
            </a:r>
            <a:endParaRPr lang="en-US" sz="2400" b="1" dirty="0">
              <a:solidFill>
                <a:schemeClr val="tx2"/>
              </a:solidFill>
              <a:latin typeface="Verdana" pitchFamily="34" charset="0"/>
              <a:ea typeface="Verdana" pitchFamily="34" charset="0"/>
              <a:cs typeface="Verdana" pitchFamily="34" charset="0"/>
            </a:endParaRPr>
          </a:p>
        </p:txBody>
      </p:sp>
      <p:sp>
        <p:nvSpPr>
          <p:cNvPr id="5" name="TextBox 4"/>
          <p:cNvSpPr txBox="1">
            <a:spLocks noChangeArrowheads="1"/>
          </p:cNvSpPr>
          <p:nvPr/>
        </p:nvSpPr>
        <p:spPr bwMode="auto">
          <a:xfrm>
            <a:off x="1524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54</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976592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idx="1"/>
          </p:nvPr>
        </p:nvSpPr>
        <p:spPr bwMode="auto">
          <a:xfrm>
            <a:off x="381000" y="2667000"/>
            <a:ext cx="8355135" cy="1143000"/>
          </a:xfrm>
          <a:prstGeom prst="rect">
            <a:avLst/>
          </a:prstGeom>
          <a:noFill/>
          <a:ln w="12700" algn="ctr">
            <a:solidFill>
              <a:schemeClr val="accent3"/>
            </a:solidFill>
            <a:miter lim="800000"/>
            <a:headEnd/>
            <a:tailEnd/>
          </a:ln>
        </p:spPr>
        <p:txBody>
          <a:bodyPr lIns="91440" tIns="40118" rIns="91440" bIns="40118" anchor="ctr"/>
          <a:lstStyle/>
          <a:p>
            <a:pPr marL="0" indent="0">
              <a:lnSpc>
                <a:spcPct val="110000"/>
              </a:lnSpc>
              <a:spcBef>
                <a:spcPts val="0"/>
              </a:spcBef>
              <a:spcAft>
                <a:spcPts val="600"/>
              </a:spcAft>
              <a:buNone/>
            </a:pPr>
            <a:r>
              <a:rPr lang="en-US" sz="1600" dirty="0" smtClean="0">
                <a:latin typeface="Verdana" pitchFamily="34" charset="0"/>
                <a:ea typeface="Verdana" pitchFamily="34" charset="0"/>
                <a:cs typeface="Verdana" pitchFamily="34" charset="0"/>
              </a:rPr>
              <a:t>Helps </a:t>
            </a:r>
            <a:r>
              <a:rPr lang="en-US" sz="1600" dirty="0">
                <a:latin typeface="Verdana" pitchFamily="34" charset="0"/>
                <a:ea typeface="Verdana" pitchFamily="34" charset="0"/>
                <a:cs typeface="Verdana" pitchFamily="34" charset="0"/>
              </a:rPr>
              <a:t>people and their caregivers communicate and make informed health care decisions, allowing their voices to be heard in assessing the value of health care options. </a:t>
            </a:r>
            <a:r>
              <a:rPr lang="en-US" sz="1600" dirty="0" smtClean="0">
                <a:latin typeface="Verdana" pitchFamily="34" charset="0"/>
                <a:ea typeface="Verdana" pitchFamily="34" charset="0"/>
                <a:cs typeface="Verdana" pitchFamily="34" charset="0"/>
              </a:rPr>
              <a:t>This </a:t>
            </a:r>
            <a:r>
              <a:rPr lang="en-US" sz="1600" dirty="0">
                <a:latin typeface="Verdana" pitchFamily="34" charset="0"/>
                <a:ea typeface="Verdana" pitchFamily="34" charset="0"/>
                <a:cs typeface="Verdana" pitchFamily="34" charset="0"/>
              </a:rPr>
              <a:t>research answers patient-centered questions such </a:t>
            </a:r>
            <a:r>
              <a:rPr lang="en-US" sz="1600" dirty="0" smtClean="0">
                <a:latin typeface="Verdana" pitchFamily="34" charset="0"/>
                <a:ea typeface="Verdana" pitchFamily="34" charset="0"/>
                <a:cs typeface="Verdana" pitchFamily="34" charset="0"/>
              </a:rPr>
              <a:t>as:</a:t>
            </a:r>
          </a:p>
        </p:txBody>
      </p:sp>
      <p:sp>
        <p:nvSpPr>
          <p:cNvPr id="5" name="Text Box 10"/>
          <p:cNvSpPr txBox="1">
            <a:spLocks noChangeArrowheads="1"/>
          </p:cNvSpPr>
          <p:nvPr/>
        </p:nvSpPr>
        <p:spPr bwMode="auto">
          <a:xfrm>
            <a:off x="387350" y="3885678"/>
            <a:ext cx="1979613" cy="229122"/>
          </a:xfrm>
          <a:prstGeom prst="rect">
            <a:avLst/>
          </a:prstGeom>
          <a:solidFill>
            <a:schemeClr val="accent3"/>
          </a:solidFill>
          <a:ln w="12700" algn="ctr">
            <a:solidFill>
              <a:schemeClr val="accent3"/>
            </a:solidFill>
            <a:miter lim="800000"/>
            <a:headEnd/>
            <a:tailEnd type="none" w="sm" len="med"/>
          </a:ln>
        </p:spPr>
        <p:txBody>
          <a:bodyPr lIns="40118" tIns="36000" rIns="40118" bIns="36000" anchor="ctr" anchorCtr="1"/>
          <a:lstStyle>
            <a:defPPr>
              <a:defRPr lang="en-US"/>
            </a:defPPr>
            <a:lvl1pPr defTabSz="957263">
              <a:defRPr sz="1600" b="1">
                <a:solidFill>
                  <a:srgbClr val="FFFFFF"/>
                </a:solidFill>
              </a:defRPr>
            </a:lvl1pPr>
          </a:lstStyle>
          <a:p>
            <a:r>
              <a:rPr lang="en-US" dirty="0">
                <a:latin typeface="Verdana" pitchFamily="34" charset="0"/>
                <a:ea typeface="Verdana" pitchFamily="34" charset="0"/>
                <a:cs typeface="Verdana" pitchFamily="34" charset="0"/>
              </a:rPr>
              <a:t>Expectations</a:t>
            </a:r>
          </a:p>
        </p:txBody>
      </p:sp>
      <p:sp>
        <p:nvSpPr>
          <p:cNvPr id="6" name="Rectangle 5"/>
          <p:cNvSpPr>
            <a:spLocks noChangeArrowheads="1"/>
          </p:cNvSpPr>
          <p:nvPr>
            <p:custDataLst>
              <p:tags r:id="rId1"/>
            </p:custDataLst>
          </p:nvPr>
        </p:nvSpPr>
        <p:spPr bwMode="auto">
          <a:xfrm>
            <a:off x="384175" y="4191000"/>
            <a:ext cx="1981200" cy="2362200"/>
          </a:xfrm>
          <a:prstGeom prst="rect">
            <a:avLst/>
          </a:prstGeom>
          <a:noFill/>
          <a:ln w="12700" algn="ctr">
            <a:solidFill>
              <a:schemeClr val="accent3"/>
            </a:solidFill>
            <a:miter lim="800000"/>
            <a:headEnd type="none" w="sm" len="sm"/>
            <a:tailEnd type="none" w="sm" len="sm"/>
          </a:ln>
        </p:spPr>
        <p:txBody>
          <a:bodyPr lIns="91440" tIns="91440" rIns="91440" bIns="91440"/>
          <a:lstStyle/>
          <a:p>
            <a:pPr marL="0" lvl="1" defTabSz="957998">
              <a:lnSpc>
                <a:spcPct val="106000"/>
              </a:lnSpc>
              <a:spcBef>
                <a:spcPts val="1344"/>
              </a:spcBef>
              <a:spcAft>
                <a:spcPts val="0"/>
              </a:spcAft>
              <a:defRPr/>
            </a:pPr>
            <a:r>
              <a:rPr lang="en-US" sz="1600" dirty="0">
                <a:latin typeface="Verdana" pitchFamily="34" charset="0"/>
                <a:ea typeface="Verdana" pitchFamily="34" charset="0"/>
                <a:cs typeface="Verdana" pitchFamily="34" charset="0"/>
              </a:rPr>
              <a:t>“Given my personal characteristics, conditions and preferences, what should I expect will happen to me?”</a:t>
            </a:r>
          </a:p>
        </p:txBody>
      </p:sp>
      <p:sp>
        <p:nvSpPr>
          <p:cNvPr id="7" name="Rectangle 6"/>
          <p:cNvSpPr>
            <a:spLocks noChangeArrowheads="1"/>
          </p:cNvSpPr>
          <p:nvPr>
            <p:custDataLst>
              <p:tags r:id="rId2"/>
            </p:custDataLst>
          </p:nvPr>
        </p:nvSpPr>
        <p:spPr bwMode="auto">
          <a:xfrm>
            <a:off x="2504987" y="4191000"/>
            <a:ext cx="1981200" cy="2362200"/>
          </a:xfrm>
          <a:prstGeom prst="rect">
            <a:avLst/>
          </a:prstGeom>
          <a:noFill/>
          <a:ln w="12700" algn="ctr">
            <a:solidFill>
              <a:schemeClr val="accent3"/>
            </a:solidFill>
            <a:miter lim="800000"/>
            <a:headEnd type="none" w="sm" len="sm"/>
            <a:tailEnd type="none" w="sm" len="sm"/>
          </a:ln>
        </p:spPr>
        <p:txBody>
          <a:bodyPr lIns="91440" tIns="91440" rIns="91440" bIns="91440"/>
          <a:lstStyle/>
          <a:p>
            <a:pPr marL="0" lvl="1" defTabSz="957998">
              <a:lnSpc>
                <a:spcPct val="106000"/>
              </a:lnSpc>
              <a:spcBef>
                <a:spcPts val="1344"/>
              </a:spcBef>
              <a:spcAft>
                <a:spcPts val="0"/>
              </a:spcAft>
              <a:defRPr/>
            </a:pPr>
            <a:r>
              <a:rPr lang="en-US" sz="1600" dirty="0">
                <a:latin typeface="Verdana" pitchFamily="34" charset="0"/>
                <a:ea typeface="Verdana" pitchFamily="34" charset="0"/>
                <a:cs typeface="Verdana" pitchFamily="34" charset="0"/>
              </a:rPr>
              <a:t>“What are my options and what are the potential benefits and harms of those options?”</a:t>
            </a:r>
          </a:p>
        </p:txBody>
      </p:sp>
      <p:sp>
        <p:nvSpPr>
          <p:cNvPr id="8" name="Rectangle 7"/>
          <p:cNvSpPr>
            <a:spLocks noChangeArrowheads="1"/>
          </p:cNvSpPr>
          <p:nvPr>
            <p:custDataLst>
              <p:tags r:id="rId3"/>
            </p:custDataLst>
          </p:nvPr>
        </p:nvSpPr>
        <p:spPr bwMode="auto">
          <a:xfrm>
            <a:off x="4632237" y="4191000"/>
            <a:ext cx="1981200" cy="2362200"/>
          </a:xfrm>
          <a:prstGeom prst="rect">
            <a:avLst/>
          </a:prstGeom>
          <a:noFill/>
          <a:ln w="12700" algn="ctr">
            <a:solidFill>
              <a:schemeClr val="accent3"/>
            </a:solidFill>
            <a:miter lim="800000"/>
            <a:headEnd type="none" w="sm" len="sm"/>
            <a:tailEnd type="none" w="sm" len="sm"/>
          </a:ln>
        </p:spPr>
        <p:txBody>
          <a:bodyPr lIns="91440" tIns="91440" rIns="91440" bIns="91440"/>
          <a:lstStyle/>
          <a:p>
            <a:pPr marL="0" lvl="1" defTabSz="957998">
              <a:lnSpc>
                <a:spcPct val="106000"/>
              </a:lnSpc>
              <a:spcBef>
                <a:spcPts val="1344"/>
              </a:spcBef>
              <a:spcAft>
                <a:spcPts val="0"/>
              </a:spcAft>
              <a:defRPr/>
            </a:pPr>
            <a:r>
              <a:rPr lang="en-US" sz="1600" dirty="0">
                <a:latin typeface="Verdana" pitchFamily="34" charset="0"/>
                <a:ea typeface="Verdana" pitchFamily="34" charset="0"/>
                <a:cs typeface="Verdana" pitchFamily="34" charset="0"/>
              </a:rPr>
              <a:t>“What can I do to improve the outcomes that are most important to me?”</a:t>
            </a:r>
          </a:p>
        </p:txBody>
      </p:sp>
      <p:sp>
        <p:nvSpPr>
          <p:cNvPr id="9" name="Rectangle 8"/>
          <p:cNvSpPr>
            <a:spLocks noChangeArrowheads="1"/>
          </p:cNvSpPr>
          <p:nvPr>
            <p:custDataLst>
              <p:tags r:id="rId4"/>
            </p:custDataLst>
          </p:nvPr>
        </p:nvSpPr>
        <p:spPr bwMode="auto">
          <a:xfrm>
            <a:off x="6759487" y="4191000"/>
            <a:ext cx="1981200" cy="2362200"/>
          </a:xfrm>
          <a:prstGeom prst="rect">
            <a:avLst/>
          </a:prstGeom>
          <a:noFill/>
          <a:ln w="12700" algn="ctr">
            <a:solidFill>
              <a:schemeClr val="accent3"/>
            </a:solidFill>
            <a:miter lim="800000"/>
            <a:headEnd type="none" w="sm" len="sm"/>
            <a:tailEnd type="none" w="sm" len="sm"/>
          </a:ln>
        </p:spPr>
        <p:txBody>
          <a:bodyPr lIns="91440" tIns="91440" rIns="91440" bIns="91440"/>
          <a:lstStyle/>
          <a:p>
            <a:pPr marL="0" lvl="1" defTabSz="957998">
              <a:lnSpc>
                <a:spcPct val="106000"/>
              </a:lnSpc>
              <a:spcBef>
                <a:spcPts val="1344"/>
              </a:spcBef>
              <a:spcAft>
                <a:spcPts val="0"/>
              </a:spcAft>
              <a:defRPr/>
            </a:pPr>
            <a:r>
              <a:rPr lang="en-US" sz="1600" dirty="0">
                <a:latin typeface="Verdana" pitchFamily="34" charset="0"/>
                <a:ea typeface="Verdana" pitchFamily="34" charset="0"/>
                <a:cs typeface="Verdana" pitchFamily="34" charset="0"/>
              </a:rPr>
              <a:t>“How can clinicians and the care delivery </a:t>
            </a:r>
            <a:r>
              <a:rPr lang="en-US" sz="1600" dirty="0" smtClean="0">
                <a:latin typeface="Verdana" pitchFamily="34" charset="0"/>
                <a:ea typeface="Verdana" pitchFamily="34" charset="0"/>
                <a:cs typeface="Verdana" pitchFamily="34" charset="0"/>
              </a:rPr>
              <a:t>systems </a:t>
            </a:r>
            <a:r>
              <a:rPr lang="en-US" sz="1600" dirty="0">
                <a:latin typeface="Verdana" pitchFamily="34" charset="0"/>
                <a:ea typeface="Verdana" pitchFamily="34" charset="0"/>
                <a:cs typeface="Verdana" pitchFamily="34" charset="0"/>
              </a:rPr>
              <a:t>help me make the best decisions about my health and healthcare?”</a:t>
            </a:r>
          </a:p>
        </p:txBody>
      </p:sp>
      <p:sp>
        <p:nvSpPr>
          <p:cNvPr id="10" name="Text Box 10"/>
          <p:cNvSpPr txBox="1">
            <a:spLocks noChangeArrowheads="1"/>
          </p:cNvSpPr>
          <p:nvPr/>
        </p:nvSpPr>
        <p:spPr bwMode="auto">
          <a:xfrm>
            <a:off x="2506574" y="3882802"/>
            <a:ext cx="1979613" cy="229123"/>
          </a:xfrm>
          <a:prstGeom prst="rect">
            <a:avLst/>
          </a:prstGeom>
          <a:solidFill>
            <a:schemeClr val="accent3"/>
          </a:solidFill>
          <a:ln w="12700" algn="ctr">
            <a:solidFill>
              <a:schemeClr val="accent3"/>
            </a:solidFill>
            <a:miter lim="800000"/>
            <a:headEnd/>
            <a:tailEnd type="none" w="sm" len="med"/>
          </a:ln>
        </p:spPr>
        <p:txBody>
          <a:bodyPr lIns="40118" tIns="36000" rIns="40118" bIns="36000" anchor="ctr" anchorCtr="1"/>
          <a:lstStyle/>
          <a:p>
            <a:pPr defTabSz="957263"/>
            <a:r>
              <a:rPr lang="en-US" sz="1600" b="1" dirty="0" smtClean="0">
                <a:solidFill>
                  <a:srgbClr val="FFFFFF"/>
                </a:solidFill>
                <a:latin typeface="Verdana" pitchFamily="34" charset="0"/>
                <a:ea typeface="Verdana" pitchFamily="34" charset="0"/>
                <a:cs typeface="Verdana" pitchFamily="34" charset="0"/>
              </a:rPr>
              <a:t>Options</a:t>
            </a:r>
            <a:endParaRPr lang="en-US" b="1" dirty="0">
              <a:solidFill>
                <a:srgbClr val="FFFFFF"/>
              </a:solidFill>
              <a:latin typeface="Verdana" pitchFamily="34" charset="0"/>
              <a:ea typeface="Verdana" pitchFamily="34" charset="0"/>
              <a:cs typeface="Verdana" pitchFamily="34" charset="0"/>
            </a:endParaRPr>
          </a:p>
        </p:txBody>
      </p:sp>
      <p:sp>
        <p:nvSpPr>
          <p:cNvPr id="11" name="Text Box 10"/>
          <p:cNvSpPr txBox="1">
            <a:spLocks noChangeArrowheads="1"/>
          </p:cNvSpPr>
          <p:nvPr/>
        </p:nvSpPr>
        <p:spPr bwMode="auto">
          <a:xfrm>
            <a:off x="4637298" y="3882825"/>
            <a:ext cx="1979613" cy="229123"/>
          </a:xfrm>
          <a:prstGeom prst="rect">
            <a:avLst/>
          </a:prstGeom>
          <a:solidFill>
            <a:schemeClr val="accent3"/>
          </a:solidFill>
          <a:ln w="12700" algn="ctr">
            <a:solidFill>
              <a:schemeClr val="accent3"/>
            </a:solidFill>
            <a:miter lim="800000"/>
            <a:headEnd/>
            <a:tailEnd type="none" w="sm" len="med"/>
          </a:ln>
        </p:spPr>
        <p:txBody>
          <a:bodyPr lIns="40118" tIns="36000" rIns="40118" bIns="36000" anchor="ctr" anchorCtr="1"/>
          <a:lstStyle/>
          <a:p>
            <a:pPr defTabSz="957263"/>
            <a:r>
              <a:rPr lang="en-US" sz="1600" b="1" dirty="0" smtClean="0">
                <a:solidFill>
                  <a:srgbClr val="FFFFFF"/>
                </a:solidFill>
                <a:latin typeface="Verdana" pitchFamily="34" charset="0"/>
                <a:ea typeface="Verdana" pitchFamily="34" charset="0"/>
                <a:cs typeface="Verdana" pitchFamily="34" charset="0"/>
              </a:rPr>
              <a:t>Outcomes</a:t>
            </a:r>
            <a:endParaRPr lang="en-US" b="1" dirty="0">
              <a:solidFill>
                <a:srgbClr val="FFFFFF"/>
              </a:solidFill>
              <a:latin typeface="Verdana" pitchFamily="34" charset="0"/>
              <a:ea typeface="Verdana" pitchFamily="34" charset="0"/>
              <a:cs typeface="Verdana" pitchFamily="34" charset="0"/>
            </a:endParaRPr>
          </a:p>
        </p:txBody>
      </p:sp>
      <p:sp>
        <p:nvSpPr>
          <p:cNvPr id="12" name="Text Box 10"/>
          <p:cNvSpPr txBox="1">
            <a:spLocks noChangeArrowheads="1"/>
          </p:cNvSpPr>
          <p:nvPr/>
        </p:nvSpPr>
        <p:spPr bwMode="auto">
          <a:xfrm>
            <a:off x="6756522" y="3879949"/>
            <a:ext cx="1979613" cy="229122"/>
          </a:xfrm>
          <a:prstGeom prst="rect">
            <a:avLst/>
          </a:prstGeom>
          <a:solidFill>
            <a:schemeClr val="accent3"/>
          </a:solidFill>
          <a:ln w="12700" algn="ctr">
            <a:solidFill>
              <a:schemeClr val="accent3"/>
            </a:solidFill>
            <a:miter lim="800000"/>
            <a:headEnd/>
            <a:tailEnd type="none" w="sm" len="med"/>
          </a:ln>
        </p:spPr>
        <p:txBody>
          <a:bodyPr lIns="40118" tIns="36000" rIns="40118" bIns="36000" anchor="ctr" anchorCtr="1"/>
          <a:lstStyle/>
          <a:p>
            <a:pPr defTabSz="957263"/>
            <a:r>
              <a:rPr lang="en-US" sz="1600" b="1" dirty="0" smtClean="0">
                <a:solidFill>
                  <a:srgbClr val="FFFFFF"/>
                </a:solidFill>
                <a:latin typeface="Verdana" pitchFamily="34" charset="0"/>
                <a:ea typeface="Verdana" pitchFamily="34" charset="0"/>
                <a:cs typeface="Verdana" pitchFamily="34" charset="0"/>
              </a:rPr>
              <a:t>Decisions</a:t>
            </a:r>
            <a:endParaRPr lang="en-US" b="1" dirty="0">
              <a:solidFill>
                <a:srgbClr val="FFFFFF"/>
              </a:solidFill>
              <a:latin typeface="Verdana" pitchFamily="34" charset="0"/>
              <a:ea typeface="Verdana" pitchFamily="34" charset="0"/>
              <a:cs typeface="Verdana" pitchFamily="34" charset="0"/>
            </a:endParaRPr>
          </a:p>
        </p:txBody>
      </p:sp>
      <p:sp>
        <p:nvSpPr>
          <p:cNvPr id="13" name="TextBox 12"/>
          <p:cNvSpPr txBox="1"/>
          <p:nvPr/>
        </p:nvSpPr>
        <p:spPr>
          <a:xfrm>
            <a:off x="384175" y="1779934"/>
            <a:ext cx="8351960" cy="769441"/>
          </a:xfrm>
          <a:prstGeom prst="rect">
            <a:avLst/>
          </a:prstGeom>
          <a:noFill/>
        </p:spPr>
        <p:txBody>
          <a:bodyPr wrap="square" rtlCol="0">
            <a:spAutoFit/>
          </a:bodyPr>
          <a:lstStyle/>
          <a:p>
            <a:pPr lvl="0" defTabSz="457200">
              <a:spcBef>
                <a:spcPct val="20000"/>
              </a:spcBef>
            </a:pPr>
            <a:r>
              <a:rPr lang="en-US" sz="2200" b="1" dirty="0" smtClean="0">
                <a:solidFill>
                  <a:srgbClr val="13307A"/>
                </a:solidFill>
                <a:latin typeface="Verdana"/>
              </a:rPr>
              <a:t>Defining Patient-Centered Outcomes Research (PCOR)</a:t>
            </a:r>
            <a:endParaRPr lang="en-US" sz="2200" b="1" dirty="0">
              <a:solidFill>
                <a:srgbClr val="13307A"/>
              </a:solidFill>
              <a:latin typeface="Verdana"/>
            </a:endParaRPr>
          </a:p>
        </p:txBody>
      </p:sp>
      <p:sp>
        <p:nvSpPr>
          <p:cNvPr id="14" name="TextBox 13"/>
          <p:cNvSpPr txBox="1">
            <a:spLocks noChangeArrowheads="1"/>
          </p:cNvSpPr>
          <p:nvPr/>
        </p:nvSpPr>
        <p:spPr bwMode="auto">
          <a:xfrm>
            <a:off x="228600" y="6629400"/>
            <a:ext cx="609600" cy="276225"/>
          </a:xfrm>
          <a:prstGeom prst="rect">
            <a:avLst/>
          </a:prstGeom>
          <a:noFill/>
          <a:ln w="9525">
            <a:noFill/>
            <a:miter lim="800000"/>
            <a:headEnd/>
            <a:tailEnd/>
          </a:ln>
        </p:spPr>
        <p:txBody>
          <a:bodyPr>
            <a:spAutoFit/>
          </a:bodyPr>
          <a:lstStyle/>
          <a:p>
            <a:fld id="{F097D1BD-C387-4DC6-A320-ADA1AA711E93}" type="slidenum">
              <a:rPr lang="en-US" sz="1200">
                <a:solidFill>
                  <a:srgbClr val="7F7F7F"/>
                </a:solidFill>
                <a:latin typeface="Calibri" pitchFamily="34" charset="0"/>
              </a:rPr>
              <a:pPr/>
              <a:t>6</a:t>
            </a:fld>
            <a:endParaRPr lang="en-US" dirty="0">
              <a:solidFill>
                <a:srgbClr val="7F7F7F"/>
              </a:solidFill>
              <a:latin typeface="Calibri" pitchFamily="34" charset="0"/>
            </a:endParaRPr>
          </a:p>
        </p:txBody>
      </p:sp>
    </p:spTree>
    <p:extLst>
      <p:ext uri="{BB962C8B-B14F-4D97-AF65-F5344CB8AC3E}">
        <p14:creationId xmlns:p14="http://schemas.microsoft.com/office/powerpoint/2010/main" xmlns="" val="288949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p:cNvSpPr txBox="1"/>
          <p:nvPr/>
        </p:nvSpPr>
        <p:spPr>
          <a:xfrm>
            <a:off x="668338" y="1371600"/>
            <a:ext cx="2989262" cy="369888"/>
          </a:xfrm>
          <a:prstGeom prst="rect">
            <a:avLst/>
          </a:prstGeom>
          <a:solidFill>
            <a:schemeClr val="bg1"/>
          </a:solidFill>
        </p:spPr>
        <p:txBody>
          <a:bodyPr>
            <a:spAutoFit/>
          </a:bodyPr>
          <a:lstStyle/>
          <a:p>
            <a:pPr defTabSz="457200">
              <a:defRPr/>
            </a:pPr>
            <a:endParaRPr lang="en-US" dirty="0">
              <a:solidFill>
                <a:prstClr val="black"/>
              </a:solidFill>
              <a:latin typeface="Arial" charset="0"/>
              <a:ea typeface="+mn-ea"/>
            </a:endParaRPr>
          </a:p>
        </p:txBody>
      </p:sp>
      <p:grpSp>
        <p:nvGrpSpPr>
          <p:cNvPr id="2" name="Group 3"/>
          <p:cNvGrpSpPr>
            <a:grpSpLocks/>
          </p:cNvGrpSpPr>
          <p:nvPr/>
        </p:nvGrpSpPr>
        <p:grpSpPr bwMode="auto">
          <a:xfrm rot="1759146">
            <a:off x="5407025" y="1822450"/>
            <a:ext cx="1612900" cy="2687638"/>
            <a:chOff x="3354" y="1728"/>
            <a:chExt cx="680" cy="1160"/>
          </a:xfrm>
        </p:grpSpPr>
        <p:sp>
          <p:nvSpPr>
            <p:cNvPr id="56" name="Arc 4"/>
            <p:cNvSpPr>
              <a:spLocks/>
            </p:cNvSpPr>
            <p:nvPr/>
          </p:nvSpPr>
          <p:spPr bwMode="auto">
            <a:xfrm>
              <a:off x="3354" y="1736"/>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rgbClr val="FFFFFF"/>
            </a:solidFill>
            <a:ln w="12700">
              <a:solidFill>
                <a:srgbClr val="00B200"/>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A1DE"/>
                </a:solidFill>
                <a:latin typeface="Calibri"/>
                <a:ea typeface="+mn-ea"/>
              </a:endParaRPr>
            </a:p>
          </p:txBody>
        </p:sp>
        <p:sp>
          <p:nvSpPr>
            <p:cNvPr id="57" name="Freeform 56"/>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solidFill>
              <a:srgbClr val="FFFFFF"/>
            </a:solidFill>
            <a:ln w="12700">
              <a:solidFill>
                <a:srgbClr val="00B200"/>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A1DE"/>
                </a:solidFill>
                <a:latin typeface="Calibri"/>
                <a:ea typeface="+mn-ea"/>
              </a:endParaRPr>
            </a:p>
          </p:txBody>
        </p:sp>
      </p:grpSp>
      <p:grpSp>
        <p:nvGrpSpPr>
          <p:cNvPr id="3" name="Group 12"/>
          <p:cNvGrpSpPr>
            <a:grpSpLocks/>
          </p:cNvGrpSpPr>
          <p:nvPr/>
        </p:nvGrpSpPr>
        <p:grpSpPr bwMode="auto">
          <a:xfrm rot="-1768293">
            <a:off x="5224463" y="3276600"/>
            <a:ext cx="2598737" cy="2160588"/>
            <a:chOff x="3356" y="2880"/>
            <a:chExt cx="1097" cy="933"/>
          </a:xfrm>
        </p:grpSpPr>
        <p:sp>
          <p:nvSpPr>
            <p:cNvPr id="65" name="Arc 13"/>
            <p:cNvSpPr>
              <a:spLocks/>
            </p:cNvSpPr>
            <p:nvPr/>
          </p:nvSpPr>
          <p:spPr bwMode="auto">
            <a:xfrm>
              <a:off x="3355" y="2879"/>
              <a:ext cx="1097"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rgbClr val="FFFFFF"/>
            </a:solidFill>
            <a:ln w="12700">
              <a:solidFill>
                <a:srgbClr val="00B200"/>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66" name="Freeform 65"/>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solidFill>
              <a:srgbClr val="FFFFFF"/>
            </a:solidFill>
            <a:ln w="12700">
              <a:solidFill>
                <a:srgbClr val="00B200"/>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grpSp>
        <p:nvGrpSpPr>
          <p:cNvPr id="4" name="Group 15"/>
          <p:cNvGrpSpPr>
            <a:grpSpLocks/>
          </p:cNvGrpSpPr>
          <p:nvPr/>
        </p:nvGrpSpPr>
        <p:grpSpPr bwMode="auto">
          <a:xfrm rot="-727033">
            <a:off x="5118100" y="3863975"/>
            <a:ext cx="1608138" cy="2670175"/>
            <a:chOff x="3356" y="2880"/>
            <a:chExt cx="678" cy="1153"/>
          </a:xfrm>
        </p:grpSpPr>
        <p:sp>
          <p:nvSpPr>
            <p:cNvPr id="68" name="Arc 16"/>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rgbClr val="FFFFFF"/>
            </a:solidFill>
            <a:ln w="12700">
              <a:solidFill>
                <a:srgbClr val="00B200"/>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69" name="Freeform 68"/>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solidFill>
              <a:srgbClr val="FFFFFF"/>
            </a:solidFill>
            <a:ln w="12700">
              <a:solidFill>
                <a:srgbClr val="00B200"/>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grpSp>
        <p:nvGrpSpPr>
          <p:cNvPr id="5" name="Group 18"/>
          <p:cNvGrpSpPr>
            <a:grpSpLocks/>
          </p:cNvGrpSpPr>
          <p:nvPr/>
        </p:nvGrpSpPr>
        <p:grpSpPr bwMode="auto">
          <a:xfrm rot="401183">
            <a:off x="2957513" y="4113213"/>
            <a:ext cx="1604962" cy="2671762"/>
            <a:chOff x="2679" y="2880"/>
            <a:chExt cx="678" cy="1153"/>
          </a:xfrm>
        </p:grpSpPr>
        <p:sp>
          <p:nvSpPr>
            <p:cNvPr id="71" name="Arc 19"/>
            <p:cNvSpPr>
              <a:spLocks/>
            </p:cNvSpPr>
            <p:nvPr/>
          </p:nvSpPr>
          <p:spPr bwMode="auto">
            <a:xfrm>
              <a:off x="2679" y="2879"/>
              <a:ext cx="678" cy="1153"/>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rgbClr val="FFFFFF"/>
            </a:solidFill>
            <a:ln w="12700">
              <a:solidFill>
                <a:srgbClr val="00B200"/>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72" name="Freeform 71"/>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solidFill>
              <a:srgbClr val="FFFFFF"/>
            </a:solidFill>
            <a:ln w="12700">
              <a:solidFill>
                <a:srgbClr val="00B200"/>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grpSp>
        <p:nvGrpSpPr>
          <p:cNvPr id="6" name="Group 24"/>
          <p:cNvGrpSpPr>
            <a:grpSpLocks/>
          </p:cNvGrpSpPr>
          <p:nvPr/>
        </p:nvGrpSpPr>
        <p:grpSpPr bwMode="auto">
          <a:xfrm rot="-931017">
            <a:off x="1963738" y="3614738"/>
            <a:ext cx="2728912" cy="1652587"/>
            <a:chOff x="2204" y="2524"/>
            <a:chExt cx="1153" cy="713"/>
          </a:xfrm>
        </p:grpSpPr>
        <p:sp>
          <p:nvSpPr>
            <p:cNvPr id="77" name="Arc 25"/>
            <p:cNvSpPr>
              <a:spLocks/>
            </p:cNvSpPr>
            <p:nvPr/>
          </p:nvSpPr>
          <p:spPr bwMode="auto">
            <a:xfrm>
              <a:off x="2203" y="2523"/>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rgbClr val="FFFFFF"/>
            </a:solidFill>
            <a:ln w="12700">
              <a:solidFill>
                <a:srgbClr val="00B200"/>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78" name="Freeform 77"/>
            <p:cNvSpPr>
              <a:spLocks/>
            </p:cNvSpPr>
            <p:nvPr/>
          </p:nvSpPr>
          <p:spPr bwMode="auto">
            <a:xfrm>
              <a:off x="2259"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solidFill>
              <a:srgbClr val="FFFFFF"/>
            </a:solidFill>
            <a:ln w="12700">
              <a:solidFill>
                <a:srgbClr val="00B200"/>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grpSp>
        <p:nvGrpSpPr>
          <p:cNvPr id="7" name="Group 27"/>
          <p:cNvGrpSpPr>
            <a:grpSpLocks/>
          </p:cNvGrpSpPr>
          <p:nvPr/>
        </p:nvGrpSpPr>
        <p:grpSpPr bwMode="auto">
          <a:xfrm>
            <a:off x="2058988" y="1943100"/>
            <a:ext cx="2595562" cy="2160588"/>
            <a:chOff x="2260" y="1948"/>
            <a:chExt cx="1097" cy="933"/>
          </a:xfrm>
        </p:grpSpPr>
        <p:sp>
          <p:nvSpPr>
            <p:cNvPr id="80" name="Arc 28"/>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rgbClr val="FFFFFF"/>
            </a:solidFill>
            <a:ln w="12700">
              <a:solidFill>
                <a:srgbClr val="00B200"/>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81" name="Freeform 80"/>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solidFill>
              <a:srgbClr val="FFFFFF"/>
            </a:solidFill>
            <a:ln w="12700">
              <a:solidFill>
                <a:srgbClr val="00B200"/>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grpSp>
        <p:nvGrpSpPr>
          <p:cNvPr id="8" name="Group 30"/>
          <p:cNvGrpSpPr>
            <a:grpSpLocks/>
          </p:cNvGrpSpPr>
          <p:nvPr/>
        </p:nvGrpSpPr>
        <p:grpSpPr bwMode="auto">
          <a:xfrm rot="1052013">
            <a:off x="3513138" y="1255713"/>
            <a:ext cx="1603375" cy="2671762"/>
            <a:chOff x="2679" y="1728"/>
            <a:chExt cx="678" cy="1153"/>
          </a:xfrm>
        </p:grpSpPr>
        <p:sp>
          <p:nvSpPr>
            <p:cNvPr id="83" name="Arc 31"/>
            <p:cNvSpPr>
              <a:spLocks/>
            </p:cNvSpPr>
            <p:nvPr/>
          </p:nvSpPr>
          <p:spPr bwMode="auto">
            <a:xfrm>
              <a:off x="2679" y="1728"/>
              <a:ext cx="677" cy="1153"/>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rgbClr val="FFFFFF"/>
            </a:solidFill>
            <a:ln w="12700">
              <a:solidFill>
                <a:srgbClr val="00B200"/>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84" name="Freeform 83"/>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solidFill>
              <a:srgbClr val="FFFFFF"/>
            </a:solidFill>
            <a:ln w="12700">
              <a:solidFill>
                <a:srgbClr val="00B200"/>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sp>
        <p:nvSpPr>
          <p:cNvPr id="87" name="Text Box 35"/>
          <p:cNvSpPr txBox="1">
            <a:spLocks noChangeArrowheads="1"/>
          </p:cNvSpPr>
          <p:nvPr/>
        </p:nvSpPr>
        <p:spPr bwMode="gray">
          <a:xfrm>
            <a:off x="5599113" y="2308225"/>
            <a:ext cx="1428750" cy="1031875"/>
          </a:xfrm>
          <a:prstGeom prst="rect">
            <a:avLst/>
          </a:prstGeom>
          <a:noFill/>
          <a:ln w="9525" algn="ctr">
            <a:noFill/>
            <a:miter lim="800000"/>
            <a:headEnd/>
            <a:tailEnd/>
          </a:ln>
        </p:spPr>
        <p:txBody>
          <a:bodyPr lIns="0" tIns="0" rIns="0" bIns="0">
            <a:spAutoFit/>
          </a:bodyPr>
          <a:lstStyle/>
          <a:p>
            <a:pPr algn="ctr" fontAlgn="auto">
              <a:lnSpc>
                <a:spcPct val="106000"/>
              </a:lnSpc>
              <a:spcBef>
                <a:spcPts val="0"/>
              </a:spcBef>
              <a:spcAft>
                <a:spcPts val="0"/>
              </a:spcAft>
              <a:buClr>
                <a:srgbClr val="002776"/>
              </a:buClr>
              <a:defRPr/>
            </a:pPr>
            <a:r>
              <a:rPr lang="en-US" sz="1600" b="1" dirty="0">
                <a:solidFill>
                  <a:prstClr val="black"/>
                </a:solidFill>
                <a:latin typeface="Calibri"/>
                <a:ea typeface="+mn-ea"/>
                <a:cs typeface="Arial" charset="0"/>
              </a:rPr>
              <a:t>Patients and </a:t>
            </a:r>
          </a:p>
          <a:p>
            <a:pPr algn="ctr" fontAlgn="auto">
              <a:lnSpc>
                <a:spcPct val="106000"/>
              </a:lnSpc>
              <a:spcBef>
                <a:spcPts val="0"/>
              </a:spcBef>
              <a:spcAft>
                <a:spcPts val="0"/>
              </a:spcAft>
              <a:buClr>
                <a:srgbClr val="002776"/>
              </a:buClr>
              <a:defRPr/>
            </a:pPr>
            <a:r>
              <a:rPr lang="en-US" sz="1600" b="1" dirty="0">
                <a:solidFill>
                  <a:prstClr val="black"/>
                </a:solidFill>
                <a:latin typeface="Calibri"/>
                <a:ea typeface="+mn-ea"/>
                <a:cs typeface="Arial" charset="0"/>
              </a:rPr>
              <a:t>Health Care Consumers </a:t>
            </a:r>
          </a:p>
          <a:p>
            <a:pPr algn="ctr" fontAlgn="auto">
              <a:lnSpc>
                <a:spcPct val="106000"/>
              </a:lnSpc>
              <a:spcBef>
                <a:spcPts val="0"/>
              </a:spcBef>
              <a:spcAft>
                <a:spcPts val="0"/>
              </a:spcAft>
              <a:buClr>
                <a:srgbClr val="002776"/>
              </a:buClr>
              <a:buFont typeface="Wingdings 2" pitchFamily="18" charset="2"/>
              <a:buNone/>
              <a:defRPr/>
            </a:pPr>
            <a:endParaRPr lang="en-GB" sz="1600" kern="0" dirty="0">
              <a:solidFill>
                <a:srgbClr val="002776"/>
              </a:solidFill>
              <a:latin typeface="Calibri"/>
              <a:ea typeface="+mn-ea"/>
            </a:endParaRPr>
          </a:p>
        </p:txBody>
      </p:sp>
      <p:sp>
        <p:nvSpPr>
          <p:cNvPr id="96" name="Oval 95"/>
          <p:cNvSpPr>
            <a:spLocks noChangeArrowheads="1"/>
          </p:cNvSpPr>
          <p:nvPr/>
        </p:nvSpPr>
        <p:spPr bwMode="auto">
          <a:xfrm>
            <a:off x="3443288" y="2779713"/>
            <a:ext cx="2728912" cy="2668587"/>
          </a:xfrm>
          <a:prstGeom prst="ellipse">
            <a:avLst/>
          </a:prstGeom>
          <a:solidFill>
            <a:srgbClr val="00B200"/>
          </a:solidFill>
          <a:ln w="12700">
            <a:solidFill>
              <a:srgbClr val="FFFFFF"/>
            </a:solidFill>
            <a:round/>
            <a:headEnd/>
            <a:tailEnd/>
          </a:ln>
        </p:spPr>
        <p:txBody>
          <a:bodyPr anchor="ctr"/>
          <a:lstStyle/>
          <a:p>
            <a:pPr algn="ctr" fontAlgn="auto">
              <a:lnSpc>
                <a:spcPct val="95000"/>
              </a:lnSpc>
              <a:spcBef>
                <a:spcPts val="0"/>
              </a:spcBef>
              <a:spcAft>
                <a:spcPct val="37000"/>
              </a:spcAft>
              <a:defRPr/>
            </a:pPr>
            <a:r>
              <a:rPr lang="en-GB" sz="2800" b="1" kern="0" dirty="0">
                <a:solidFill>
                  <a:srgbClr val="FFFFFF"/>
                </a:solidFill>
                <a:latin typeface="Calibri"/>
                <a:ea typeface="ＭＳ Ｐゴシック" pitchFamily="50" charset="-128"/>
              </a:rPr>
              <a:t>Board of Governors</a:t>
            </a:r>
          </a:p>
        </p:txBody>
      </p:sp>
      <p:sp>
        <p:nvSpPr>
          <p:cNvPr id="98" name="Text Box 35"/>
          <p:cNvSpPr txBox="1">
            <a:spLocks noChangeArrowheads="1"/>
          </p:cNvSpPr>
          <p:nvPr/>
        </p:nvSpPr>
        <p:spPr bwMode="gray">
          <a:xfrm>
            <a:off x="3954463" y="1662113"/>
            <a:ext cx="1428750" cy="985837"/>
          </a:xfrm>
          <a:prstGeom prst="rect">
            <a:avLst/>
          </a:prstGeom>
          <a:noFill/>
          <a:ln w="9525" algn="ctr">
            <a:noFill/>
            <a:miter lim="800000"/>
            <a:headEnd/>
            <a:tailEnd/>
          </a:ln>
        </p:spPr>
        <p:txBody>
          <a:bodyPr lIns="0" tIns="0" rIns="0" bIns="0">
            <a:spAutoFit/>
          </a:bodyPr>
          <a:lstStyle/>
          <a:p>
            <a:pPr algn="ctr" defTabSz="457200">
              <a:spcAft>
                <a:spcPts val="0"/>
              </a:spcAft>
              <a:defRPr/>
            </a:pPr>
            <a:r>
              <a:rPr lang="en-US" sz="1600" b="1" dirty="0">
                <a:solidFill>
                  <a:prstClr val="black"/>
                </a:solidFill>
                <a:latin typeface="Calibri"/>
                <a:ea typeface="+mn-ea"/>
                <a:cs typeface="Arial" charset="0"/>
              </a:rPr>
              <a:t>Federal and State </a:t>
            </a:r>
          </a:p>
          <a:p>
            <a:pPr algn="ctr" defTabSz="457200">
              <a:spcAft>
                <a:spcPts val="0"/>
              </a:spcAft>
              <a:defRPr/>
            </a:pPr>
            <a:r>
              <a:rPr lang="en-US" sz="1600" b="1" dirty="0">
                <a:solidFill>
                  <a:prstClr val="black"/>
                </a:solidFill>
                <a:latin typeface="Calibri"/>
                <a:ea typeface="+mn-ea"/>
                <a:cs typeface="Arial" charset="0"/>
              </a:rPr>
              <a:t>Public Health </a:t>
            </a:r>
          </a:p>
          <a:p>
            <a:pPr algn="ctr" defTabSz="457200">
              <a:spcAft>
                <a:spcPts val="0"/>
              </a:spcAft>
              <a:defRPr/>
            </a:pPr>
            <a:r>
              <a:rPr lang="en-US" sz="1600" b="1" dirty="0">
                <a:solidFill>
                  <a:prstClr val="black"/>
                </a:solidFill>
                <a:latin typeface="Calibri"/>
                <a:ea typeface="+mn-ea"/>
                <a:cs typeface="Arial" charset="0"/>
              </a:rPr>
              <a:t>Officials </a:t>
            </a:r>
          </a:p>
        </p:txBody>
      </p:sp>
      <p:sp>
        <p:nvSpPr>
          <p:cNvPr id="99" name="Text Box 35"/>
          <p:cNvSpPr txBox="1">
            <a:spLocks noChangeArrowheads="1"/>
          </p:cNvSpPr>
          <p:nvPr/>
        </p:nvSpPr>
        <p:spPr bwMode="gray">
          <a:xfrm>
            <a:off x="2000250" y="4075113"/>
            <a:ext cx="1428750" cy="922337"/>
          </a:xfrm>
          <a:prstGeom prst="rect">
            <a:avLst/>
          </a:prstGeom>
          <a:noFill/>
          <a:ln w="9525" algn="ctr">
            <a:noFill/>
            <a:miter lim="800000"/>
            <a:headEnd/>
            <a:tailEnd/>
          </a:ln>
        </p:spPr>
        <p:txBody>
          <a:bodyPr lIns="0" tIns="0" rIns="0" bIns="0">
            <a:spAutoFit/>
          </a:bodyPr>
          <a:lstStyle/>
          <a:p>
            <a:pPr algn="ctr" defTabSz="457200">
              <a:spcAft>
                <a:spcPts val="1200"/>
              </a:spcAft>
              <a:defRPr/>
            </a:pPr>
            <a:r>
              <a:rPr lang="en-US" sz="1500" b="1" dirty="0">
                <a:solidFill>
                  <a:prstClr val="black"/>
                </a:solidFill>
                <a:latin typeface="Calibri"/>
                <a:ea typeface="+mn-ea"/>
                <a:cs typeface="Arial" charset="0"/>
              </a:rPr>
              <a:t>Pharmaceutical, Device, and Diagnostic Manufacturers </a:t>
            </a:r>
          </a:p>
        </p:txBody>
      </p:sp>
      <p:sp>
        <p:nvSpPr>
          <p:cNvPr id="102" name="Text Box 35"/>
          <p:cNvSpPr txBox="1">
            <a:spLocks noChangeArrowheads="1"/>
          </p:cNvSpPr>
          <p:nvPr/>
        </p:nvSpPr>
        <p:spPr bwMode="gray">
          <a:xfrm>
            <a:off x="2293938" y="2697163"/>
            <a:ext cx="1428750" cy="511175"/>
          </a:xfrm>
          <a:prstGeom prst="rect">
            <a:avLst/>
          </a:prstGeom>
          <a:noFill/>
          <a:ln w="9525" algn="ctr">
            <a:noFill/>
            <a:miter lim="800000"/>
            <a:headEnd/>
            <a:tailEnd/>
          </a:ln>
        </p:spPr>
        <p:txBody>
          <a:bodyPr lIns="0" tIns="0" rIns="0" bIns="0">
            <a:spAutoFit/>
          </a:bodyPr>
          <a:lstStyle/>
          <a:p>
            <a:pPr algn="ctr" fontAlgn="auto">
              <a:lnSpc>
                <a:spcPct val="106000"/>
              </a:lnSpc>
              <a:spcBef>
                <a:spcPts val="0"/>
              </a:spcBef>
              <a:spcAft>
                <a:spcPts val="0"/>
              </a:spcAft>
              <a:buClr>
                <a:srgbClr val="002776"/>
              </a:buClr>
              <a:defRPr/>
            </a:pPr>
            <a:r>
              <a:rPr lang="en-US" sz="1600" b="1" dirty="0">
                <a:solidFill>
                  <a:prstClr val="black"/>
                </a:solidFill>
                <a:latin typeface="Calibri"/>
                <a:ea typeface="+mn-ea"/>
                <a:cs typeface="Arial" charset="0"/>
              </a:rPr>
              <a:t>Private </a:t>
            </a:r>
          </a:p>
          <a:p>
            <a:pPr algn="ctr" fontAlgn="auto">
              <a:lnSpc>
                <a:spcPct val="106000"/>
              </a:lnSpc>
              <a:spcBef>
                <a:spcPts val="0"/>
              </a:spcBef>
              <a:spcAft>
                <a:spcPts val="0"/>
              </a:spcAft>
              <a:buClr>
                <a:srgbClr val="002776"/>
              </a:buClr>
              <a:defRPr/>
            </a:pPr>
            <a:r>
              <a:rPr lang="en-US" sz="1600" b="1" dirty="0">
                <a:solidFill>
                  <a:prstClr val="black"/>
                </a:solidFill>
                <a:latin typeface="Calibri"/>
                <a:ea typeface="+mn-ea"/>
                <a:cs typeface="Arial" charset="0"/>
              </a:rPr>
              <a:t>Payers</a:t>
            </a:r>
            <a:endParaRPr lang="en-GB" sz="1600" kern="0" dirty="0">
              <a:solidFill>
                <a:srgbClr val="002776"/>
              </a:solidFill>
              <a:latin typeface="Calibri"/>
              <a:ea typeface="+mn-ea"/>
            </a:endParaRPr>
          </a:p>
        </p:txBody>
      </p:sp>
      <p:sp>
        <p:nvSpPr>
          <p:cNvPr id="103" name="Text Box 35"/>
          <p:cNvSpPr txBox="1">
            <a:spLocks noChangeArrowheads="1"/>
          </p:cNvSpPr>
          <p:nvPr/>
        </p:nvSpPr>
        <p:spPr bwMode="gray">
          <a:xfrm>
            <a:off x="6151563" y="3886200"/>
            <a:ext cx="1428750" cy="739775"/>
          </a:xfrm>
          <a:prstGeom prst="rect">
            <a:avLst/>
          </a:prstGeom>
          <a:noFill/>
          <a:ln w="9525" algn="ctr">
            <a:noFill/>
            <a:miter lim="800000"/>
            <a:headEnd/>
            <a:tailEnd/>
          </a:ln>
        </p:spPr>
        <p:txBody>
          <a:bodyPr lIns="0" tIns="0" rIns="0" bIns="0">
            <a:spAutoFit/>
          </a:bodyPr>
          <a:lstStyle/>
          <a:p>
            <a:pPr algn="ctr" defTabSz="457200">
              <a:spcAft>
                <a:spcPts val="0"/>
              </a:spcAft>
              <a:defRPr/>
            </a:pPr>
            <a:r>
              <a:rPr lang="en-US" sz="1600" b="1" dirty="0">
                <a:solidFill>
                  <a:prstClr val="black"/>
                </a:solidFill>
                <a:latin typeface="Calibri"/>
                <a:ea typeface="+mn-ea"/>
                <a:cs typeface="Arial" charset="0"/>
              </a:rPr>
              <a:t>Physicians, </a:t>
            </a:r>
          </a:p>
          <a:p>
            <a:pPr algn="ctr" defTabSz="457200">
              <a:spcAft>
                <a:spcPts val="0"/>
              </a:spcAft>
              <a:defRPr/>
            </a:pPr>
            <a:r>
              <a:rPr lang="en-US" sz="1600" b="1" dirty="0">
                <a:solidFill>
                  <a:prstClr val="black"/>
                </a:solidFill>
                <a:latin typeface="Calibri"/>
                <a:ea typeface="+mn-ea"/>
                <a:cs typeface="Arial" charset="0"/>
              </a:rPr>
              <a:t>Nurses, and Providers </a:t>
            </a:r>
          </a:p>
        </p:txBody>
      </p:sp>
      <p:sp>
        <p:nvSpPr>
          <p:cNvPr id="104" name="Text Box 35"/>
          <p:cNvSpPr txBox="1">
            <a:spLocks noChangeArrowheads="1"/>
          </p:cNvSpPr>
          <p:nvPr/>
        </p:nvSpPr>
        <p:spPr bwMode="gray">
          <a:xfrm>
            <a:off x="5207000" y="5567363"/>
            <a:ext cx="1430338" cy="246062"/>
          </a:xfrm>
          <a:prstGeom prst="rect">
            <a:avLst/>
          </a:prstGeom>
          <a:noFill/>
          <a:ln w="9525" algn="ctr">
            <a:noFill/>
            <a:miter lim="800000"/>
            <a:headEnd/>
            <a:tailEnd/>
          </a:ln>
        </p:spPr>
        <p:txBody>
          <a:bodyPr lIns="0" tIns="0" rIns="0" bIns="0">
            <a:spAutoFit/>
          </a:bodyPr>
          <a:lstStyle/>
          <a:p>
            <a:pPr algn="ctr" defTabSz="457200">
              <a:spcAft>
                <a:spcPts val="0"/>
              </a:spcAft>
              <a:defRPr/>
            </a:pPr>
            <a:r>
              <a:rPr lang="en-US" sz="1600" b="1" dirty="0">
                <a:solidFill>
                  <a:prstClr val="black"/>
                </a:solidFill>
                <a:latin typeface="Calibri"/>
                <a:ea typeface="+mn-ea"/>
                <a:cs typeface="Arial" charset="0"/>
              </a:rPr>
              <a:t>Caregivers</a:t>
            </a:r>
          </a:p>
        </p:txBody>
      </p:sp>
      <p:sp>
        <p:nvSpPr>
          <p:cNvPr id="105" name="Text Box 35"/>
          <p:cNvSpPr txBox="1">
            <a:spLocks noChangeArrowheads="1"/>
          </p:cNvSpPr>
          <p:nvPr/>
        </p:nvSpPr>
        <p:spPr bwMode="gray">
          <a:xfrm>
            <a:off x="3149600" y="5667375"/>
            <a:ext cx="1428750" cy="739775"/>
          </a:xfrm>
          <a:prstGeom prst="rect">
            <a:avLst/>
          </a:prstGeom>
          <a:noFill/>
          <a:ln w="9525" algn="ctr">
            <a:noFill/>
            <a:miter lim="800000"/>
            <a:headEnd/>
            <a:tailEnd/>
          </a:ln>
        </p:spPr>
        <p:txBody>
          <a:bodyPr lIns="0" tIns="0" rIns="0" bIns="0">
            <a:spAutoFit/>
          </a:bodyPr>
          <a:lstStyle/>
          <a:p>
            <a:pPr algn="ctr" defTabSz="457200">
              <a:spcAft>
                <a:spcPts val="0"/>
              </a:spcAft>
              <a:defRPr/>
            </a:pPr>
            <a:r>
              <a:rPr lang="en-US" sz="1600" b="1" dirty="0">
                <a:solidFill>
                  <a:prstClr val="black"/>
                </a:solidFill>
                <a:latin typeface="Calibri"/>
                <a:ea typeface="+mn-ea"/>
                <a:cs typeface="Arial" charset="0"/>
              </a:rPr>
              <a:t>Health</a:t>
            </a:r>
          </a:p>
          <a:p>
            <a:pPr algn="ctr" defTabSz="457200">
              <a:spcAft>
                <a:spcPts val="0"/>
              </a:spcAft>
              <a:defRPr/>
            </a:pPr>
            <a:r>
              <a:rPr lang="en-US" sz="1600" b="1" dirty="0">
                <a:solidFill>
                  <a:prstClr val="black"/>
                </a:solidFill>
                <a:latin typeface="Calibri"/>
                <a:ea typeface="+mn-ea"/>
                <a:cs typeface="Arial" charset="0"/>
              </a:rPr>
              <a:t> Services </a:t>
            </a:r>
          </a:p>
          <a:p>
            <a:pPr algn="ctr" defTabSz="457200">
              <a:spcAft>
                <a:spcPts val="0"/>
              </a:spcAft>
              <a:defRPr/>
            </a:pPr>
            <a:r>
              <a:rPr lang="en-US" sz="1600" b="1" dirty="0">
                <a:solidFill>
                  <a:prstClr val="black"/>
                </a:solidFill>
                <a:latin typeface="Calibri"/>
                <a:ea typeface="+mn-ea"/>
                <a:cs typeface="Arial" charset="0"/>
              </a:rPr>
              <a:t>Researchers</a:t>
            </a:r>
          </a:p>
        </p:txBody>
      </p:sp>
      <p:sp>
        <p:nvSpPr>
          <p:cNvPr id="107" name="Title 1"/>
          <p:cNvSpPr txBox="1">
            <a:spLocks/>
          </p:cNvSpPr>
          <p:nvPr/>
        </p:nvSpPr>
        <p:spPr bwMode="auto">
          <a:xfrm>
            <a:off x="0" y="0"/>
            <a:ext cx="6919913" cy="519113"/>
          </a:xfrm>
          <a:prstGeom prst="rect">
            <a:avLst/>
          </a:prstGeom>
          <a:noFill/>
          <a:ln w="9525">
            <a:noFill/>
            <a:miter lim="800000"/>
            <a:headEnd/>
            <a:tailEnd/>
          </a:ln>
        </p:spPr>
        <p:txBody>
          <a:bodyPr/>
          <a:lstStyle/>
          <a:p>
            <a:pPr defTabSz="457200" eaLnBrk="0" hangingPunct="0">
              <a:defRPr/>
            </a:pPr>
            <a:r>
              <a:rPr lang="en-US" sz="3200" b="1" dirty="0">
                <a:solidFill>
                  <a:srgbClr val="FFFFFF"/>
                </a:solidFill>
                <a:latin typeface="Calibri" pitchFamily="34" charset="0"/>
                <a:ea typeface="+mn-ea"/>
              </a:rPr>
              <a:t>Board of Governors Composition</a:t>
            </a:r>
          </a:p>
        </p:txBody>
      </p:sp>
      <p:sp>
        <p:nvSpPr>
          <p:cNvPr id="108" name="Rectangle 8"/>
          <p:cNvSpPr>
            <a:spLocks noChangeArrowheads="1"/>
          </p:cNvSpPr>
          <p:nvPr/>
        </p:nvSpPr>
        <p:spPr bwMode="auto">
          <a:xfrm>
            <a:off x="134938" y="854075"/>
            <a:ext cx="3455987" cy="1200329"/>
          </a:xfrm>
          <a:prstGeom prst="rect">
            <a:avLst/>
          </a:prstGeom>
          <a:noFill/>
          <a:ln w="9525">
            <a:noFill/>
            <a:miter lim="800000"/>
            <a:headEnd/>
            <a:tailEnd/>
          </a:ln>
        </p:spPr>
        <p:txBody>
          <a:bodyPr>
            <a:spAutoFit/>
          </a:bodyPr>
          <a:lstStyle/>
          <a:p>
            <a:pPr defTabSz="457200">
              <a:defRPr/>
            </a:pPr>
            <a:r>
              <a:rPr lang="en-US" b="1" i="1" dirty="0">
                <a:solidFill>
                  <a:prstClr val="black"/>
                </a:solidFill>
                <a:latin typeface="Calibri"/>
                <a:ea typeface="+mn-ea"/>
              </a:rPr>
              <a:t>The 21 member Board of Governors spans a diverse array of fields and areas of expertise within the Health Care arena.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4"/>
          <p:cNvSpPr txBox="1">
            <a:spLocks noChangeArrowheads="1"/>
          </p:cNvSpPr>
          <p:nvPr/>
        </p:nvSpPr>
        <p:spPr bwMode="auto">
          <a:xfrm>
            <a:off x="463550" y="1392238"/>
            <a:ext cx="3084513" cy="369887"/>
          </a:xfrm>
          <a:prstGeom prst="rect">
            <a:avLst/>
          </a:prstGeom>
          <a:solidFill>
            <a:schemeClr val="bg1"/>
          </a:solidFill>
          <a:ln w="9525">
            <a:noFill/>
            <a:miter lim="800000"/>
            <a:headEnd/>
            <a:tailEnd/>
          </a:ln>
        </p:spPr>
        <p:txBody>
          <a:bodyPr>
            <a:spAutoFit/>
          </a:bodyPr>
          <a:lstStyle/>
          <a:p>
            <a:pPr defTabSz="457200">
              <a:defRPr/>
            </a:pPr>
            <a:endParaRPr lang="en-US">
              <a:solidFill>
                <a:prstClr val="black"/>
              </a:solidFill>
              <a:latin typeface="Arial" charset="0"/>
              <a:ea typeface="+mn-ea"/>
            </a:endParaRPr>
          </a:p>
        </p:txBody>
      </p:sp>
      <p:sp>
        <p:nvSpPr>
          <p:cNvPr id="31747" name="Title 1"/>
          <p:cNvSpPr txBox="1">
            <a:spLocks/>
          </p:cNvSpPr>
          <p:nvPr/>
        </p:nvSpPr>
        <p:spPr bwMode="auto">
          <a:xfrm>
            <a:off x="0" y="0"/>
            <a:ext cx="6919913" cy="519113"/>
          </a:xfrm>
          <a:prstGeom prst="rect">
            <a:avLst/>
          </a:prstGeom>
          <a:noFill/>
          <a:ln w="9525">
            <a:noFill/>
            <a:miter lim="800000"/>
            <a:headEnd/>
            <a:tailEnd/>
          </a:ln>
        </p:spPr>
        <p:txBody>
          <a:bodyPr/>
          <a:lstStyle/>
          <a:p>
            <a:pPr defTabSz="457200" eaLnBrk="0" hangingPunct="0">
              <a:defRPr/>
            </a:pPr>
            <a:r>
              <a:rPr lang="en-US" sz="3200" b="1" dirty="0">
                <a:solidFill>
                  <a:srgbClr val="FFFFFF"/>
                </a:solidFill>
                <a:latin typeface="Calibri" pitchFamily="34" charset="0"/>
                <a:ea typeface="+mn-ea"/>
              </a:rPr>
              <a:t>Board of Governors Composition</a:t>
            </a:r>
          </a:p>
        </p:txBody>
      </p:sp>
      <p:sp>
        <p:nvSpPr>
          <p:cNvPr id="8" name="Rectangle 7"/>
          <p:cNvSpPr/>
          <p:nvPr/>
        </p:nvSpPr>
        <p:spPr>
          <a:xfrm>
            <a:off x="2286000" y="2828925"/>
            <a:ext cx="4572000" cy="369888"/>
          </a:xfrm>
          <a:prstGeom prst="rect">
            <a:avLst/>
          </a:prstGeom>
        </p:spPr>
        <p:txBody>
          <a:bodyPr>
            <a:spAutoFit/>
          </a:bodyPr>
          <a:lstStyle/>
          <a:p>
            <a:pPr defTabSz="457200">
              <a:defRPr/>
            </a:pPr>
            <a:endParaRPr lang="en-US" dirty="0">
              <a:solidFill>
                <a:prstClr val="black"/>
              </a:solidFill>
              <a:latin typeface="Arial" charset="0"/>
              <a:ea typeface="+mn-ea"/>
            </a:endParaRPr>
          </a:p>
        </p:txBody>
      </p:sp>
      <p:sp>
        <p:nvSpPr>
          <p:cNvPr id="9" name="Rectangle 8"/>
          <p:cNvSpPr/>
          <p:nvPr/>
        </p:nvSpPr>
        <p:spPr>
          <a:xfrm>
            <a:off x="2286000" y="3105150"/>
            <a:ext cx="4572000" cy="369888"/>
          </a:xfrm>
          <a:prstGeom prst="rect">
            <a:avLst/>
          </a:prstGeom>
        </p:spPr>
        <p:txBody>
          <a:bodyPr>
            <a:spAutoFit/>
          </a:bodyPr>
          <a:lstStyle/>
          <a:p>
            <a:pPr defTabSz="457200">
              <a:defRPr/>
            </a:pPr>
            <a:endParaRPr lang="en-US" dirty="0">
              <a:solidFill>
                <a:prstClr val="black"/>
              </a:solidFill>
              <a:latin typeface="Arial" charset="0"/>
              <a:ea typeface="+mn-ea"/>
            </a:endParaRPr>
          </a:p>
        </p:txBody>
      </p:sp>
      <p:sp>
        <p:nvSpPr>
          <p:cNvPr id="10" name="Rectangle 9"/>
          <p:cNvSpPr/>
          <p:nvPr/>
        </p:nvSpPr>
        <p:spPr>
          <a:xfrm>
            <a:off x="2286000" y="3105150"/>
            <a:ext cx="4572000" cy="369888"/>
          </a:xfrm>
          <a:prstGeom prst="rect">
            <a:avLst/>
          </a:prstGeom>
        </p:spPr>
        <p:txBody>
          <a:bodyPr>
            <a:spAutoFit/>
          </a:bodyPr>
          <a:lstStyle/>
          <a:p>
            <a:pPr defTabSz="457200">
              <a:defRPr/>
            </a:pPr>
            <a:endParaRPr lang="en-US" dirty="0">
              <a:solidFill>
                <a:prstClr val="black"/>
              </a:solidFill>
              <a:latin typeface="Arial" charset="0"/>
              <a:ea typeface="+mn-ea"/>
            </a:endParaRPr>
          </a:p>
        </p:txBody>
      </p:sp>
      <p:sp>
        <p:nvSpPr>
          <p:cNvPr id="11" name="Rectangle 10"/>
          <p:cNvSpPr/>
          <p:nvPr/>
        </p:nvSpPr>
        <p:spPr>
          <a:xfrm>
            <a:off x="2286000" y="3105150"/>
            <a:ext cx="4572000" cy="369888"/>
          </a:xfrm>
          <a:prstGeom prst="rect">
            <a:avLst/>
          </a:prstGeom>
        </p:spPr>
        <p:txBody>
          <a:bodyPr>
            <a:spAutoFit/>
          </a:bodyPr>
          <a:lstStyle/>
          <a:p>
            <a:pPr defTabSz="457200">
              <a:defRPr/>
            </a:pPr>
            <a:endParaRPr lang="en-US" dirty="0">
              <a:solidFill>
                <a:prstClr val="black"/>
              </a:solidFill>
              <a:latin typeface="Arial" charset="0"/>
              <a:ea typeface="+mn-ea"/>
            </a:endParaRPr>
          </a:p>
        </p:txBody>
      </p:sp>
      <p:graphicFrame>
        <p:nvGraphicFramePr>
          <p:cNvPr id="4" name="Table 3"/>
          <p:cNvGraphicFramePr>
            <a:graphicFrameLocks noGrp="1"/>
          </p:cNvGraphicFramePr>
          <p:nvPr/>
        </p:nvGraphicFramePr>
        <p:xfrm>
          <a:off x="76200" y="990600"/>
          <a:ext cx="9067800" cy="5546730"/>
        </p:xfrm>
        <a:graphic>
          <a:graphicData uri="http://schemas.openxmlformats.org/drawingml/2006/table">
            <a:tbl>
              <a:tblPr firstRow="1">
                <a:tableStyleId>{F5AB1C69-6EDB-4FF4-983F-18BD219EF322}</a:tableStyleId>
              </a:tblPr>
              <a:tblGrid>
                <a:gridCol w="2422011"/>
                <a:gridCol w="6645789"/>
              </a:tblGrid>
              <a:tr h="209476">
                <a:tc>
                  <a:txBody>
                    <a:bodyPr/>
                    <a:lstStyle/>
                    <a:p>
                      <a:pPr algn="l" fontAlgn="t"/>
                      <a:r>
                        <a:rPr lang="en-US" sz="1200" u="none" strike="noStrike" dirty="0">
                          <a:effectLst/>
                        </a:rPr>
                        <a:t>MEMBER</a:t>
                      </a:r>
                      <a:endParaRPr lang="en-US" sz="1200" b="1" i="0" u="none" strike="noStrike" dirty="0">
                        <a:solidFill>
                          <a:srgbClr val="000000"/>
                        </a:solidFill>
                        <a:effectLst/>
                        <a:latin typeface="Calibri"/>
                      </a:endParaRPr>
                    </a:p>
                  </a:txBody>
                  <a:tcPr marL="7543" marR="7543" marT="7543" marB="0"/>
                </a:tc>
                <a:tc>
                  <a:txBody>
                    <a:bodyPr/>
                    <a:lstStyle/>
                    <a:p>
                      <a:pPr algn="l" fontAlgn="t"/>
                      <a:r>
                        <a:rPr lang="en-US" sz="1200" u="none" strike="noStrike" dirty="0">
                          <a:effectLst/>
                        </a:rPr>
                        <a:t>TITLE</a:t>
                      </a:r>
                      <a:endParaRPr lang="en-US" sz="1200" b="1" i="0" u="none" strike="noStrike" dirty="0">
                        <a:solidFill>
                          <a:srgbClr val="000000"/>
                        </a:solidFill>
                        <a:effectLst/>
                        <a:latin typeface="Calibri"/>
                      </a:endParaRPr>
                    </a:p>
                  </a:txBody>
                  <a:tcPr marL="7543" marR="7543" marT="7543" marB="0"/>
                </a:tc>
              </a:tr>
              <a:tr h="403789">
                <a:tc>
                  <a:txBody>
                    <a:bodyPr/>
                    <a:lstStyle/>
                    <a:p>
                      <a:pPr algn="l" rtl="0" fontAlgn="ctr"/>
                      <a:r>
                        <a:rPr lang="en-US" sz="1300" b="1" u="none" strike="noStrike" dirty="0">
                          <a:solidFill>
                            <a:srgbClr val="FF0000"/>
                          </a:solidFill>
                          <a:effectLst/>
                        </a:rPr>
                        <a:t>Eugene Washington, MD, MSc (Chair)</a:t>
                      </a:r>
                      <a:endParaRPr lang="en-US" sz="1300" b="1" i="0" u="none" strike="noStrike" dirty="0">
                        <a:solidFill>
                          <a:srgbClr val="FF0000"/>
                        </a:solidFill>
                        <a:effectLst/>
                        <a:latin typeface="Calibri"/>
                      </a:endParaRPr>
                    </a:p>
                  </a:txBody>
                  <a:tcPr marL="7543" marR="7543" marT="7543" marB="0" anchor="ctr"/>
                </a:tc>
                <a:tc>
                  <a:txBody>
                    <a:bodyPr/>
                    <a:lstStyle/>
                    <a:p>
                      <a:pPr algn="l" fontAlgn="t"/>
                      <a:r>
                        <a:rPr lang="en-US" sz="1200" u="none" strike="noStrike" dirty="0">
                          <a:effectLst/>
                        </a:rPr>
                        <a:t> Vice Chancellor of UCLA Health Sciences, Dean of David Geffen School of Medicine at UCLA</a:t>
                      </a:r>
                      <a:endParaRPr lang="en-US" sz="1200" b="0" i="0" u="none" strike="noStrike" dirty="0">
                        <a:solidFill>
                          <a:srgbClr val="000000"/>
                        </a:solidFill>
                        <a:effectLst/>
                        <a:latin typeface="Calibri"/>
                      </a:endParaRPr>
                    </a:p>
                  </a:txBody>
                  <a:tcPr marL="7543" marR="7543" marT="7543" marB="0"/>
                </a:tc>
              </a:tr>
              <a:tr h="205666">
                <a:tc>
                  <a:txBody>
                    <a:bodyPr/>
                    <a:lstStyle/>
                    <a:p>
                      <a:pPr algn="l" rtl="0" fontAlgn="ctr"/>
                      <a:r>
                        <a:rPr lang="en-US" sz="1300" b="1" u="none" strike="noStrike" dirty="0">
                          <a:solidFill>
                            <a:srgbClr val="FF0000"/>
                          </a:solidFill>
                          <a:effectLst/>
                        </a:rPr>
                        <a:t>Steven Lipstein, MHA (Vice Chair)</a:t>
                      </a:r>
                      <a:r>
                        <a:rPr lang="en-US" sz="1300" u="none" strike="noStrike" dirty="0">
                          <a:effectLst/>
                        </a:rPr>
                        <a:t> </a:t>
                      </a:r>
                      <a:endParaRPr lang="en-US" sz="1300" b="1" i="0" u="none" strike="noStrike" dirty="0">
                        <a:solidFill>
                          <a:srgbClr val="000000"/>
                        </a:solidFill>
                        <a:effectLst/>
                        <a:latin typeface="Calibri"/>
                      </a:endParaRPr>
                    </a:p>
                  </a:txBody>
                  <a:tcPr marL="7543" marR="7543" marT="7543" marB="0" anchor="ctr"/>
                </a:tc>
                <a:tc>
                  <a:txBody>
                    <a:bodyPr/>
                    <a:lstStyle/>
                    <a:p>
                      <a:pPr algn="l" fontAlgn="t"/>
                      <a:r>
                        <a:rPr lang="en-US" sz="1200" u="none" strike="noStrike" dirty="0">
                          <a:effectLst/>
                        </a:rPr>
                        <a:t>President and Chief Executive Officer of BJC HealthCare</a:t>
                      </a:r>
                      <a:endParaRPr lang="en-US" sz="1200" b="0" i="0" u="none" strike="noStrike" dirty="0">
                        <a:solidFill>
                          <a:srgbClr val="000000"/>
                        </a:solidFill>
                        <a:effectLst/>
                        <a:latin typeface="Calibri"/>
                      </a:endParaRPr>
                    </a:p>
                  </a:txBody>
                  <a:tcPr marL="7543" marR="7543" marT="7543" marB="0"/>
                </a:tc>
              </a:tr>
              <a:tr h="211519">
                <a:tc>
                  <a:txBody>
                    <a:bodyPr/>
                    <a:lstStyle/>
                    <a:p>
                      <a:pPr algn="l" rtl="0" fontAlgn="ctr"/>
                      <a:r>
                        <a:rPr lang="en-US" sz="1200" u="none" strike="noStrike" dirty="0">
                          <a:effectLst/>
                        </a:rPr>
                        <a:t>Debra Barksdale, PhD, RN </a:t>
                      </a:r>
                      <a:endParaRPr lang="en-US" sz="1200" b="0" i="0" u="none" strike="noStrike" dirty="0">
                        <a:solidFill>
                          <a:srgbClr val="000000"/>
                        </a:solidFill>
                        <a:effectLst/>
                        <a:latin typeface="Calibri"/>
                      </a:endParaRPr>
                    </a:p>
                  </a:txBody>
                  <a:tcPr marL="7543" marR="7543" marT="7543" marB="0" anchor="ctr"/>
                </a:tc>
                <a:tc>
                  <a:txBody>
                    <a:bodyPr/>
                    <a:lstStyle/>
                    <a:p>
                      <a:pPr algn="l" fontAlgn="t"/>
                      <a:r>
                        <a:rPr lang="en-US" sz="1200" u="none" strike="noStrike" dirty="0">
                          <a:effectLst/>
                        </a:rPr>
                        <a:t>Associate Professor at the University of North Carolina (UNC) at Chapel Hill School of Nursing</a:t>
                      </a:r>
                      <a:endParaRPr lang="en-US" sz="1200" b="1" i="0" u="none" strike="noStrike" dirty="0">
                        <a:solidFill>
                          <a:srgbClr val="C00000"/>
                        </a:solidFill>
                        <a:effectLst/>
                        <a:latin typeface="Calibri"/>
                      </a:endParaRPr>
                    </a:p>
                  </a:txBody>
                  <a:tcPr marL="7543" marR="7543" marT="7543" marB="0"/>
                </a:tc>
              </a:tr>
              <a:tr h="402924">
                <a:tc>
                  <a:txBody>
                    <a:bodyPr/>
                    <a:lstStyle/>
                    <a:p>
                      <a:pPr algn="l" rtl="0" fontAlgn="ctr"/>
                      <a:r>
                        <a:rPr lang="en-US" sz="1200" u="none" strike="noStrike" dirty="0">
                          <a:effectLst/>
                        </a:rPr>
                        <a:t>Kerry Barnett, JD</a:t>
                      </a:r>
                      <a:endParaRPr lang="en-US" sz="1200" b="0" i="0" u="none" strike="noStrike" dirty="0">
                        <a:solidFill>
                          <a:srgbClr val="000000"/>
                        </a:solidFill>
                        <a:effectLst/>
                        <a:latin typeface="Calibri"/>
                      </a:endParaRPr>
                    </a:p>
                  </a:txBody>
                  <a:tcPr marL="7543" marR="7543" marT="7543" marB="0" anchor="ctr"/>
                </a:tc>
                <a:tc>
                  <a:txBody>
                    <a:bodyPr/>
                    <a:lstStyle/>
                    <a:p>
                      <a:pPr algn="l" fontAlgn="t"/>
                      <a:r>
                        <a:rPr lang="en-US" sz="1200" u="none" strike="noStrike" dirty="0">
                          <a:effectLst/>
                        </a:rPr>
                        <a:t>Executive </a:t>
                      </a:r>
                      <a:r>
                        <a:rPr lang="en-US" sz="1200" u="none" strike="noStrike" dirty="0" smtClean="0">
                          <a:effectLst/>
                        </a:rPr>
                        <a:t>Vice President, </a:t>
                      </a:r>
                      <a:r>
                        <a:rPr lang="en-US" sz="1200" u="none" strike="noStrike" dirty="0">
                          <a:effectLst/>
                        </a:rPr>
                        <a:t>Corporate Services, Chief Legal Officer, and Ethics and Compliance </a:t>
                      </a:r>
                      <a:r>
                        <a:rPr lang="en-US" sz="1200" u="none" strike="noStrike" dirty="0" smtClean="0">
                          <a:effectLst/>
                        </a:rPr>
                        <a:t>Officer, The </a:t>
                      </a:r>
                      <a:r>
                        <a:rPr lang="en-US" sz="1200" u="none" strike="noStrike" dirty="0">
                          <a:effectLst/>
                        </a:rPr>
                        <a:t>Regence Group</a:t>
                      </a:r>
                      <a:endParaRPr lang="en-US" sz="1200" b="0" i="0" u="none" strike="noStrike" dirty="0">
                        <a:solidFill>
                          <a:srgbClr val="000000"/>
                        </a:solidFill>
                        <a:effectLst/>
                        <a:latin typeface="Calibri"/>
                      </a:endParaRPr>
                    </a:p>
                  </a:txBody>
                  <a:tcPr marL="7543" marR="7543" marT="7543" marB="0"/>
                </a:tc>
              </a:tr>
              <a:tr h="205532">
                <a:tc>
                  <a:txBody>
                    <a:bodyPr/>
                    <a:lstStyle/>
                    <a:p>
                      <a:pPr algn="l" rtl="0" fontAlgn="ctr"/>
                      <a:r>
                        <a:rPr lang="en-US" sz="1200" u="none" strike="noStrike" dirty="0">
                          <a:effectLst/>
                        </a:rPr>
                        <a:t>Lawrence Becker</a:t>
                      </a:r>
                      <a:endParaRPr lang="en-US" sz="1200" b="0" i="0" u="none" strike="noStrike" dirty="0">
                        <a:solidFill>
                          <a:srgbClr val="000000"/>
                        </a:solidFill>
                        <a:effectLst/>
                        <a:latin typeface="Calibri"/>
                      </a:endParaRPr>
                    </a:p>
                  </a:txBody>
                  <a:tcPr marL="7543" marR="7543" marT="7543" marB="0" anchor="ctr"/>
                </a:tc>
                <a:tc>
                  <a:txBody>
                    <a:bodyPr/>
                    <a:lstStyle/>
                    <a:p>
                      <a:pPr algn="l" fontAlgn="t"/>
                      <a:r>
                        <a:rPr lang="en-US" sz="1200" u="none" strike="noStrike" dirty="0">
                          <a:effectLst/>
                        </a:rPr>
                        <a:t>Director of Strategic Partnerships and Alliances for Xerox Corporation </a:t>
                      </a:r>
                      <a:endParaRPr lang="en-US" sz="1200" b="1" i="0" u="none" strike="noStrike" dirty="0">
                        <a:solidFill>
                          <a:srgbClr val="C00000"/>
                        </a:solidFill>
                        <a:effectLst/>
                        <a:latin typeface="Calibri"/>
                      </a:endParaRPr>
                    </a:p>
                  </a:txBody>
                  <a:tcPr marL="7543" marR="7543" marT="7543" marB="0"/>
                </a:tc>
              </a:tr>
              <a:tr h="205532">
                <a:tc>
                  <a:txBody>
                    <a:bodyPr/>
                    <a:lstStyle/>
                    <a:p>
                      <a:pPr algn="l" rtl="0" fontAlgn="ctr"/>
                      <a:r>
                        <a:rPr lang="en-US" sz="1200" b="1" u="none" strike="noStrike" dirty="0">
                          <a:solidFill>
                            <a:srgbClr val="FF0000"/>
                          </a:solidFill>
                          <a:effectLst/>
                        </a:rPr>
                        <a:t>Carolyn Clancy, MD</a:t>
                      </a:r>
                      <a:endParaRPr lang="en-US" sz="1200" b="1" i="0" u="none" strike="noStrike" dirty="0">
                        <a:solidFill>
                          <a:srgbClr val="FF0000"/>
                        </a:solidFill>
                        <a:effectLst/>
                        <a:latin typeface="Calibri"/>
                      </a:endParaRPr>
                    </a:p>
                  </a:txBody>
                  <a:tcPr marL="7543" marR="7543" marT="7543" marB="0" anchor="ctr"/>
                </a:tc>
                <a:tc>
                  <a:txBody>
                    <a:bodyPr/>
                    <a:lstStyle/>
                    <a:p>
                      <a:pPr algn="l" fontAlgn="t"/>
                      <a:r>
                        <a:rPr lang="en-US" sz="1200" u="none" strike="noStrike" dirty="0" smtClean="0">
                          <a:effectLst/>
                        </a:rPr>
                        <a:t>Director </a:t>
                      </a:r>
                      <a:r>
                        <a:rPr lang="en-US" sz="1200" u="none" strike="noStrike" dirty="0">
                          <a:effectLst/>
                        </a:rPr>
                        <a:t>of the Agency for Healthcare Research and Quality </a:t>
                      </a:r>
                      <a:endParaRPr lang="en-US" sz="1200" b="1" i="0" u="none" strike="noStrike" dirty="0">
                        <a:solidFill>
                          <a:srgbClr val="C00000"/>
                        </a:solidFill>
                        <a:effectLst/>
                        <a:latin typeface="Calibri"/>
                      </a:endParaRPr>
                    </a:p>
                  </a:txBody>
                  <a:tcPr marL="7543" marR="7543" marT="7543" marB="0"/>
                </a:tc>
              </a:tr>
              <a:tr h="205532">
                <a:tc>
                  <a:txBody>
                    <a:bodyPr/>
                    <a:lstStyle/>
                    <a:p>
                      <a:pPr algn="l" rtl="0" fontAlgn="ctr"/>
                      <a:r>
                        <a:rPr lang="en-US" sz="1200" b="1" u="none" strike="noStrike" dirty="0">
                          <a:solidFill>
                            <a:srgbClr val="FF0000"/>
                          </a:solidFill>
                          <a:effectLst/>
                        </a:rPr>
                        <a:t>Francis Collins, MD, PhD</a:t>
                      </a:r>
                      <a:endParaRPr lang="en-US" sz="1200" b="1" i="0" u="none" strike="noStrike" dirty="0">
                        <a:solidFill>
                          <a:srgbClr val="FF0000"/>
                        </a:solidFill>
                        <a:effectLst/>
                        <a:latin typeface="Calibri"/>
                      </a:endParaRPr>
                    </a:p>
                  </a:txBody>
                  <a:tcPr marL="7543" marR="7543" marT="7543" marB="0" anchor="ctr"/>
                </a:tc>
                <a:tc>
                  <a:txBody>
                    <a:bodyPr/>
                    <a:lstStyle/>
                    <a:p>
                      <a:pPr algn="l" fontAlgn="t"/>
                      <a:r>
                        <a:rPr lang="en-US" sz="1200" u="none" strike="noStrike" dirty="0">
                          <a:effectLst/>
                        </a:rPr>
                        <a:t>Director of the National Institutes of Health </a:t>
                      </a:r>
                      <a:endParaRPr lang="en-US" sz="1200" b="1" i="0" u="none" strike="noStrike" dirty="0">
                        <a:solidFill>
                          <a:srgbClr val="C00000"/>
                        </a:solidFill>
                        <a:effectLst/>
                        <a:latin typeface="Calibri"/>
                      </a:endParaRPr>
                    </a:p>
                  </a:txBody>
                  <a:tcPr marL="7543" marR="7543" marT="7543" marB="0"/>
                </a:tc>
              </a:tr>
              <a:tr h="402924">
                <a:tc>
                  <a:txBody>
                    <a:bodyPr/>
                    <a:lstStyle/>
                    <a:p>
                      <a:pPr algn="l" rtl="0" fontAlgn="ctr"/>
                      <a:r>
                        <a:rPr lang="en-US" sz="1200" u="none" strike="noStrike" dirty="0">
                          <a:effectLst/>
                        </a:rPr>
                        <a:t>Leah Hole-Curry, JD</a:t>
                      </a:r>
                      <a:endParaRPr lang="en-US" sz="1200" b="0" i="0" u="none" strike="noStrike" dirty="0">
                        <a:solidFill>
                          <a:srgbClr val="000000"/>
                        </a:solidFill>
                        <a:effectLst/>
                        <a:latin typeface="Calibri"/>
                      </a:endParaRPr>
                    </a:p>
                  </a:txBody>
                  <a:tcPr marL="7543" marR="7543" marT="7543" marB="0" anchor="ctr"/>
                </a:tc>
                <a:tc>
                  <a:txBody>
                    <a:bodyPr/>
                    <a:lstStyle/>
                    <a:p>
                      <a:pPr algn="l" fontAlgn="t"/>
                      <a:r>
                        <a:rPr lang="en-US" sz="1200" u="none" strike="noStrike" dirty="0">
                          <a:effectLst/>
                        </a:rPr>
                        <a:t>Program Director for the Health Technology Assessment (HTA) program of the Washington State Health Care Authority</a:t>
                      </a:r>
                      <a:endParaRPr lang="en-US" sz="1200" b="1" i="0" u="none" strike="noStrike" dirty="0">
                        <a:solidFill>
                          <a:srgbClr val="C00000"/>
                        </a:solidFill>
                        <a:effectLst/>
                        <a:latin typeface="Calibri"/>
                      </a:endParaRPr>
                    </a:p>
                  </a:txBody>
                  <a:tcPr marL="7543" marR="7543" marT="7543" marB="0"/>
                </a:tc>
              </a:tr>
              <a:tr h="205532">
                <a:tc>
                  <a:txBody>
                    <a:bodyPr/>
                    <a:lstStyle/>
                    <a:p>
                      <a:pPr algn="l" rtl="0" fontAlgn="ctr"/>
                      <a:r>
                        <a:rPr lang="en-US" sz="1200" u="none" strike="noStrike" dirty="0">
                          <a:effectLst/>
                        </a:rPr>
                        <a:t>Allen </a:t>
                      </a:r>
                      <a:r>
                        <a:rPr lang="en-US" sz="1200" u="none" strike="noStrike" dirty="0" err="1">
                          <a:effectLst/>
                        </a:rPr>
                        <a:t>Douma</a:t>
                      </a:r>
                      <a:r>
                        <a:rPr lang="en-US" sz="1200" u="none" strike="noStrike" dirty="0">
                          <a:effectLst/>
                        </a:rPr>
                        <a:t>, MD</a:t>
                      </a:r>
                      <a:endParaRPr lang="en-US" sz="1200" b="0" i="0" u="none" strike="noStrike" dirty="0">
                        <a:solidFill>
                          <a:srgbClr val="000000"/>
                        </a:solidFill>
                        <a:effectLst/>
                        <a:latin typeface="Calibri"/>
                      </a:endParaRPr>
                    </a:p>
                  </a:txBody>
                  <a:tcPr marL="7543" marR="7543" marT="7543" marB="0" anchor="ctr"/>
                </a:tc>
                <a:tc>
                  <a:txBody>
                    <a:bodyPr/>
                    <a:lstStyle/>
                    <a:p>
                      <a:pPr algn="l" fontAlgn="t"/>
                      <a:r>
                        <a:rPr lang="en-US" sz="1200" u="none" strike="noStrike" dirty="0">
                          <a:effectLst/>
                        </a:rPr>
                        <a:t>CEO, Empower, </a:t>
                      </a:r>
                      <a:r>
                        <a:rPr lang="en-US" sz="1200" u="none" strike="noStrike" dirty="0" smtClean="0">
                          <a:effectLst/>
                        </a:rPr>
                        <a:t>LLC, </a:t>
                      </a:r>
                      <a:r>
                        <a:rPr lang="en-US" sz="1200" dirty="0" smtClean="0"/>
                        <a:t>and a member of the AARP Board of Directors</a:t>
                      </a:r>
                      <a:endParaRPr lang="en-US" sz="1200" b="0" i="0" u="none" strike="noStrike" dirty="0">
                        <a:solidFill>
                          <a:srgbClr val="000000"/>
                        </a:solidFill>
                        <a:effectLst/>
                        <a:latin typeface="Calibri"/>
                      </a:endParaRPr>
                    </a:p>
                  </a:txBody>
                  <a:tcPr marL="7543" marR="7543" marT="7543" marB="0"/>
                </a:tc>
              </a:tr>
              <a:tr h="402924">
                <a:tc>
                  <a:txBody>
                    <a:bodyPr/>
                    <a:lstStyle/>
                    <a:p>
                      <a:pPr algn="l" rtl="0" fontAlgn="ctr"/>
                      <a:r>
                        <a:rPr lang="en-US" sz="1200" b="1" u="none" strike="noStrike" dirty="0">
                          <a:solidFill>
                            <a:srgbClr val="FF0000"/>
                          </a:solidFill>
                          <a:effectLst/>
                        </a:rPr>
                        <a:t>Arnold Epstein, MD</a:t>
                      </a:r>
                      <a:endParaRPr lang="en-US" sz="1200" b="1" i="0" u="none" strike="noStrike" dirty="0">
                        <a:solidFill>
                          <a:srgbClr val="FF0000"/>
                        </a:solidFill>
                        <a:effectLst/>
                        <a:latin typeface="Calibri"/>
                      </a:endParaRPr>
                    </a:p>
                  </a:txBody>
                  <a:tcPr marL="7543" marR="7543" marT="7543" marB="0" anchor="ctr"/>
                </a:tc>
                <a:tc>
                  <a:txBody>
                    <a:bodyPr/>
                    <a:lstStyle/>
                    <a:p>
                      <a:pPr algn="l" fontAlgn="t"/>
                      <a:r>
                        <a:rPr lang="en-US" sz="1200" u="none" strike="noStrike" dirty="0">
                          <a:effectLst/>
                        </a:rPr>
                        <a:t>John H. Foster Professor </a:t>
                      </a:r>
                      <a:r>
                        <a:rPr lang="en-US" sz="1200" u="none" strike="noStrike" dirty="0" smtClean="0">
                          <a:effectLst/>
                        </a:rPr>
                        <a:t>&amp; </a:t>
                      </a:r>
                      <a:r>
                        <a:rPr lang="en-US" sz="1200" u="none" strike="noStrike" dirty="0">
                          <a:effectLst/>
                        </a:rPr>
                        <a:t>Chair of the Department of Health Policy and Management at Harvard </a:t>
                      </a:r>
                      <a:r>
                        <a:rPr lang="en-US" sz="1200" u="none" strike="noStrike" dirty="0" smtClean="0">
                          <a:effectLst/>
                        </a:rPr>
                        <a:t>University</a:t>
                      </a:r>
                      <a:endParaRPr lang="en-US" sz="1200" b="1" i="0" u="none" strike="noStrike" dirty="0">
                        <a:solidFill>
                          <a:srgbClr val="C00000"/>
                        </a:solidFill>
                        <a:effectLst/>
                        <a:latin typeface="Calibri"/>
                      </a:endParaRPr>
                    </a:p>
                  </a:txBody>
                  <a:tcPr marL="7543" marR="7543" marT="7543" marB="0"/>
                </a:tc>
              </a:tr>
              <a:tr h="222537">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200" u="none" strike="noStrike" dirty="0" smtClean="0">
                          <a:effectLst/>
                        </a:rPr>
                        <a:t>Christine Goertz, DC, PhD</a:t>
                      </a:r>
                      <a:endParaRPr lang="en-US" sz="1200" b="0" i="0" u="none" strike="noStrike" dirty="0" smtClean="0">
                        <a:solidFill>
                          <a:srgbClr val="000000"/>
                        </a:solidFill>
                        <a:effectLst/>
                        <a:latin typeface="+mn-lt"/>
                      </a:endParaRPr>
                    </a:p>
                  </a:txBody>
                  <a:tcPr marL="7543" marR="7543" marT="7543" marB="0" anchor="ctr"/>
                </a:tc>
                <a:tc>
                  <a:txBody>
                    <a:bodyPr/>
                    <a:lstStyle/>
                    <a:p>
                      <a:pPr algn="l" fontAlgn="t"/>
                      <a:r>
                        <a:rPr lang="en-US" sz="1200" u="none" strike="noStrike" dirty="0" smtClean="0">
                          <a:effectLst/>
                        </a:rPr>
                        <a:t>Vice Chancellor, Research and Health Policy, Palmer College of Chiropractic </a:t>
                      </a:r>
                      <a:endParaRPr lang="en-US" sz="1200" b="0" i="0" u="none" strike="noStrike" dirty="0">
                        <a:solidFill>
                          <a:srgbClr val="000000"/>
                        </a:solidFill>
                        <a:effectLst/>
                        <a:latin typeface="Calibri"/>
                      </a:endParaRPr>
                    </a:p>
                  </a:txBody>
                  <a:tcPr marL="7543" marR="7543" marT="7543" marB="0"/>
                </a:tc>
              </a:tr>
              <a:tr h="205532">
                <a:tc>
                  <a:txBody>
                    <a:bodyPr/>
                    <a:lstStyle/>
                    <a:p>
                      <a:pPr algn="l" rtl="0" fontAlgn="ctr"/>
                      <a:r>
                        <a:rPr lang="en-US" sz="1200" u="none" strike="noStrike" dirty="0">
                          <a:effectLst/>
                        </a:rPr>
                        <a:t>Gail Hunt</a:t>
                      </a:r>
                      <a:endParaRPr lang="en-US" sz="1200" b="0" i="0" u="none" strike="noStrike" dirty="0">
                        <a:solidFill>
                          <a:srgbClr val="000000"/>
                        </a:solidFill>
                        <a:effectLst/>
                        <a:latin typeface="Calibri"/>
                      </a:endParaRPr>
                    </a:p>
                  </a:txBody>
                  <a:tcPr marL="7543" marR="7543" marT="7543" marB="0" anchor="ctr"/>
                </a:tc>
                <a:tc>
                  <a:txBody>
                    <a:bodyPr/>
                    <a:lstStyle/>
                    <a:p>
                      <a:pPr algn="l" fontAlgn="t"/>
                      <a:r>
                        <a:rPr lang="en-US" sz="1200" u="none" strike="noStrike" dirty="0">
                          <a:effectLst/>
                        </a:rPr>
                        <a:t>President and CEO of the National Alliance for Caregiving</a:t>
                      </a:r>
                      <a:endParaRPr lang="en-US" sz="1200" b="1" i="0" u="none" strike="noStrike" dirty="0">
                        <a:solidFill>
                          <a:srgbClr val="C00000"/>
                        </a:solidFill>
                        <a:effectLst/>
                        <a:latin typeface="Calibri"/>
                      </a:endParaRPr>
                    </a:p>
                  </a:txBody>
                  <a:tcPr marL="7543" marR="7543" marT="7543" marB="0"/>
                </a:tc>
              </a:tr>
              <a:tr h="205532">
                <a:tc>
                  <a:txBody>
                    <a:bodyPr/>
                    <a:lstStyle/>
                    <a:p>
                      <a:pPr algn="l" rtl="0" fontAlgn="ctr"/>
                      <a:r>
                        <a:rPr lang="en-US" sz="1200" u="none" strike="noStrike" dirty="0">
                          <a:solidFill>
                            <a:srgbClr val="FF0000"/>
                          </a:solidFill>
                          <a:effectLst/>
                        </a:rPr>
                        <a:t>Robert Jesse, MD, PhD</a:t>
                      </a:r>
                      <a:endParaRPr lang="en-US" sz="1200" b="0" i="0" u="none" strike="noStrike" dirty="0">
                        <a:solidFill>
                          <a:srgbClr val="FF0000"/>
                        </a:solidFill>
                        <a:effectLst/>
                        <a:latin typeface="Calibri"/>
                      </a:endParaRPr>
                    </a:p>
                  </a:txBody>
                  <a:tcPr marL="7543" marR="7543" marT="7543" marB="0" anchor="ctr"/>
                </a:tc>
                <a:tc>
                  <a:txBody>
                    <a:bodyPr/>
                    <a:lstStyle/>
                    <a:p>
                      <a:pPr algn="l" fontAlgn="t"/>
                      <a:r>
                        <a:rPr lang="en-US" sz="1200" u="none" strike="noStrike" dirty="0">
                          <a:effectLst/>
                        </a:rPr>
                        <a:t>Principal Deputy Under Secretary for Health, Department of Veterans Affairs </a:t>
                      </a:r>
                      <a:r>
                        <a:rPr lang="en-US" sz="1200" u="none" strike="noStrike" dirty="0" smtClean="0">
                          <a:effectLst/>
                        </a:rPr>
                        <a:t> </a:t>
                      </a:r>
                      <a:endParaRPr lang="en-US" sz="1200" b="1" i="0" u="none" strike="noStrike" dirty="0">
                        <a:solidFill>
                          <a:srgbClr val="C00000"/>
                        </a:solidFill>
                        <a:effectLst/>
                        <a:latin typeface="Calibri"/>
                      </a:endParaRPr>
                    </a:p>
                  </a:txBody>
                  <a:tcPr marL="7543" marR="7543" marT="7543" marB="0"/>
                </a:tc>
              </a:tr>
              <a:tr h="402924">
                <a:tc>
                  <a:txBody>
                    <a:bodyPr/>
                    <a:lstStyle/>
                    <a:p>
                      <a:pPr algn="l" rtl="0" fontAlgn="ctr"/>
                      <a:r>
                        <a:rPr lang="en-US" sz="1200" b="1" u="none" strike="noStrike" dirty="0">
                          <a:solidFill>
                            <a:srgbClr val="FF0000"/>
                          </a:solidFill>
                          <a:effectLst/>
                        </a:rPr>
                        <a:t>Harlan </a:t>
                      </a:r>
                      <a:r>
                        <a:rPr lang="en-US" sz="1200" b="1" u="none" strike="noStrike" dirty="0" err="1">
                          <a:solidFill>
                            <a:srgbClr val="FF0000"/>
                          </a:solidFill>
                          <a:effectLst/>
                        </a:rPr>
                        <a:t>Krumholz</a:t>
                      </a:r>
                      <a:r>
                        <a:rPr lang="en-US" sz="1200" b="1" u="none" strike="noStrike" dirty="0">
                          <a:solidFill>
                            <a:srgbClr val="FF0000"/>
                          </a:solidFill>
                          <a:effectLst/>
                        </a:rPr>
                        <a:t>, MD</a:t>
                      </a:r>
                      <a:endParaRPr lang="en-US" sz="1200" b="1" i="0" u="none" strike="noStrike" dirty="0">
                        <a:solidFill>
                          <a:srgbClr val="FF0000"/>
                        </a:solidFill>
                        <a:effectLst/>
                        <a:latin typeface="Calibri"/>
                      </a:endParaRPr>
                    </a:p>
                  </a:txBody>
                  <a:tcPr marL="7543" marR="7543" marT="7543" marB="0" anchor="ctr"/>
                </a:tc>
                <a:tc>
                  <a:txBody>
                    <a:bodyPr/>
                    <a:lstStyle/>
                    <a:p>
                      <a:pPr algn="l" fontAlgn="t"/>
                      <a:r>
                        <a:rPr lang="en-US" sz="1200" u="none" strike="noStrike" dirty="0">
                          <a:effectLst/>
                        </a:rPr>
                        <a:t>Harold H. Hines, Jr. Professor of Medicine and Epidemiology </a:t>
                      </a:r>
                      <a:r>
                        <a:rPr lang="en-US" sz="1200" u="none" strike="noStrike" dirty="0" smtClean="0">
                          <a:effectLst/>
                        </a:rPr>
                        <a:t>&amp;</a:t>
                      </a:r>
                      <a:r>
                        <a:rPr lang="en-US" sz="1200" u="none" strike="noStrike" baseline="0" dirty="0" smtClean="0">
                          <a:effectLst/>
                        </a:rPr>
                        <a:t> </a:t>
                      </a:r>
                      <a:r>
                        <a:rPr lang="en-US" sz="1200" u="none" strike="noStrike" dirty="0" smtClean="0">
                          <a:effectLst/>
                        </a:rPr>
                        <a:t>Public </a:t>
                      </a:r>
                      <a:r>
                        <a:rPr lang="en-US" sz="1200" u="none" strike="noStrike" dirty="0">
                          <a:effectLst/>
                        </a:rPr>
                        <a:t>Health at Yale University School of Medicine</a:t>
                      </a:r>
                      <a:endParaRPr lang="en-US" sz="1200" b="0" i="0" u="none" strike="noStrike" dirty="0">
                        <a:solidFill>
                          <a:srgbClr val="000000"/>
                        </a:solidFill>
                        <a:effectLst/>
                        <a:latin typeface="Calibri"/>
                      </a:endParaRPr>
                    </a:p>
                  </a:txBody>
                  <a:tcPr marL="7543" marR="7543" marT="7543" marB="0"/>
                </a:tc>
              </a:tr>
              <a:tr h="215663">
                <a:tc>
                  <a:txBody>
                    <a:bodyPr/>
                    <a:lstStyle/>
                    <a:p>
                      <a:pPr algn="l" rtl="0" fontAlgn="ctr"/>
                      <a:r>
                        <a:rPr lang="nl-NL" sz="1200" u="none" strike="noStrike" dirty="0">
                          <a:effectLst/>
                        </a:rPr>
                        <a:t>Richard E. Kuntz, MD, MSc </a:t>
                      </a:r>
                      <a:endParaRPr lang="nl-NL" sz="1200" b="0" i="0" u="none" strike="noStrike" dirty="0">
                        <a:solidFill>
                          <a:srgbClr val="000000"/>
                        </a:solidFill>
                        <a:effectLst/>
                        <a:latin typeface="Calibri"/>
                      </a:endParaRPr>
                    </a:p>
                  </a:txBody>
                  <a:tcPr marL="7543" marR="7543" marT="7543" marB="0" anchor="ctr"/>
                </a:tc>
                <a:tc>
                  <a:txBody>
                    <a:bodyPr/>
                    <a:lstStyle/>
                    <a:p>
                      <a:pPr algn="l" fontAlgn="t"/>
                      <a:r>
                        <a:rPr lang="en-US" sz="1200" u="none" strike="noStrike" dirty="0">
                          <a:effectLst/>
                        </a:rPr>
                        <a:t>Senior Vice President and Chief Scientific, Clinical, and Regulatory Officer of Medtronic, Inc.</a:t>
                      </a:r>
                      <a:endParaRPr lang="en-US" sz="1200" b="0" i="0" u="none" strike="noStrike" dirty="0">
                        <a:solidFill>
                          <a:srgbClr val="000000"/>
                        </a:solidFill>
                        <a:effectLst/>
                        <a:latin typeface="Calibri"/>
                      </a:endParaRPr>
                    </a:p>
                  </a:txBody>
                  <a:tcPr marL="7543" marR="7543" marT="7543" marB="0"/>
                </a:tc>
              </a:tr>
              <a:tr h="205532">
                <a:tc>
                  <a:txBody>
                    <a:bodyPr/>
                    <a:lstStyle/>
                    <a:p>
                      <a:pPr algn="l" rtl="0" fontAlgn="ctr"/>
                      <a:r>
                        <a:rPr lang="en-US" sz="1200" u="none" strike="noStrike" dirty="0">
                          <a:solidFill>
                            <a:srgbClr val="FF0000"/>
                          </a:solidFill>
                          <a:effectLst/>
                        </a:rPr>
                        <a:t>Sharon Levine, MD</a:t>
                      </a:r>
                      <a:endParaRPr lang="en-US" sz="1200" b="0" i="0" u="none" strike="noStrike" dirty="0">
                        <a:solidFill>
                          <a:srgbClr val="FF0000"/>
                        </a:solidFill>
                        <a:effectLst/>
                        <a:latin typeface="Calibri"/>
                      </a:endParaRPr>
                    </a:p>
                  </a:txBody>
                  <a:tcPr marL="7543" marR="7543" marT="7543" marB="0" anchor="ctr"/>
                </a:tc>
                <a:tc>
                  <a:txBody>
                    <a:bodyPr/>
                    <a:lstStyle/>
                    <a:p>
                      <a:pPr algn="l" fontAlgn="t"/>
                      <a:r>
                        <a:rPr lang="en-US" sz="1200" u="none" strike="noStrike" dirty="0">
                          <a:effectLst/>
                        </a:rPr>
                        <a:t>Associate Executive Director for The Permanente Medical Group of Northern California</a:t>
                      </a:r>
                      <a:endParaRPr lang="en-US" sz="1200" b="0" i="0" u="none" strike="noStrike" dirty="0">
                        <a:solidFill>
                          <a:srgbClr val="000000"/>
                        </a:solidFill>
                        <a:effectLst/>
                        <a:latin typeface="Calibri"/>
                      </a:endParaRPr>
                    </a:p>
                  </a:txBody>
                  <a:tcPr marL="7543" marR="7543" marT="7543" marB="0"/>
                </a:tc>
              </a:tr>
              <a:tr h="205532">
                <a:tc>
                  <a:txBody>
                    <a:bodyPr/>
                    <a:lstStyle/>
                    <a:p>
                      <a:pPr algn="l" rtl="0" fontAlgn="ctr"/>
                      <a:r>
                        <a:rPr lang="en-US" sz="1200" u="none" strike="noStrike" dirty="0">
                          <a:effectLst/>
                        </a:rPr>
                        <a:t>Freda Lewis-Hall, MD</a:t>
                      </a:r>
                      <a:endParaRPr lang="en-US" sz="1200" b="0" i="0" u="none" strike="noStrike" dirty="0">
                        <a:solidFill>
                          <a:srgbClr val="000000"/>
                        </a:solidFill>
                        <a:effectLst/>
                        <a:latin typeface="Calibri"/>
                      </a:endParaRPr>
                    </a:p>
                  </a:txBody>
                  <a:tcPr marL="7543" marR="7543" marT="7543" marB="0" anchor="ctr"/>
                </a:tc>
                <a:tc>
                  <a:txBody>
                    <a:bodyPr/>
                    <a:lstStyle/>
                    <a:p>
                      <a:pPr algn="l" fontAlgn="t"/>
                      <a:r>
                        <a:rPr lang="en-US" sz="1200" u="none" strike="noStrike" dirty="0">
                          <a:effectLst/>
                        </a:rPr>
                        <a:t>Executive Vice President and Chief Medical Officer for Pfizer </a:t>
                      </a:r>
                      <a:r>
                        <a:rPr lang="en-US" sz="1200" u="none" strike="noStrike" dirty="0" err="1">
                          <a:effectLst/>
                        </a:rPr>
                        <a:t>Inc</a:t>
                      </a:r>
                      <a:endParaRPr lang="en-US" sz="1200" b="0" i="0" u="none" strike="noStrike" dirty="0">
                        <a:solidFill>
                          <a:srgbClr val="000000"/>
                        </a:solidFill>
                        <a:effectLst/>
                        <a:latin typeface="Calibri"/>
                      </a:endParaRPr>
                    </a:p>
                  </a:txBody>
                  <a:tcPr marL="7543" marR="7543" marT="7543" marB="0"/>
                </a:tc>
              </a:tr>
              <a:tr h="205532">
                <a:tc>
                  <a:txBody>
                    <a:bodyPr/>
                    <a:lstStyle/>
                    <a:p>
                      <a:pPr algn="l" rtl="0" fontAlgn="ctr"/>
                      <a:r>
                        <a:rPr lang="en-US" sz="1200" u="none" strike="noStrike" dirty="0">
                          <a:solidFill>
                            <a:srgbClr val="FF0000"/>
                          </a:solidFill>
                          <a:effectLst/>
                        </a:rPr>
                        <a:t>Grayson Norquist, MD, MSPH</a:t>
                      </a:r>
                      <a:endParaRPr lang="en-US" sz="1200" b="0" i="0" u="none" strike="noStrike" dirty="0">
                        <a:solidFill>
                          <a:srgbClr val="FF0000"/>
                        </a:solidFill>
                        <a:effectLst/>
                        <a:latin typeface="Calibri"/>
                      </a:endParaRPr>
                    </a:p>
                  </a:txBody>
                  <a:tcPr marL="7543" marR="7543" marT="7543" marB="0" anchor="ctr"/>
                </a:tc>
                <a:tc>
                  <a:txBody>
                    <a:bodyPr/>
                    <a:lstStyle/>
                    <a:p>
                      <a:pPr algn="l" fontAlgn="t"/>
                      <a:r>
                        <a:rPr lang="en-US" sz="1200" u="none" strike="noStrike" dirty="0">
                          <a:effectLst/>
                        </a:rPr>
                        <a:t>Chair, Dept. of Psychiatry and Human Behavior, Univ. of </a:t>
                      </a:r>
                      <a:r>
                        <a:rPr lang="en-US" sz="1200" u="none" strike="noStrike" dirty="0" smtClean="0">
                          <a:effectLst/>
                        </a:rPr>
                        <a:t>Mississippi</a:t>
                      </a:r>
                      <a:r>
                        <a:rPr lang="en-US" sz="1200" u="none" strike="noStrike" baseline="0" dirty="0" smtClean="0">
                          <a:effectLst/>
                        </a:rPr>
                        <a:t> </a:t>
                      </a:r>
                      <a:r>
                        <a:rPr lang="en-US" sz="1200" u="none" strike="noStrike" dirty="0" smtClean="0">
                          <a:effectLst/>
                        </a:rPr>
                        <a:t>Medical </a:t>
                      </a:r>
                      <a:r>
                        <a:rPr lang="en-US" sz="1200" u="none" strike="noStrike" dirty="0">
                          <a:effectLst/>
                        </a:rPr>
                        <a:t>Center</a:t>
                      </a:r>
                      <a:endParaRPr lang="en-US" sz="1200" b="0" i="0" u="none" strike="noStrike" dirty="0">
                        <a:solidFill>
                          <a:srgbClr val="000000"/>
                        </a:solidFill>
                        <a:effectLst/>
                        <a:latin typeface="Calibri"/>
                      </a:endParaRPr>
                    </a:p>
                  </a:txBody>
                  <a:tcPr marL="7543" marR="7543" marT="7543" marB="0"/>
                </a:tc>
              </a:tr>
              <a:tr h="205532">
                <a:tc>
                  <a:txBody>
                    <a:bodyPr/>
                    <a:lstStyle/>
                    <a:p>
                      <a:pPr algn="l" rtl="0" fontAlgn="ctr"/>
                      <a:r>
                        <a:rPr lang="en-US" sz="1200" u="none" strike="noStrike" dirty="0">
                          <a:effectLst/>
                        </a:rPr>
                        <a:t>Ellen Sigal, PhD </a:t>
                      </a:r>
                      <a:endParaRPr lang="en-US" sz="1200" b="0" i="0" u="none" strike="noStrike" dirty="0">
                        <a:solidFill>
                          <a:srgbClr val="000000"/>
                        </a:solidFill>
                        <a:effectLst/>
                        <a:latin typeface="Calibri"/>
                      </a:endParaRPr>
                    </a:p>
                  </a:txBody>
                  <a:tcPr marL="7543" marR="7543" marT="7543" marB="0" anchor="ctr"/>
                </a:tc>
                <a:tc>
                  <a:txBody>
                    <a:bodyPr/>
                    <a:lstStyle/>
                    <a:p>
                      <a:pPr algn="l" fontAlgn="b"/>
                      <a:r>
                        <a:rPr lang="en-US" sz="1200" u="none" strike="noStrike" dirty="0">
                          <a:effectLst/>
                        </a:rPr>
                        <a:t>Chair and founder of Friends of Cancer Research </a:t>
                      </a:r>
                      <a:endParaRPr lang="en-US" sz="1200" b="1" i="0" u="none" strike="noStrike" dirty="0">
                        <a:solidFill>
                          <a:srgbClr val="C00000"/>
                        </a:solidFill>
                        <a:effectLst/>
                        <a:latin typeface="Calibri"/>
                      </a:endParaRPr>
                    </a:p>
                  </a:txBody>
                  <a:tcPr marL="7543" marR="7543" marT="7543" marB="0" anchor="b"/>
                </a:tc>
              </a:tr>
              <a:tr h="205532">
                <a:tc>
                  <a:txBody>
                    <a:bodyPr/>
                    <a:lstStyle/>
                    <a:p>
                      <a:pPr algn="l" rtl="0" fontAlgn="ctr"/>
                      <a:r>
                        <a:rPr lang="en-US" sz="1200" u="none" strike="noStrike" dirty="0">
                          <a:effectLst/>
                        </a:rPr>
                        <a:t>Harlan Weisman, MD</a:t>
                      </a:r>
                      <a:endParaRPr lang="en-US" sz="1200" b="0" i="0" u="none" strike="noStrike" dirty="0">
                        <a:solidFill>
                          <a:srgbClr val="000000"/>
                        </a:solidFill>
                        <a:effectLst/>
                        <a:latin typeface="Calibri"/>
                      </a:endParaRPr>
                    </a:p>
                  </a:txBody>
                  <a:tcPr marL="7543" marR="7543" marT="7543" marB="0" anchor="ctr"/>
                </a:tc>
                <a:tc>
                  <a:txBody>
                    <a:bodyPr/>
                    <a:lstStyle/>
                    <a:p>
                      <a:pPr algn="l" fontAlgn="b"/>
                      <a:r>
                        <a:rPr lang="en-US" sz="1200" u="none" strike="noStrike" dirty="0">
                          <a:effectLst/>
                        </a:rPr>
                        <a:t>Chief Science and Technology Officer, Medical Devices and Diagnostics, for Johnson &amp; Johnson</a:t>
                      </a:r>
                      <a:endParaRPr lang="en-US" sz="1200" b="1" i="0" u="none" strike="noStrike" dirty="0">
                        <a:solidFill>
                          <a:srgbClr val="C00000"/>
                        </a:solidFill>
                        <a:effectLst/>
                        <a:latin typeface="Calibri"/>
                      </a:endParaRPr>
                    </a:p>
                  </a:txBody>
                  <a:tcPr marL="7543" marR="7543" marT="7543" marB="0" anchor="b"/>
                </a:tc>
              </a:tr>
              <a:tr h="205532">
                <a:tc>
                  <a:txBody>
                    <a:bodyPr/>
                    <a:lstStyle/>
                    <a:p>
                      <a:pPr algn="l" rtl="0" fontAlgn="ctr"/>
                      <a:r>
                        <a:rPr lang="en-US" sz="1200" u="none" strike="noStrike" dirty="0">
                          <a:effectLst/>
                        </a:rPr>
                        <a:t>Robert Zwolak, MD, PhD</a:t>
                      </a:r>
                      <a:endParaRPr lang="en-US" sz="1200" b="0" i="0" u="none" strike="noStrike" dirty="0">
                        <a:solidFill>
                          <a:srgbClr val="000000"/>
                        </a:solidFill>
                        <a:effectLst/>
                        <a:latin typeface="Calibri"/>
                      </a:endParaRPr>
                    </a:p>
                  </a:txBody>
                  <a:tcPr marL="7543" marR="7543" marT="7543" marB="0" anchor="ctr"/>
                </a:tc>
                <a:tc>
                  <a:txBody>
                    <a:bodyPr/>
                    <a:lstStyle/>
                    <a:p>
                      <a:pPr algn="l" fontAlgn="b"/>
                      <a:r>
                        <a:rPr lang="en-US" sz="1200" u="none" strike="noStrike" dirty="0">
                          <a:effectLst/>
                        </a:rPr>
                        <a:t>Vascular Surgeon at Dartmouth-Hitchcock Medical Center </a:t>
                      </a:r>
                      <a:endParaRPr lang="en-US" sz="1200" b="1" i="0" u="none" strike="noStrike" dirty="0">
                        <a:solidFill>
                          <a:srgbClr val="C00000"/>
                        </a:solidFill>
                        <a:effectLst/>
                        <a:latin typeface="Calibri"/>
                      </a:endParaRPr>
                    </a:p>
                  </a:txBody>
                  <a:tcPr marL="7543" marR="7543" marT="7543" marB="0" anchor="b"/>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p:cNvSpPr txBox="1"/>
          <p:nvPr/>
        </p:nvSpPr>
        <p:spPr>
          <a:xfrm>
            <a:off x="668338" y="1371600"/>
            <a:ext cx="2989262" cy="369888"/>
          </a:xfrm>
          <a:prstGeom prst="rect">
            <a:avLst/>
          </a:prstGeom>
          <a:solidFill>
            <a:schemeClr val="bg1"/>
          </a:solidFill>
        </p:spPr>
        <p:txBody>
          <a:bodyPr>
            <a:spAutoFit/>
          </a:bodyPr>
          <a:lstStyle/>
          <a:p>
            <a:pPr defTabSz="457200">
              <a:defRPr/>
            </a:pPr>
            <a:endParaRPr lang="en-US" dirty="0">
              <a:solidFill>
                <a:prstClr val="black"/>
              </a:solidFill>
              <a:latin typeface="Arial" charset="0"/>
              <a:ea typeface="+mn-ea"/>
            </a:endParaRPr>
          </a:p>
        </p:txBody>
      </p:sp>
      <p:grpSp>
        <p:nvGrpSpPr>
          <p:cNvPr id="2" name="Group 3"/>
          <p:cNvGrpSpPr>
            <a:grpSpLocks/>
          </p:cNvGrpSpPr>
          <p:nvPr/>
        </p:nvGrpSpPr>
        <p:grpSpPr bwMode="auto">
          <a:xfrm rot="1759146">
            <a:off x="5407025" y="1822450"/>
            <a:ext cx="1612900" cy="2687638"/>
            <a:chOff x="3354" y="1728"/>
            <a:chExt cx="680" cy="1160"/>
          </a:xfrm>
        </p:grpSpPr>
        <p:sp>
          <p:nvSpPr>
            <p:cNvPr id="56" name="Arc 4"/>
            <p:cNvSpPr>
              <a:spLocks/>
            </p:cNvSpPr>
            <p:nvPr/>
          </p:nvSpPr>
          <p:spPr bwMode="auto">
            <a:xfrm>
              <a:off x="3354" y="1736"/>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rgbClr val="FFFFFF"/>
            </a:solidFill>
            <a:ln w="12700">
              <a:solidFill>
                <a:schemeClr val="accent1"/>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A1DE"/>
                </a:solidFill>
                <a:latin typeface="Calibri"/>
                <a:ea typeface="+mn-ea"/>
              </a:endParaRPr>
            </a:p>
          </p:txBody>
        </p:sp>
        <p:sp>
          <p:nvSpPr>
            <p:cNvPr id="57" name="Freeform 56"/>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solidFill>
              <a:srgbClr val="FFFFFF"/>
            </a:solidFill>
            <a:ln w="12700">
              <a:solidFill>
                <a:schemeClr val="accent1"/>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A1DE"/>
                </a:solidFill>
                <a:latin typeface="Calibri"/>
                <a:ea typeface="+mn-ea"/>
              </a:endParaRPr>
            </a:p>
          </p:txBody>
        </p:sp>
      </p:grpSp>
      <p:grpSp>
        <p:nvGrpSpPr>
          <p:cNvPr id="3" name="Group 12"/>
          <p:cNvGrpSpPr>
            <a:grpSpLocks/>
          </p:cNvGrpSpPr>
          <p:nvPr/>
        </p:nvGrpSpPr>
        <p:grpSpPr bwMode="auto">
          <a:xfrm rot="-1768293">
            <a:off x="5224463" y="3276600"/>
            <a:ext cx="2598737" cy="2160588"/>
            <a:chOff x="3356" y="2880"/>
            <a:chExt cx="1097" cy="933"/>
          </a:xfrm>
        </p:grpSpPr>
        <p:sp>
          <p:nvSpPr>
            <p:cNvPr id="65" name="Arc 13"/>
            <p:cNvSpPr>
              <a:spLocks/>
            </p:cNvSpPr>
            <p:nvPr/>
          </p:nvSpPr>
          <p:spPr bwMode="auto">
            <a:xfrm>
              <a:off x="3355" y="2879"/>
              <a:ext cx="1097"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rgbClr val="FFFFFF"/>
            </a:solidFill>
            <a:ln w="12700">
              <a:solidFill>
                <a:schemeClr val="accent1"/>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66" name="Freeform 65"/>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solidFill>
              <a:srgbClr val="FFFFFF"/>
            </a:solidFill>
            <a:ln w="12700">
              <a:solidFill>
                <a:schemeClr val="accent1"/>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grpSp>
        <p:nvGrpSpPr>
          <p:cNvPr id="4" name="Group 15"/>
          <p:cNvGrpSpPr>
            <a:grpSpLocks/>
          </p:cNvGrpSpPr>
          <p:nvPr/>
        </p:nvGrpSpPr>
        <p:grpSpPr bwMode="auto">
          <a:xfrm rot="-727033">
            <a:off x="5118100" y="3863975"/>
            <a:ext cx="1608138" cy="2670175"/>
            <a:chOff x="3356" y="2880"/>
            <a:chExt cx="678" cy="1153"/>
          </a:xfrm>
        </p:grpSpPr>
        <p:sp>
          <p:nvSpPr>
            <p:cNvPr id="68" name="Arc 16"/>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rgbClr val="FFFFFF"/>
            </a:solidFill>
            <a:ln w="12700">
              <a:solidFill>
                <a:schemeClr val="accent1"/>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69" name="Freeform 68"/>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solidFill>
              <a:srgbClr val="FFFFFF"/>
            </a:solidFill>
            <a:ln w="12700">
              <a:solidFill>
                <a:schemeClr val="accent1"/>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grpSp>
        <p:nvGrpSpPr>
          <p:cNvPr id="5" name="Group 18"/>
          <p:cNvGrpSpPr>
            <a:grpSpLocks/>
          </p:cNvGrpSpPr>
          <p:nvPr/>
        </p:nvGrpSpPr>
        <p:grpSpPr bwMode="auto">
          <a:xfrm rot="401183">
            <a:off x="2957513" y="4113213"/>
            <a:ext cx="1604962" cy="2671762"/>
            <a:chOff x="2679" y="2880"/>
            <a:chExt cx="678" cy="1153"/>
          </a:xfrm>
        </p:grpSpPr>
        <p:sp>
          <p:nvSpPr>
            <p:cNvPr id="71" name="Arc 19"/>
            <p:cNvSpPr>
              <a:spLocks/>
            </p:cNvSpPr>
            <p:nvPr/>
          </p:nvSpPr>
          <p:spPr bwMode="auto">
            <a:xfrm>
              <a:off x="2679" y="2879"/>
              <a:ext cx="678" cy="1153"/>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rgbClr val="FFFFFF"/>
            </a:solidFill>
            <a:ln w="12700">
              <a:solidFill>
                <a:schemeClr val="accent1"/>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72" name="Freeform 71"/>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solidFill>
              <a:srgbClr val="FFFFFF"/>
            </a:solidFill>
            <a:ln w="12700">
              <a:solidFill>
                <a:schemeClr val="accent1"/>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grpSp>
        <p:nvGrpSpPr>
          <p:cNvPr id="6" name="Group 24"/>
          <p:cNvGrpSpPr>
            <a:grpSpLocks/>
          </p:cNvGrpSpPr>
          <p:nvPr/>
        </p:nvGrpSpPr>
        <p:grpSpPr bwMode="auto">
          <a:xfrm rot="-931017">
            <a:off x="1963738" y="3614738"/>
            <a:ext cx="2728912" cy="1652587"/>
            <a:chOff x="2204" y="2524"/>
            <a:chExt cx="1153" cy="713"/>
          </a:xfrm>
        </p:grpSpPr>
        <p:sp>
          <p:nvSpPr>
            <p:cNvPr id="77" name="Arc 25"/>
            <p:cNvSpPr>
              <a:spLocks/>
            </p:cNvSpPr>
            <p:nvPr/>
          </p:nvSpPr>
          <p:spPr bwMode="auto">
            <a:xfrm>
              <a:off x="2203" y="2523"/>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rgbClr val="FFFFFF"/>
            </a:solidFill>
            <a:ln w="12700">
              <a:solidFill>
                <a:schemeClr val="accent1"/>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78" name="Freeform 77"/>
            <p:cNvSpPr>
              <a:spLocks/>
            </p:cNvSpPr>
            <p:nvPr/>
          </p:nvSpPr>
          <p:spPr bwMode="auto">
            <a:xfrm>
              <a:off x="2259"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solidFill>
              <a:srgbClr val="FFFFFF"/>
            </a:solidFill>
            <a:ln w="12700">
              <a:solidFill>
                <a:schemeClr val="accent1"/>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grpSp>
        <p:nvGrpSpPr>
          <p:cNvPr id="7" name="Group 27"/>
          <p:cNvGrpSpPr>
            <a:grpSpLocks/>
          </p:cNvGrpSpPr>
          <p:nvPr/>
        </p:nvGrpSpPr>
        <p:grpSpPr bwMode="auto">
          <a:xfrm>
            <a:off x="2058988" y="1943100"/>
            <a:ext cx="2595562" cy="2160588"/>
            <a:chOff x="2260" y="1948"/>
            <a:chExt cx="1097" cy="933"/>
          </a:xfrm>
        </p:grpSpPr>
        <p:sp>
          <p:nvSpPr>
            <p:cNvPr id="80" name="Arc 28"/>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rgbClr val="FFFFFF"/>
            </a:solidFill>
            <a:ln w="12700">
              <a:solidFill>
                <a:schemeClr val="accent1"/>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81" name="Freeform 80"/>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solidFill>
              <a:srgbClr val="FFFFFF"/>
            </a:solidFill>
            <a:ln w="12700">
              <a:solidFill>
                <a:schemeClr val="accent1"/>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grpSp>
        <p:nvGrpSpPr>
          <p:cNvPr id="8" name="Group 30"/>
          <p:cNvGrpSpPr>
            <a:grpSpLocks/>
          </p:cNvGrpSpPr>
          <p:nvPr/>
        </p:nvGrpSpPr>
        <p:grpSpPr bwMode="auto">
          <a:xfrm rot="1052013">
            <a:off x="3513138" y="1255713"/>
            <a:ext cx="1603375" cy="2671762"/>
            <a:chOff x="2679" y="1728"/>
            <a:chExt cx="678" cy="1153"/>
          </a:xfrm>
        </p:grpSpPr>
        <p:sp>
          <p:nvSpPr>
            <p:cNvPr id="83" name="Arc 31"/>
            <p:cNvSpPr>
              <a:spLocks/>
            </p:cNvSpPr>
            <p:nvPr/>
          </p:nvSpPr>
          <p:spPr bwMode="auto">
            <a:xfrm>
              <a:off x="2679" y="1728"/>
              <a:ext cx="677" cy="1153"/>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rgbClr val="FFFFFF"/>
            </a:solidFill>
            <a:ln w="12700">
              <a:solidFill>
                <a:schemeClr val="accent1"/>
              </a:solidFill>
              <a:round/>
              <a:headEnd/>
              <a:tailEnd/>
            </a:ln>
          </p:spPr>
          <p:txBody>
            <a:bodyPr anchor="ctr"/>
            <a:lstStyle/>
            <a:p>
              <a:pPr algn="ctr" fontAlgn="auto">
                <a:spcBef>
                  <a:spcPts val="0"/>
                </a:spcBef>
                <a:spcAft>
                  <a:spcPts val="0"/>
                </a:spcAft>
                <a:defRPr/>
              </a:pPr>
              <a:endParaRPr lang="en-GB" sz="1600" kern="0">
                <a:ln>
                  <a:solidFill>
                    <a:srgbClr val="00A1DE"/>
                  </a:solidFill>
                </a:ln>
                <a:solidFill>
                  <a:srgbClr val="002776"/>
                </a:solidFill>
                <a:latin typeface="Calibri"/>
                <a:ea typeface="+mn-ea"/>
              </a:endParaRPr>
            </a:p>
          </p:txBody>
        </p:sp>
        <p:sp>
          <p:nvSpPr>
            <p:cNvPr id="84" name="Freeform 83"/>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solidFill>
              <a:srgbClr val="FFFFFF"/>
            </a:solidFill>
            <a:ln w="12700">
              <a:solidFill>
                <a:schemeClr val="accent1"/>
              </a:solidFill>
              <a:round/>
              <a:headEnd/>
              <a:tailEnd/>
            </a:ln>
          </p:spPr>
          <p:txBody>
            <a:bodyPr anchor="ctr"/>
            <a:lstStyle/>
            <a:p>
              <a:pPr fontAlgn="auto">
                <a:spcBef>
                  <a:spcPts val="0"/>
                </a:spcBef>
                <a:spcAft>
                  <a:spcPts val="0"/>
                </a:spcAft>
                <a:defRPr/>
              </a:pPr>
              <a:endParaRPr lang="en-GB" sz="1600" kern="0">
                <a:ln>
                  <a:solidFill>
                    <a:srgbClr val="00A1DE"/>
                  </a:solidFill>
                </a:ln>
                <a:solidFill>
                  <a:srgbClr val="002776"/>
                </a:solidFill>
                <a:latin typeface="Calibri"/>
                <a:ea typeface="+mn-ea"/>
              </a:endParaRPr>
            </a:p>
          </p:txBody>
        </p:sp>
      </p:grpSp>
      <p:sp>
        <p:nvSpPr>
          <p:cNvPr id="87" name="Text Box 35"/>
          <p:cNvSpPr txBox="1">
            <a:spLocks noChangeArrowheads="1"/>
          </p:cNvSpPr>
          <p:nvPr/>
        </p:nvSpPr>
        <p:spPr bwMode="gray">
          <a:xfrm>
            <a:off x="5668963" y="2497138"/>
            <a:ext cx="1428750" cy="260350"/>
          </a:xfrm>
          <a:prstGeom prst="rect">
            <a:avLst/>
          </a:prstGeom>
          <a:noFill/>
          <a:ln w="9525" algn="ctr">
            <a:noFill/>
            <a:miter lim="800000"/>
            <a:headEnd/>
            <a:tailEnd/>
          </a:ln>
        </p:spPr>
        <p:txBody>
          <a:bodyPr lIns="0" tIns="0" rIns="0" bIns="0">
            <a:spAutoFit/>
          </a:bodyPr>
          <a:lstStyle/>
          <a:p>
            <a:pPr algn="ctr" fontAlgn="auto">
              <a:lnSpc>
                <a:spcPct val="106000"/>
              </a:lnSpc>
              <a:spcBef>
                <a:spcPts val="0"/>
              </a:spcBef>
              <a:spcAft>
                <a:spcPts val="0"/>
              </a:spcAft>
              <a:buClr>
                <a:srgbClr val="002776"/>
              </a:buClr>
              <a:defRPr/>
            </a:pPr>
            <a:r>
              <a:rPr lang="en-US" sz="1600" b="1" dirty="0">
                <a:solidFill>
                  <a:prstClr val="black"/>
                </a:solidFill>
                <a:latin typeface="Calibri"/>
                <a:ea typeface="+mn-ea"/>
                <a:cs typeface="Arial" charset="0"/>
              </a:rPr>
              <a:t>Epidemiologists</a:t>
            </a:r>
            <a:endParaRPr lang="en-GB" sz="1600" kern="0" dirty="0">
              <a:solidFill>
                <a:srgbClr val="002776"/>
              </a:solidFill>
              <a:latin typeface="Calibri"/>
              <a:ea typeface="+mn-ea"/>
            </a:endParaRPr>
          </a:p>
        </p:txBody>
      </p:sp>
      <p:sp>
        <p:nvSpPr>
          <p:cNvPr id="96" name="Oval 95"/>
          <p:cNvSpPr>
            <a:spLocks noChangeArrowheads="1"/>
          </p:cNvSpPr>
          <p:nvPr/>
        </p:nvSpPr>
        <p:spPr bwMode="auto">
          <a:xfrm>
            <a:off x="3422650" y="2779713"/>
            <a:ext cx="2825750" cy="2668587"/>
          </a:xfrm>
          <a:prstGeom prst="ellipse">
            <a:avLst/>
          </a:prstGeom>
          <a:solidFill>
            <a:schemeClr val="accent5"/>
          </a:solidFill>
          <a:ln w="12700">
            <a:solidFill>
              <a:schemeClr val="bg1"/>
            </a:solidFill>
            <a:round/>
            <a:headEnd/>
            <a:tailEnd/>
          </a:ln>
        </p:spPr>
        <p:txBody>
          <a:bodyPr anchor="ctr"/>
          <a:lstStyle/>
          <a:p>
            <a:pPr algn="ctr" fontAlgn="auto">
              <a:lnSpc>
                <a:spcPct val="95000"/>
              </a:lnSpc>
              <a:spcBef>
                <a:spcPts val="0"/>
              </a:spcBef>
              <a:spcAft>
                <a:spcPct val="37000"/>
              </a:spcAft>
              <a:defRPr/>
            </a:pPr>
            <a:r>
              <a:rPr lang="en-GB" sz="2500" b="1" kern="0" dirty="0">
                <a:solidFill>
                  <a:srgbClr val="FFFFFF"/>
                </a:solidFill>
                <a:latin typeface="Calibri"/>
                <a:ea typeface="ＭＳ Ｐゴシック" pitchFamily="50" charset="-128"/>
              </a:rPr>
              <a:t>Methodology Committee</a:t>
            </a:r>
          </a:p>
        </p:txBody>
      </p:sp>
      <p:sp>
        <p:nvSpPr>
          <p:cNvPr id="98" name="Text Box 35"/>
          <p:cNvSpPr txBox="1">
            <a:spLocks noChangeArrowheads="1"/>
          </p:cNvSpPr>
          <p:nvPr/>
        </p:nvSpPr>
        <p:spPr bwMode="gray">
          <a:xfrm>
            <a:off x="3954463" y="1763713"/>
            <a:ext cx="1428750" cy="493712"/>
          </a:xfrm>
          <a:prstGeom prst="rect">
            <a:avLst/>
          </a:prstGeom>
          <a:noFill/>
          <a:ln w="9525" algn="ctr">
            <a:noFill/>
            <a:miter lim="800000"/>
            <a:headEnd/>
            <a:tailEnd/>
          </a:ln>
        </p:spPr>
        <p:txBody>
          <a:bodyPr lIns="0" tIns="0" rIns="0" bIns="0">
            <a:spAutoFit/>
          </a:bodyPr>
          <a:lstStyle/>
          <a:p>
            <a:pPr algn="ctr" defTabSz="457200">
              <a:spcAft>
                <a:spcPts val="0"/>
              </a:spcAft>
              <a:defRPr/>
            </a:pPr>
            <a:r>
              <a:rPr lang="en-US" sz="1600" b="1" dirty="0">
                <a:solidFill>
                  <a:prstClr val="black"/>
                </a:solidFill>
                <a:latin typeface="Calibri"/>
                <a:ea typeface="+mn-ea"/>
                <a:cs typeface="Arial" charset="0"/>
              </a:rPr>
              <a:t>Clinical Researchers</a:t>
            </a:r>
          </a:p>
        </p:txBody>
      </p:sp>
      <p:sp>
        <p:nvSpPr>
          <p:cNvPr id="99" name="Text Box 35"/>
          <p:cNvSpPr txBox="1">
            <a:spLocks noChangeArrowheads="1"/>
          </p:cNvSpPr>
          <p:nvPr/>
        </p:nvSpPr>
        <p:spPr bwMode="gray">
          <a:xfrm>
            <a:off x="2000250" y="4191000"/>
            <a:ext cx="1428750" cy="692150"/>
          </a:xfrm>
          <a:prstGeom prst="rect">
            <a:avLst/>
          </a:prstGeom>
          <a:noFill/>
          <a:ln w="9525" algn="ctr">
            <a:noFill/>
            <a:miter lim="800000"/>
            <a:headEnd/>
            <a:tailEnd/>
          </a:ln>
        </p:spPr>
        <p:txBody>
          <a:bodyPr lIns="0" tIns="0" rIns="0" bIns="0">
            <a:spAutoFit/>
          </a:bodyPr>
          <a:lstStyle/>
          <a:p>
            <a:pPr algn="ctr" defTabSz="457200">
              <a:spcAft>
                <a:spcPts val="0"/>
              </a:spcAft>
              <a:defRPr/>
            </a:pPr>
            <a:r>
              <a:rPr lang="en-US" sz="1500" b="1" dirty="0">
                <a:solidFill>
                  <a:prstClr val="black"/>
                </a:solidFill>
                <a:latin typeface="Calibri"/>
                <a:ea typeface="+mn-ea"/>
                <a:cs typeface="Arial" charset="0"/>
              </a:rPr>
              <a:t>Public and </a:t>
            </a:r>
          </a:p>
          <a:p>
            <a:pPr algn="ctr" defTabSz="457200">
              <a:spcAft>
                <a:spcPts val="0"/>
              </a:spcAft>
              <a:defRPr/>
            </a:pPr>
            <a:r>
              <a:rPr lang="en-US" sz="1500" b="1" dirty="0">
                <a:solidFill>
                  <a:prstClr val="black"/>
                </a:solidFill>
                <a:latin typeface="Calibri"/>
                <a:ea typeface="+mn-ea"/>
                <a:cs typeface="Arial" charset="0"/>
              </a:rPr>
              <a:t>Private Institutions</a:t>
            </a:r>
          </a:p>
        </p:txBody>
      </p:sp>
      <p:sp>
        <p:nvSpPr>
          <p:cNvPr id="102" name="Text Box 35"/>
          <p:cNvSpPr txBox="1">
            <a:spLocks noChangeArrowheads="1"/>
          </p:cNvSpPr>
          <p:nvPr/>
        </p:nvSpPr>
        <p:spPr bwMode="gray">
          <a:xfrm>
            <a:off x="2293938" y="2813050"/>
            <a:ext cx="1428750" cy="249238"/>
          </a:xfrm>
          <a:prstGeom prst="rect">
            <a:avLst/>
          </a:prstGeom>
          <a:noFill/>
          <a:ln w="9525" algn="ctr">
            <a:noFill/>
            <a:miter lim="800000"/>
            <a:headEnd/>
            <a:tailEnd/>
          </a:ln>
        </p:spPr>
        <p:txBody>
          <a:bodyPr lIns="0" tIns="0" rIns="0" bIns="0">
            <a:spAutoFit/>
          </a:bodyPr>
          <a:lstStyle/>
          <a:p>
            <a:pPr algn="ctr" fontAlgn="auto">
              <a:lnSpc>
                <a:spcPct val="106000"/>
              </a:lnSpc>
              <a:spcBef>
                <a:spcPts val="0"/>
              </a:spcBef>
              <a:spcAft>
                <a:spcPts val="0"/>
              </a:spcAft>
              <a:buClr>
                <a:srgbClr val="002776"/>
              </a:buClr>
              <a:defRPr/>
            </a:pPr>
            <a:r>
              <a:rPr lang="en-US" sz="1600" b="1" dirty="0">
                <a:solidFill>
                  <a:prstClr val="black"/>
                </a:solidFill>
                <a:latin typeface="Calibri"/>
                <a:ea typeface="+mn-ea"/>
                <a:cs typeface="Arial" charset="0"/>
              </a:rPr>
              <a:t>Statisticians</a:t>
            </a:r>
            <a:endParaRPr lang="en-GB" sz="1600" kern="0" dirty="0">
              <a:solidFill>
                <a:srgbClr val="002776"/>
              </a:solidFill>
              <a:latin typeface="Calibri"/>
              <a:ea typeface="+mn-ea"/>
            </a:endParaRPr>
          </a:p>
        </p:txBody>
      </p:sp>
      <p:sp>
        <p:nvSpPr>
          <p:cNvPr id="103" name="Text Box 35"/>
          <p:cNvSpPr txBox="1">
            <a:spLocks noChangeArrowheads="1"/>
          </p:cNvSpPr>
          <p:nvPr/>
        </p:nvSpPr>
        <p:spPr bwMode="gray">
          <a:xfrm>
            <a:off x="6151563" y="3973513"/>
            <a:ext cx="1428750" cy="492125"/>
          </a:xfrm>
          <a:prstGeom prst="rect">
            <a:avLst/>
          </a:prstGeom>
          <a:noFill/>
          <a:ln w="9525" algn="ctr">
            <a:noFill/>
            <a:miter lim="800000"/>
            <a:headEnd/>
            <a:tailEnd/>
          </a:ln>
        </p:spPr>
        <p:txBody>
          <a:bodyPr lIns="0" tIns="0" rIns="0" bIns="0">
            <a:spAutoFit/>
          </a:bodyPr>
          <a:lstStyle/>
          <a:p>
            <a:pPr algn="ctr" defTabSz="457200">
              <a:spcAft>
                <a:spcPts val="0"/>
              </a:spcAft>
              <a:defRPr/>
            </a:pPr>
            <a:r>
              <a:rPr lang="en-US" sz="1600" b="1" dirty="0">
                <a:solidFill>
                  <a:prstClr val="black"/>
                </a:solidFill>
                <a:latin typeface="Calibri"/>
                <a:ea typeface="+mn-ea"/>
                <a:cs typeface="Arial" charset="0"/>
              </a:rPr>
              <a:t>AMC, VA, NIH, AHRQ</a:t>
            </a:r>
          </a:p>
        </p:txBody>
      </p:sp>
      <p:sp>
        <p:nvSpPr>
          <p:cNvPr id="104" name="Text Box 35"/>
          <p:cNvSpPr txBox="1">
            <a:spLocks noChangeArrowheads="1"/>
          </p:cNvSpPr>
          <p:nvPr/>
        </p:nvSpPr>
        <p:spPr bwMode="gray">
          <a:xfrm>
            <a:off x="5207000" y="5494338"/>
            <a:ext cx="1430338" cy="739775"/>
          </a:xfrm>
          <a:prstGeom prst="rect">
            <a:avLst/>
          </a:prstGeom>
          <a:noFill/>
          <a:ln w="9525" algn="ctr">
            <a:noFill/>
            <a:miter lim="800000"/>
            <a:headEnd/>
            <a:tailEnd/>
          </a:ln>
        </p:spPr>
        <p:txBody>
          <a:bodyPr lIns="0" tIns="0" rIns="0" bIns="0">
            <a:spAutoFit/>
          </a:bodyPr>
          <a:lstStyle/>
          <a:p>
            <a:pPr algn="ctr" defTabSz="457200">
              <a:spcAft>
                <a:spcPts val="0"/>
              </a:spcAft>
              <a:defRPr/>
            </a:pPr>
            <a:r>
              <a:rPr lang="en-US" sz="1600" b="1" dirty="0">
                <a:solidFill>
                  <a:prstClr val="black"/>
                </a:solidFill>
                <a:latin typeface="Calibri"/>
                <a:ea typeface="+mn-ea"/>
                <a:cs typeface="Arial" charset="0"/>
              </a:rPr>
              <a:t>Varied Clinical and Scientific Disciplines</a:t>
            </a:r>
          </a:p>
        </p:txBody>
      </p:sp>
      <p:sp>
        <p:nvSpPr>
          <p:cNvPr id="105" name="Text Box 35"/>
          <p:cNvSpPr txBox="1">
            <a:spLocks noChangeArrowheads="1"/>
          </p:cNvSpPr>
          <p:nvPr/>
        </p:nvSpPr>
        <p:spPr bwMode="gray">
          <a:xfrm>
            <a:off x="3149600" y="5624513"/>
            <a:ext cx="1428750" cy="738187"/>
          </a:xfrm>
          <a:prstGeom prst="rect">
            <a:avLst/>
          </a:prstGeom>
          <a:noFill/>
          <a:ln w="9525" algn="ctr">
            <a:noFill/>
            <a:miter lim="800000"/>
            <a:headEnd/>
            <a:tailEnd/>
          </a:ln>
        </p:spPr>
        <p:txBody>
          <a:bodyPr lIns="0" tIns="0" rIns="0" bIns="0">
            <a:spAutoFit/>
          </a:bodyPr>
          <a:lstStyle/>
          <a:p>
            <a:pPr algn="ctr" defTabSz="457200">
              <a:spcAft>
                <a:spcPts val="0"/>
              </a:spcAft>
              <a:defRPr/>
            </a:pPr>
            <a:r>
              <a:rPr lang="en-US" sz="1600" b="1" dirty="0">
                <a:solidFill>
                  <a:prstClr val="black"/>
                </a:solidFill>
                <a:latin typeface="Calibri"/>
                <a:ea typeface="+mn-ea"/>
                <a:cs typeface="Arial" charset="0"/>
              </a:rPr>
              <a:t>Health</a:t>
            </a:r>
          </a:p>
          <a:p>
            <a:pPr algn="ctr" defTabSz="457200">
              <a:spcAft>
                <a:spcPts val="0"/>
              </a:spcAft>
              <a:defRPr/>
            </a:pPr>
            <a:r>
              <a:rPr lang="en-US" sz="1600" b="1" dirty="0">
                <a:solidFill>
                  <a:prstClr val="black"/>
                </a:solidFill>
                <a:latin typeface="Calibri"/>
                <a:ea typeface="+mn-ea"/>
                <a:cs typeface="Arial" charset="0"/>
              </a:rPr>
              <a:t> Services </a:t>
            </a:r>
          </a:p>
          <a:p>
            <a:pPr algn="ctr" defTabSz="457200">
              <a:spcAft>
                <a:spcPts val="0"/>
              </a:spcAft>
              <a:defRPr/>
            </a:pPr>
            <a:r>
              <a:rPr lang="en-US" sz="1600" b="1" dirty="0">
                <a:solidFill>
                  <a:prstClr val="black"/>
                </a:solidFill>
                <a:latin typeface="Calibri"/>
                <a:ea typeface="+mn-ea"/>
                <a:cs typeface="Arial" charset="0"/>
              </a:rPr>
              <a:t>Researchers</a:t>
            </a:r>
          </a:p>
        </p:txBody>
      </p:sp>
      <p:sp>
        <p:nvSpPr>
          <p:cNvPr id="107" name="Title 1"/>
          <p:cNvSpPr txBox="1">
            <a:spLocks/>
          </p:cNvSpPr>
          <p:nvPr/>
        </p:nvSpPr>
        <p:spPr bwMode="auto">
          <a:xfrm>
            <a:off x="0" y="0"/>
            <a:ext cx="6919913" cy="519113"/>
          </a:xfrm>
          <a:prstGeom prst="rect">
            <a:avLst/>
          </a:prstGeom>
          <a:noFill/>
          <a:ln w="9525">
            <a:noFill/>
            <a:miter lim="800000"/>
            <a:headEnd/>
            <a:tailEnd/>
          </a:ln>
        </p:spPr>
        <p:txBody>
          <a:bodyPr/>
          <a:lstStyle/>
          <a:p>
            <a:pPr defTabSz="457200" eaLnBrk="0" hangingPunct="0">
              <a:defRPr/>
            </a:pPr>
            <a:r>
              <a:rPr lang="en-US" sz="3200" b="1" dirty="0">
                <a:solidFill>
                  <a:srgbClr val="FFFFFF"/>
                </a:solidFill>
                <a:latin typeface="Calibri" pitchFamily="34" charset="0"/>
                <a:ea typeface="+mn-ea"/>
              </a:rPr>
              <a:t>Methodology Committee Composition</a:t>
            </a:r>
          </a:p>
        </p:txBody>
      </p:sp>
      <p:sp>
        <p:nvSpPr>
          <p:cNvPr id="108" name="Rectangle 8"/>
          <p:cNvSpPr>
            <a:spLocks noChangeArrowheads="1"/>
          </p:cNvSpPr>
          <p:nvPr/>
        </p:nvSpPr>
        <p:spPr bwMode="auto">
          <a:xfrm>
            <a:off x="134938" y="854075"/>
            <a:ext cx="3455987" cy="1200329"/>
          </a:xfrm>
          <a:prstGeom prst="rect">
            <a:avLst/>
          </a:prstGeom>
          <a:noFill/>
          <a:ln w="9525">
            <a:noFill/>
            <a:miter lim="800000"/>
            <a:headEnd/>
            <a:tailEnd/>
          </a:ln>
        </p:spPr>
        <p:txBody>
          <a:bodyPr>
            <a:spAutoFit/>
          </a:bodyPr>
          <a:lstStyle/>
          <a:p>
            <a:pPr defTabSz="457200">
              <a:defRPr/>
            </a:pPr>
            <a:r>
              <a:rPr lang="en-US" b="1" i="1" dirty="0">
                <a:solidFill>
                  <a:prstClr val="black"/>
                </a:solidFill>
                <a:latin typeface="Calibri"/>
                <a:ea typeface="+mn-ea"/>
              </a:rPr>
              <a:t>The 17 member Methodology Committee brings varied scientific backgrounds, experiences, and areas of expertise to PCORI.</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5CxgvY2MEiNdmxyNf36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oWZmUu4Fku0bC_a5BVo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u8QIoQhH0iJBLLQSDMq4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poCZxAknkC4Ho_hWu3NRQ"/>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6746</TotalTime>
  <Words>3948</Words>
  <Application>Microsoft Office PowerPoint</Application>
  <PresentationFormat>On-screen Show (4:3)</PresentationFormat>
  <Paragraphs>674</Paragraphs>
  <Slides>54</Slides>
  <Notes>54</Notes>
  <HiddenSlides>0</HiddenSlides>
  <MMClips>0</MMClips>
  <ScaleCrop>false</ScaleCrop>
  <HeadingPairs>
    <vt:vector size="4" baseType="variant">
      <vt:variant>
        <vt:lpstr>Theme</vt:lpstr>
      </vt:variant>
      <vt:variant>
        <vt:i4>6</vt:i4>
      </vt:variant>
      <vt:variant>
        <vt:lpstr>Slide Titles</vt:lpstr>
      </vt:variant>
      <vt:variant>
        <vt:i4>54</vt:i4>
      </vt:variant>
    </vt:vector>
  </HeadingPairs>
  <TitlesOfParts>
    <vt:vector size="60" baseType="lpstr">
      <vt:lpstr>3_Office Theme</vt:lpstr>
      <vt:lpstr>4_Office Theme</vt:lpstr>
      <vt:lpstr>2_Office Theme</vt:lpstr>
      <vt:lpstr>5_Office Theme</vt:lpstr>
      <vt:lpstr>6_Office Theme</vt:lpstr>
      <vt:lpstr>7_Office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Commitment to Patient Engagement</vt:lpstr>
      <vt:lpstr>Patient-Centeredness and the draft Methodology Report</vt:lpstr>
      <vt:lpstr>What Makes a Study Patient-Centered?</vt:lpstr>
      <vt:lpstr>Patient Engagement</vt:lpstr>
      <vt:lpstr>Standards for Patient-Centeredness  and Engagement</vt:lpstr>
      <vt:lpstr>Dissemination and implementation of PCORI methods standards and guidance  </vt:lpstr>
      <vt:lpstr>Changing research practices </vt:lpstr>
      <vt:lpstr>Guidance from implementation science</vt:lpstr>
      <vt:lpstr>Designing an implementation campaign:                                      core principles </vt:lpstr>
      <vt:lpstr>Conceptual model of the research process </vt:lpstr>
      <vt:lpstr>Designing a MC report dissemination/       implementation campaign</vt:lpstr>
      <vt:lpstr>Slide 36</vt:lpstr>
      <vt:lpstr>Supplementary Slides</vt:lpstr>
      <vt:lpstr>Research Prioritization</vt:lpstr>
      <vt:lpstr>Prioritization Factors</vt:lpstr>
      <vt:lpstr>Methods to Assist in Prioritization </vt:lpstr>
      <vt:lpstr>Framework for Prioritization</vt:lpstr>
      <vt:lpstr>Standards for Research Prioritization</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Modi</dc:creator>
  <cp:lastModifiedBy>vhasc2mittmb</cp:lastModifiedBy>
  <cp:revision>566</cp:revision>
  <cp:lastPrinted>2012-08-02T18:15:02Z</cp:lastPrinted>
  <dcterms:created xsi:type="dcterms:W3CDTF">2012-02-13T21:12:46Z</dcterms:created>
  <dcterms:modified xsi:type="dcterms:W3CDTF">2012-08-21T17:28:48Z</dcterms:modified>
</cp:coreProperties>
</file>