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96" r:id="rId3"/>
    <p:sldId id="284" r:id="rId4"/>
    <p:sldId id="294" r:id="rId5"/>
    <p:sldId id="295" r:id="rId6"/>
    <p:sldId id="274" r:id="rId7"/>
    <p:sldId id="285" r:id="rId8"/>
    <p:sldId id="286" r:id="rId9"/>
    <p:sldId id="289" r:id="rId10"/>
    <p:sldId id="290" r:id="rId11"/>
    <p:sldId id="297" r:id="rId12"/>
    <p:sldId id="291" r:id="rId13"/>
    <p:sldId id="292" r:id="rId14"/>
    <p:sldId id="298" r:id="rId15"/>
    <p:sldId id="293" r:id="rId16"/>
    <p:sldId id="299" r:id="rId17"/>
    <p:sldId id="300" r:id="rId18"/>
    <p:sldId id="301" r:id="rId19"/>
    <p:sldId id="302" r:id="rId20"/>
    <p:sldId id="303" r:id="rId21"/>
    <p:sldId id="304" r:id="rId22"/>
    <p:sldId id="305" r:id="rId23"/>
    <p:sldId id="307" r:id="rId24"/>
    <p:sldId id="30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3" autoAdjust="0"/>
  </p:normalViewPr>
  <p:slideViewPr>
    <p:cSldViewPr>
      <p:cViewPr varScale="1">
        <p:scale>
          <a:sx n="82" d="100"/>
          <a:sy n="82" d="100"/>
        </p:scale>
        <p:origin x="5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Sheet1!$A$1:$A$5</c:f>
              <c:numCache>
                <c:formatCode>General</c:formatCode>
                <c:ptCount val="5"/>
                <c:pt idx="0">
                  <c:v>20</c:v>
                </c:pt>
                <c:pt idx="1">
                  <c:v>12</c:v>
                </c:pt>
                <c:pt idx="2">
                  <c:v>11</c:v>
                </c:pt>
                <c:pt idx="3">
                  <c:v>16</c:v>
                </c:pt>
                <c:pt idx="4">
                  <c:v>16</c:v>
                </c:pt>
              </c:numCache>
            </c:numRef>
          </c:val>
          <c:smooth val="0"/>
          <c:extLst>
            <c:ext xmlns:c16="http://schemas.microsoft.com/office/drawing/2014/chart" uri="{C3380CC4-5D6E-409C-BE32-E72D297353CC}">
              <c16:uniqueId val="{00000000-02B4-48F6-855A-848B0C70697A}"/>
            </c:ext>
          </c:extLst>
        </c:ser>
        <c:dLbls>
          <c:showLegendKey val="0"/>
          <c:showVal val="0"/>
          <c:showCatName val="0"/>
          <c:showSerName val="0"/>
          <c:showPercent val="0"/>
          <c:showBubbleSize val="0"/>
        </c:dLbls>
        <c:smooth val="0"/>
        <c:axId val="76836864"/>
        <c:axId val="76839168"/>
      </c:lineChart>
      <c:catAx>
        <c:axId val="76836864"/>
        <c:scaling>
          <c:orientation val="minMax"/>
        </c:scaling>
        <c:delete val="0"/>
        <c:axPos val="b"/>
        <c:majorTickMark val="out"/>
        <c:minorTickMark val="none"/>
        <c:tickLblPos val="nextTo"/>
        <c:crossAx val="76839168"/>
        <c:crosses val="autoZero"/>
        <c:auto val="1"/>
        <c:lblAlgn val="ctr"/>
        <c:lblOffset val="100"/>
        <c:noMultiLvlLbl val="0"/>
      </c:catAx>
      <c:valAx>
        <c:axId val="76839168"/>
        <c:scaling>
          <c:orientation val="minMax"/>
        </c:scaling>
        <c:delete val="0"/>
        <c:axPos val="l"/>
        <c:majorGridlines/>
        <c:numFmt formatCode="General" sourceLinked="1"/>
        <c:majorTickMark val="out"/>
        <c:minorTickMark val="none"/>
        <c:tickLblPos val="nextTo"/>
        <c:crossAx val="76836864"/>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Sheet1!$A$1:$A$7</c:f>
              <c:numCache>
                <c:formatCode>General</c:formatCode>
                <c:ptCount val="7"/>
                <c:pt idx="0">
                  <c:v>20</c:v>
                </c:pt>
                <c:pt idx="1">
                  <c:v>12</c:v>
                </c:pt>
                <c:pt idx="2">
                  <c:v>11</c:v>
                </c:pt>
                <c:pt idx="3">
                  <c:v>16</c:v>
                </c:pt>
                <c:pt idx="4">
                  <c:v>16</c:v>
                </c:pt>
                <c:pt idx="5">
                  <c:v>17</c:v>
                </c:pt>
                <c:pt idx="6">
                  <c:v>20</c:v>
                </c:pt>
              </c:numCache>
            </c:numRef>
          </c:val>
          <c:smooth val="0"/>
          <c:extLst>
            <c:ext xmlns:c16="http://schemas.microsoft.com/office/drawing/2014/chart" uri="{C3380CC4-5D6E-409C-BE32-E72D297353CC}">
              <c16:uniqueId val="{00000000-C41E-4E74-B207-0AB06F21BB84}"/>
            </c:ext>
          </c:extLst>
        </c:ser>
        <c:dLbls>
          <c:showLegendKey val="0"/>
          <c:showVal val="0"/>
          <c:showCatName val="0"/>
          <c:showSerName val="0"/>
          <c:showPercent val="0"/>
          <c:showBubbleSize val="0"/>
        </c:dLbls>
        <c:smooth val="0"/>
        <c:axId val="78192640"/>
        <c:axId val="78231808"/>
      </c:lineChart>
      <c:catAx>
        <c:axId val="78192640"/>
        <c:scaling>
          <c:orientation val="minMax"/>
        </c:scaling>
        <c:delete val="0"/>
        <c:axPos val="b"/>
        <c:majorTickMark val="out"/>
        <c:minorTickMark val="none"/>
        <c:tickLblPos val="nextTo"/>
        <c:crossAx val="78231808"/>
        <c:crosses val="autoZero"/>
        <c:auto val="1"/>
        <c:lblAlgn val="ctr"/>
        <c:lblOffset val="100"/>
        <c:noMultiLvlLbl val="0"/>
      </c:catAx>
      <c:valAx>
        <c:axId val="78231808"/>
        <c:scaling>
          <c:orientation val="minMax"/>
        </c:scaling>
        <c:delete val="0"/>
        <c:axPos val="l"/>
        <c:majorGridlines/>
        <c:numFmt formatCode="General" sourceLinked="1"/>
        <c:majorTickMark val="out"/>
        <c:minorTickMark val="none"/>
        <c:tickLblPos val="nextTo"/>
        <c:crossAx val="78192640"/>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val>
            <c:numRef>
              <c:f>Sheet2!$A$1:$A$3</c:f>
              <c:numCache>
                <c:formatCode>General</c:formatCode>
                <c:ptCount val="3"/>
                <c:pt idx="0">
                  <c:v>15</c:v>
                </c:pt>
                <c:pt idx="1">
                  <c:v>26</c:v>
                </c:pt>
                <c:pt idx="2">
                  <c:v>21</c:v>
                </c:pt>
              </c:numCache>
            </c:numRef>
          </c:val>
          <c:smooth val="0"/>
          <c:extLst>
            <c:ext xmlns:c16="http://schemas.microsoft.com/office/drawing/2014/chart" uri="{C3380CC4-5D6E-409C-BE32-E72D297353CC}">
              <c16:uniqueId val="{00000000-7511-4BFF-A806-DC9998B85922}"/>
            </c:ext>
          </c:extLst>
        </c:ser>
        <c:dLbls>
          <c:showLegendKey val="0"/>
          <c:showVal val="0"/>
          <c:showCatName val="0"/>
          <c:showSerName val="0"/>
          <c:showPercent val="0"/>
          <c:showBubbleSize val="0"/>
        </c:dLbls>
        <c:smooth val="0"/>
        <c:axId val="78429568"/>
        <c:axId val="79300480"/>
      </c:lineChart>
      <c:catAx>
        <c:axId val="78429568"/>
        <c:scaling>
          <c:orientation val="minMax"/>
        </c:scaling>
        <c:delete val="0"/>
        <c:axPos val="b"/>
        <c:majorTickMark val="out"/>
        <c:minorTickMark val="none"/>
        <c:tickLblPos val="nextTo"/>
        <c:crossAx val="79300480"/>
        <c:crosses val="autoZero"/>
        <c:auto val="1"/>
        <c:lblAlgn val="ctr"/>
        <c:lblOffset val="100"/>
        <c:noMultiLvlLbl val="0"/>
      </c:catAx>
      <c:valAx>
        <c:axId val="79300480"/>
        <c:scaling>
          <c:orientation val="minMax"/>
        </c:scaling>
        <c:delete val="0"/>
        <c:axPos val="l"/>
        <c:majorGridlines/>
        <c:numFmt formatCode="General" sourceLinked="1"/>
        <c:majorTickMark val="out"/>
        <c:minorTickMark val="none"/>
        <c:tickLblPos val="nextTo"/>
        <c:crossAx val="78429568"/>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0.05429</cdr:x>
      <cdr:y>0.68421</cdr:y>
    </cdr:from>
    <cdr:to>
      <cdr:x>0.98146</cdr:x>
      <cdr:y>0.68819</cdr:y>
    </cdr:to>
    <cdr:cxnSp macro="">
      <cdr:nvCxnSpPr>
        <cdr:cNvPr id="3" name="Straight Connector 2"/>
        <cdr:cNvCxnSpPr/>
      </cdr:nvCxnSpPr>
      <cdr:spPr>
        <a:xfrm xmlns:a="http://schemas.openxmlformats.org/drawingml/2006/main" flipV="1">
          <a:off x="364067" y="1981200"/>
          <a:ext cx="6217231" cy="11525"/>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0.05429</cdr:x>
      <cdr:y>0.57895</cdr:y>
    </cdr:from>
    <cdr:to>
      <cdr:x>0.98611</cdr:x>
      <cdr:y>0.57895</cdr:y>
    </cdr:to>
    <cdr:cxnSp macro="">
      <cdr:nvCxnSpPr>
        <cdr:cNvPr id="5" name="Straight Connector 4"/>
        <cdr:cNvCxnSpPr/>
      </cdr:nvCxnSpPr>
      <cdr:spPr>
        <a:xfrm xmlns:a="http://schemas.openxmlformats.org/drawingml/2006/main">
          <a:off x="364067" y="1676400"/>
          <a:ext cx="6248400" cy="0"/>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0.06672</cdr:x>
      <cdr:y>0.67202</cdr:y>
    </cdr:from>
    <cdr:to>
      <cdr:x>0.99917</cdr:x>
      <cdr:y>0.67868</cdr:y>
    </cdr:to>
    <cdr:cxnSp macro="">
      <cdr:nvCxnSpPr>
        <cdr:cNvPr id="3" name="Straight Connector 2"/>
        <cdr:cNvCxnSpPr/>
      </cdr:nvCxnSpPr>
      <cdr:spPr>
        <a:xfrm xmlns:a="http://schemas.openxmlformats.org/drawingml/2006/main" flipV="1">
          <a:off x="337751" y="1843480"/>
          <a:ext cx="4720281" cy="18271"/>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0.06672</cdr:x>
      <cdr:y>0.58559</cdr:y>
    </cdr:from>
    <cdr:to>
      <cdr:x>0.99917</cdr:x>
      <cdr:y>0.58859</cdr:y>
    </cdr:to>
    <cdr:cxnSp macro="">
      <cdr:nvCxnSpPr>
        <cdr:cNvPr id="2" name="Straight Connector 1"/>
        <cdr:cNvCxnSpPr/>
      </cdr:nvCxnSpPr>
      <cdr:spPr>
        <a:xfrm xmlns:a="http://schemas.openxmlformats.org/drawingml/2006/main">
          <a:off x="337750" y="1606378"/>
          <a:ext cx="4720281" cy="8238"/>
        </a:xfrm>
        <a:prstGeom xmlns:a="http://schemas.openxmlformats.org/drawingml/2006/main" prst="line">
          <a:avLst/>
        </a:prstGeom>
      </cdr:spPr>
      <cdr:style>
        <a:lnRef xmlns:a="http://schemas.openxmlformats.org/drawingml/2006/main" idx="2">
          <a:schemeClr val="accent6"/>
        </a:lnRef>
        <a:fillRef xmlns:a="http://schemas.openxmlformats.org/drawingml/2006/main" idx="0">
          <a:schemeClr val="accent6"/>
        </a:fillRef>
        <a:effectRef xmlns:a="http://schemas.openxmlformats.org/drawingml/2006/main" idx="1">
          <a:schemeClr val="accent6"/>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0.07568</cdr:x>
      <cdr:y>0.69773</cdr:y>
    </cdr:from>
    <cdr:to>
      <cdr:x>1</cdr:x>
      <cdr:y>0.70571</cdr:y>
    </cdr:to>
    <cdr:cxnSp macro="">
      <cdr:nvCxnSpPr>
        <cdr:cNvPr id="3" name="Straight Connector 2"/>
        <cdr:cNvCxnSpPr/>
      </cdr:nvCxnSpPr>
      <cdr:spPr>
        <a:xfrm xmlns:a="http://schemas.openxmlformats.org/drawingml/2006/main" flipV="1">
          <a:off x="345989" y="1914010"/>
          <a:ext cx="4226011" cy="21881"/>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0.07207</cdr:x>
      <cdr:y>0.63363</cdr:y>
    </cdr:from>
    <cdr:to>
      <cdr:x>1</cdr:x>
      <cdr:y>0.63363</cdr:y>
    </cdr:to>
    <cdr:cxnSp macro="">
      <cdr:nvCxnSpPr>
        <cdr:cNvPr id="4" name="Straight Connector 3"/>
        <cdr:cNvCxnSpPr/>
      </cdr:nvCxnSpPr>
      <cdr:spPr>
        <a:xfrm xmlns:a="http://schemas.openxmlformats.org/drawingml/2006/main">
          <a:off x="329514" y="1738184"/>
          <a:ext cx="4242486" cy="0"/>
        </a:xfrm>
        <a:prstGeom xmlns:a="http://schemas.openxmlformats.org/drawingml/2006/main" prst="line">
          <a:avLst/>
        </a:prstGeom>
      </cdr:spPr>
      <cdr:style>
        <a:lnRef xmlns:a="http://schemas.openxmlformats.org/drawingml/2006/main" idx="2">
          <a:schemeClr val="accent6"/>
        </a:lnRef>
        <a:fillRef xmlns:a="http://schemas.openxmlformats.org/drawingml/2006/main" idx="0">
          <a:schemeClr val="accent6"/>
        </a:fillRef>
        <a:effectRef xmlns:a="http://schemas.openxmlformats.org/drawingml/2006/main" idx="1">
          <a:schemeClr val="accent6"/>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CA1EDBE-4C7B-4193-9B56-9B82751E707C}" type="datetimeFigureOut">
              <a:rPr lang="en-US" smtClean="0"/>
              <a:t>9/20/2016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13CCE8-B7D0-446E-9534-12BBB4371747}" type="slidenum">
              <a:rPr lang="en-US" smtClean="0"/>
              <a:t>‹#›</a:t>
            </a:fld>
            <a:endParaRPr lang="en-US" dirty="0"/>
          </a:p>
        </p:txBody>
      </p:sp>
    </p:spTree>
    <p:extLst>
      <p:ext uri="{BB962C8B-B14F-4D97-AF65-F5344CB8AC3E}">
        <p14:creationId xmlns:p14="http://schemas.microsoft.com/office/powerpoint/2010/main" val="156711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13CCE8-B7D0-446E-9534-12BBB4371747}" type="slidenum">
              <a:rPr lang="en-US" smtClean="0"/>
              <a:t>22</a:t>
            </a:fld>
            <a:endParaRPr lang="en-US" dirty="0"/>
          </a:p>
        </p:txBody>
      </p:sp>
    </p:spTree>
    <p:extLst>
      <p:ext uri="{BB962C8B-B14F-4D97-AF65-F5344CB8AC3E}">
        <p14:creationId xmlns:p14="http://schemas.microsoft.com/office/powerpoint/2010/main" val="3189315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885EBCB-A979-40F7-A0FB-85DA5531E3C2}" type="datetime1">
              <a:rPr lang="en-US" smtClean="0"/>
              <a:t>9/20/2016</a:t>
            </a:fld>
            <a:endParaRPr lang="en-US" dirty="0"/>
          </a:p>
        </p:txBody>
      </p:sp>
      <p:sp>
        <p:nvSpPr>
          <p:cNvPr id="8" name="Slide Number Placeholder 7"/>
          <p:cNvSpPr>
            <a:spLocks noGrp="1"/>
          </p:cNvSpPr>
          <p:nvPr>
            <p:ph type="sldNum" sz="quarter" idx="11"/>
          </p:nvPr>
        </p:nvSpPr>
        <p:spPr/>
        <p:txBody>
          <a:bodyPr/>
          <a:lstStyle/>
          <a:p>
            <a:fld id="{F1E09B38-9964-421A-9D8E-9AED8B9503C7}" type="slidenum">
              <a:rPr lang="en-US" smtClean="0"/>
              <a:t>‹#›</a:t>
            </a:fld>
            <a:endParaRPr lang="en-US" dirty="0"/>
          </a:p>
        </p:txBody>
      </p:sp>
      <p:sp>
        <p:nvSpPr>
          <p:cNvPr id="9" name="Footer Placeholder 8"/>
          <p:cNvSpPr>
            <a:spLocks noGrp="1"/>
          </p:cNvSpPr>
          <p:nvPr>
            <p:ph type="ftr" sz="quarter" idx="12"/>
          </p:nvPr>
        </p:nvSpPr>
        <p:spPr/>
        <p:txBody>
          <a:bodyPr/>
          <a:lstStyle/>
          <a:p>
            <a:r>
              <a:rPr lang="en-US" dirty="0" smtClean="0"/>
              <a:t>Jose Luis Calderon, MD                     C-MORE Health Literacy Seminars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C1563-3D70-4CC9-8777-0CF022745328}" type="datetime1">
              <a:rPr lang="en-US" smtClean="0"/>
              <a:t>9/20/2016</a:t>
            </a:fld>
            <a:endParaRPr lang="en-US" dirty="0"/>
          </a:p>
        </p:txBody>
      </p:sp>
      <p:sp>
        <p:nvSpPr>
          <p:cNvPr id="5" name="Footer Placeholder 4"/>
          <p:cNvSpPr>
            <a:spLocks noGrp="1"/>
          </p:cNvSpPr>
          <p:nvPr>
            <p:ph type="ftr" sz="quarter" idx="11"/>
          </p:nvPr>
        </p:nvSpPr>
        <p:spPr/>
        <p:txBody>
          <a:bodyPr/>
          <a:lstStyle/>
          <a:p>
            <a:r>
              <a:rPr lang="en-US" dirty="0" smtClean="0"/>
              <a:t>Jose Luis Calderon, MD                     C-MORE Health Literacy Seminars</a:t>
            </a:r>
            <a:endParaRPr lang="en-US" dirty="0"/>
          </a:p>
        </p:txBody>
      </p:sp>
      <p:sp>
        <p:nvSpPr>
          <p:cNvPr id="6" name="Slide Number Placeholder 5"/>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D6F25-A567-494B-B8E8-859DB7EB83C7}" type="datetime1">
              <a:rPr lang="en-US" smtClean="0"/>
              <a:t>9/20/2016</a:t>
            </a:fld>
            <a:endParaRPr lang="en-US" dirty="0"/>
          </a:p>
        </p:txBody>
      </p:sp>
      <p:sp>
        <p:nvSpPr>
          <p:cNvPr id="5" name="Footer Placeholder 4"/>
          <p:cNvSpPr>
            <a:spLocks noGrp="1"/>
          </p:cNvSpPr>
          <p:nvPr>
            <p:ph type="ftr" sz="quarter" idx="11"/>
          </p:nvPr>
        </p:nvSpPr>
        <p:spPr/>
        <p:txBody>
          <a:bodyPr/>
          <a:lstStyle/>
          <a:p>
            <a:r>
              <a:rPr lang="en-US" dirty="0" smtClean="0"/>
              <a:t>Jose Luis Calderon, MD                     C-MORE Health Literacy Seminars</a:t>
            </a:r>
            <a:endParaRPr lang="en-US" dirty="0"/>
          </a:p>
        </p:txBody>
      </p:sp>
      <p:sp>
        <p:nvSpPr>
          <p:cNvPr id="6" name="Slide Number Placeholder 5"/>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538E02D-69CE-4D86-8E94-76E17334F568}" type="datetime1">
              <a:rPr lang="en-US" smtClean="0"/>
              <a:t>9/20/2016</a:t>
            </a:fld>
            <a:endParaRPr lang="en-US" dirty="0"/>
          </a:p>
        </p:txBody>
      </p:sp>
      <p:sp>
        <p:nvSpPr>
          <p:cNvPr id="5" name="Footer Placeholder 4"/>
          <p:cNvSpPr>
            <a:spLocks noGrp="1"/>
          </p:cNvSpPr>
          <p:nvPr>
            <p:ph type="ftr" sz="quarter" idx="11"/>
          </p:nvPr>
        </p:nvSpPr>
        <p:spPr/>
        <p:txBody>
          <a:bodyPr/>
          <a:lstStyle/>
          <a:p>
            <a:r>
              <a:rPr lang="en-US" dirty="0" smtClean="0"/>
              <a:t>Jose Luis Calderon, MD                     C-MORE Health Literacy Seminars</a:t>
            </a:r>
            <a:endParaRPr lang="en-US" dirty="0"/>
          </a:p>
        </p:txBody>
      </p:sp>
      <p:sp>
        <p:nvSpPr>
          <p:cNvPr id="6" name="Slide Number Placeholder 5"/>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1A6DB-4F2C-4CB7-9034-3D019404C3A7}" type="datetime1">
              <a:rPr lang="en-US" smtClean="0"/>
              <a:t>9/20/2016</a:t>
            </a:fld>
            <a:endParaRPr lang="en-US" dirty="0"/>
          </a:p>
        </p:txBody>
      </p:sp>
      <p:sp>
        <p:nvSpPr>
          <p:cNvPr id="5" name="Footer Placeholder 4"/>
          <p:cNvSpPr>
            <a:spLocks noGrp="1"/>
          </p:cNvSpPr>
          <p:nvPr>
            <p:ph type="ftr" sz="quarter" idx="11"/>
          </p:nvPr>
        </p:nvSpPr>
        <p:spPr/>
        <p:txBody>
          <a:bodyPr/>
          <a:lstStyle/>
          <a:p>
            <a:r>
              <a:rPr lang="en-US" dirty="0" smtClean="0"/>
              <a:t>Jose Luis Calderon, MD                     C-MORE Health Literacy Seminars</a:t>
            </a:r>
            <a:endParaRPr lang="en-US" dirty="0"/>
          </a:p>
        </p:txBody>
      </p:sp>
      <p:sp>
        <p:nvSpPr>
          <p:cNvPr id="6" name="Slide Number Placeholder 5"/>
          <p:cNvSpPr>
            <a:spLocks noGrp="1"/>
          </p:cNvSpPr>
          <p:nvPr>
            <p:ph type="sldNum" sz="quarter" idx="12"/>
          </p:nvPr>
        </p:nvSpPr>
        <p:spPr/>
        <p:txBody>
          <a:bodyPr/>
          <a:lstStyle/>
          <a:p>
            <a:fld id="{F1E09B38-9964-421A-9D8E-9AED8B9503C7}"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4FF8D8A-6113-4270-B171-74B924A4B325}" type="datetime1">
              <a:rPr lang="en-US" smtClean="0"/>
              <a:t>9/20/2016</a:t>
            </a:fld>
            <a:endParaRPr lang="en-US" dirty="0"/>
          </a:p>
        </p:txBody>
      </p:sp>
      <p:sp>
        <p:nvSpPr>
          <p:cNvPr id="6" name="Footer Placeholder 5"/>
          <p:cNvSpPr>
            <a:spLocks noGrp="1"/>
          </p:cNvSpPr>
          <p:nvPr>
            <p:ph type="ftr" sz="quarter" idx="11"/>
          </p:nvPr>
        </p:nvSpPr>
        <p:spPr/>
        <p:txBody>
          <a:bodyPr/>
          <a:lstStyle/>
          <a:p>
            <a:r>
              <a:rPr lang="en-US" dirty="0" smtClean="0"/>
              <a:t>Jose Luis Calderon, MD                     C-MORE Health Literacy Seminars</a:t>
            </a:r>
            <a:endParaRPr lang="en-US" dirty="0"/>
          </a:p>
        </p:txBody>
      </p:sp>
      <p:sp>
        <p:nvSpPr>
          <p:cNvPr id="7" name="Slide Number Placeholder 6"/>
          <p:cNvSpPr>
            <a:spLocks noGrp="1"/>
          </p:cNvSpPr>
          <p:nvPr>
            <p:ph type="sldNum" sz="quarter" idx="12"/>
          </p:nvPr>
        </p:nvSpPr>
        <p:spPr/>
        <p:txBody>
          <a:bodyPr/>
          <a:lstStyle/>
          <a:p>
            <a:fld id="{F1E09B38-9964-421A-9D8E-9AED8B9503C7}"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839D48B-A344-4E88-ACAC-83DE502F11C8}" type="datetime1">
              <a:rPr lang="en-US" smtClean="0"/>
              <a:t>9/20/2016</a:t>
            </a:fld>
            <a:endParaRPr lang="en-US" dirty="0"/>
          </a:p>
        </p:txBody>
      </p:sp>
      <p:sp>
        <p:nvSpPr>
          <p:cNvPr id="8" name="Footer Placeholder 7"/>
          <p:cNvSpPr>
            <a:spLocks noGrp="1"/>
          </p:cNvSpPr>
          <p:nvPr>
            <p:ph type="ftr" sz="quarter" idx="11"/>
          </p:nvPr>
        </p:nvSpPr>
        <p:spPr/>
        <p:txBody>
          <a:bodyPr/>
          <a:lstStyle/>
          <a:p>
            <a:r>
              <a:rPr lang="en-US" dirty="0" smtClean="0"/>
              <a:t>Jose Luis Calderon, MD                     C-MORE Health Literacy Seminars</a:t>
            </a:r>
            <a:endParaRPr lang="en-US" dirty="0"/>
          </a:p>
        </p:txBody>
      </p:sp>
      <p:sp>
        <p:nvSpPr>
          <p:cNvPr id="9" name="Slide Number Placeholder 8"/>
          <p:cNvSpPr>
            <a:spLocks noGrp="1"/>
          </p:cNvSpPr>
          <p:nvPr>
            <p:ph type="sldNum" sz="quarter" idx="12"/>
          </p:nvPr>
        </p:nvSpPr>
        <p:spPr/>
        <p:txBody>
          <a:bodyPr/>
          <a:lstStyle/>
          <a:p>
            <a:fld id="{F1E09B38-9964-421A-9D8E-9AED8B9503C7}"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7F6BAF-489E-4E0F-B394-3A7A48436ACF}" type="datetime1">
              <a:rPr lang="en-US" smtClean="0"/>
              <a:t>9/20/2016</a:t>
            </a:fld>
            <a:endParaRPr lang="en-US" dirty="0"/>
          </a:p>
        </p:txBody>
      </p:sp>
      <p:sp>
        <p:nvSpPr>
          <p:cNvPr id="4" name="Footer Placeholder 3"/>
          <p:cNvSpPr>
            <a:spLocks noGrp="1"/>
          </p:cNvSpPr>
          <p:nvPr>
            <p:ph type="ftr" sz="quarter" idx="11"/>
          </p:nvPr>
        </p:nvSpPr>
        <p:spPr/>
        <p:txBody>
          <a:bodyPr/>
          <a:lstStyle/>
          <a:p>
            <a:r>
              <a:rPr lang="en-US" dirty="0" smtClean="0"/>
              <a:t>Jose Luis Calderon, MD                     C-MORE Health Literacy Seminars</a:t>
            </a:r>
            <a:endParaRPr lang="en-US" dirty="0"/>
          </a:p>
        </p:txBody>
      </p:sp>
      <p:sp>
        <p:nvSpPr>
          <p:cNvPr id="5" name="Slide Number Placeholder 4"/>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B2E2E-E971-4516-9E35-FCD5078D7735}" type="datetime1">
              <a:rPr lang="en-US" smtClean="0"/>
              <a:t>9/20/2016</a:t>
            </a:fld>
            <a:endParaRPr lang="en-US" dirty="0"/>
          </a:p>
        </p:txBody>
      </p:sp>
      <p:sp>
        <p:nvSpPr>
          <p:cNvPr id="3" name="Footer Placeholder 2"/>
          <p:cNvSpPr>
            <a:spLocks noGrp="1"/>
          </p:cNvSpPr>
          <p:nvPr>
            <p:ph type="ftr" sz="quarter" idx="11"/>
          </p:nvPr>
        </p:nvSpPr>
        <p:spPr/>
        <p:txBody>
          <a:bodyPr/>
          <a:lstStyle/>
          <a:p>
            <a:r>
              <a:rPr lang="en-US" dirty="0" smtClean="0"/>
              <a:t>Jose Luis Calderon, MD                     C-MORE Health Literacy Seminars</a:t>
            </a:r>
            <a:endParaRPr lang="en-US" dirty="0"/>
          </a:p>
        </p:txBody>
      </p:sp>
      <p:sp>
        <p:nvSpPr>
          <p:cNvPr id="4" name="Slide Number Placeholder 3"/>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D500D-1066-4BDE-9D84-E99BCA5703BA}" type="datetime1">
              <a:rPr lang="en-US" smtClean="0"/>
              <a:t>9/20/2016</a:t>
            </a:fld>
            <a:endParaRPr lang="en-US" dirty="0"/>
          </a:p>
        </p:txBody>
      </p:sp>
      <p:sp>
        <p:nvSpPr>
          <p:cNvPr id="6" name="Footer Placeholder 5"/>
          <p:cNvSpPr>
            <a:spLocks noGrp="1"/>
          </p:cNvSpPr>
          <p:nvPr>
            <p:ph type="ftr" sz="quarter" idx="11"/>
          </p:nvPr>
        </p:nvSpPr>
        <p:spPr/>
        <p:txBody>
          <a:bodyPr/>
          <a:lstStyle/>
          <a:p>
            <a:r>
              <a:rPr lang="en-US" dirty="0" smtClean="0"/>
              <a:t>Jose Luis Calderon, MD                     C-MORE Health Literacy Seminars</a:t>
            </a:r>
            <a:endParaRPr lang="en-US" dirty="0"/>
          </a:p>
        </p:txBody>
      </p:sp>
      <p:sp>
        <p:nvSpPr>
          <p:cNvPr id="7" name="Slide Number Placeholder 6"/>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C3C9D1-69BA-41B3-93BF-323E6D4C00A5}" type="datetime1">
              <a:rPr lang="en-US" smtClean="0"/>
              <a:t>9/20/2016</a:t>
            </a:fld>
            <a:endParaRPr lang="en-US" dirty="0"/>
          </a:p>
        </p:txBody>
      </p:sp>
      <p:sp>
        <p:nvSpPr>
          <p:cNvPr id="6" name="Footer Placeholder 5"/>
          <p:cNvSpPr>
            <a:spLocks noGrp="1"/>
          </p:cNvSpPr>
          <p:nvPr>
            <p:ph type="ftr" sz="quarter" idx="11"/>
          </p:nvPr>
        </p:nvSpPr>
        <p:spPr/>
        <p:txBody>
          <a:bodyPr/>
          <a:lstStyle/>
          <a:p>
            <a:r>
              <a:rPr lang="en-US" dirty="0" smtClean="0"/>
              <a:t>Jose Luis Calderon, MD                     C-MORE Health Literacy Seminars</a:t>
            </a:r>
            <a:endParaRPr lang="en-US" dirty="0"/>
          </a:p>
        </p:txBody>
      </p:sp>
      <p:sp>
        <p:nvSpPr>
          <p:cNvPr id="7" name="Slide Number Placeholder 6"/>
          <p:cNvSpPr>
            <a:spLocks noGrp="1"/>
          </p:cNvSpPr>
          <p:nvPr>
            <p:ph type="sldNum" sz="quarter" idx="12"/>
          </p:nvPr>
        </p:nvSpPr>
        <p:spPr/>
        <p:txBody>
          <a:bodyPr/>
          <a:lstStyle/>
          <a:p>
            <a:fld id="{F1E09B38-9964-421A-9D8E-9AED8B9503C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190F95-EEF9-4D34-99A2-0441510CA44E}" type="datetime1">
              <a:rPr lang="en-US" smtClean="0"/>
              <a:t>9/20/2016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Jose Luis Calderon, MD                     C-MORE Health Literacy Seminars</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1E09B38-9964-421A-9D8E-9AED8B9503C7}"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plainlanguage.gov/pllaw/fedGovt/index.cf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fda.gov/downloads/AboutFDA/PlainLanguage/UCM348251.pd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ed.gov/plain-language"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d.gov/plain-language"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ed.gov/plain-language" TargetMode="Externa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hyperlink" Target="http://www2.ed.gov/about/landing.j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2.ed.gov/about/landing.jhtml" TargetMode="Externa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6s9eNzYT4U0" TargetMode="External"/><Relationship Id="rId2" Type="http://schemas.openxmlformats.org/officeDocument/2006/relationships/hyperlink" Target="http://www2.ed.gov/about/inits/ed/earlylearning/index.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www2.ed.gov/about/inits/ed/earlylearning/index.html"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1912" y="618727"/>
            <a:ext cx="8516121" cy="1431161"/>
          </a:xfrm>
          <a:prstGeom prst="rect">
            <a:avLst/>
          </a:prstGeom>
          <a:noFill/>
        </p:spPr>
        <p:txBody>
          <a:bodyPr wrap="square" rtlCol="0">
            <a:spAutoFit/>
          </a:bodyPr>
          <a:lstStyle/>
          <a:p>
            <a:pPr algn="ctr">
              <a:lnSpc>
                <a:spcPct val="150000"/>
              </a:lnSpc>
            </a:pPr>
            <a:r>
              <a:rPr lang="en-US" sz="1800" b="1" i="1" u="none" dirty="0" smtClean="0">
                <a:latin typeface="High Tower Text" pitchFamily="18" charset="0"/>
              </a:rPr>
              <a:t>UCLA</a:t>
            </a:r>
            <a:r>
              <a:rPr lang="en-US" sz="1800" b="1" i="1" u="none" dirty="0" smtClean="0">
                <a:solidFill>
                  <a:srgbClr val="7030A0"/>
                </a:solidFill>
                <a:latin typeface="High Tower Text" pitchFamily="18" charset="0"/>
              </a:rPr>
              <a:t> C</a:t>
            </a:r>
            <a:r>
              <a:rPr lang="en-US" sz="1800" u="none" dirty="0" smtClean="0">
                <a:latin typeface="High Tower Text" pitchFamily="18" charset="0"/>
              </a:rPr>
              <a:t>enter for </a:t>
            </a:r>
            <a:r>
              <a:rPr lang="en-US" sz="1800" b="1" i="1" u="none" dirty="0" smtClean="0">
                <a:solidFill>
                  <a:srgbClr val="7030A0"/>
                </a:solidFill>
                <a:latin typeface="High Tower Text" pitchFamily="18" charset="0"/>
              </a:rPr>
              <a:t>M</a:t>
            </a:r>
            <a:r>
              <a:rPr lang="en-US" sz="1800" u="none" dirty="0" smtClean="0">
                <a:latin typeface="High Tower Text" pitchFamily="18" charset="0"/>
              </a:rPr>
              <a:t>aximizing </a:t>
            </a:r>
            <a:r>
              <a:rPr lang="en-US" sz="1800" b="1" i="1" u="none" dirty="0" smtClean="0">
                <a:solidFill>
                  <a:srgbClr val="7030A0"/>
                </a:solidFill>
                <a:latin typeface="High Tower Text" pitchFamily="18" charset="0"/>
              </a:rPr>
              <a:t>O</a:t>
            </a:r>
            <a:r>
              <a:rPr lang="en-US" sz="1800" u="none" dirty="0" smtClean="0">
                <a:latin typeface="High Tower Text" pitchFamily="18" charset="0"/>
              </a:rPr>
              <a:t>utcomes &amp; </a:t>
            </a:r>
            <a:r>
              <a:rPr lang="en-US" sz="1800" b="1" i="1" u="none" dirty="0" smtClean="0">
                <a:solidFill>
                  <a:srgbClr val="7030A0"/>
                </a:solidFill>
                <a:latin typeface="High Tower Text" pitchFamily="18" charset="0"/>
              </a:rPr>
              <a:t>R</a:t>
            </a:r>
            <a:r>
              <a:rPr lang="en-US" sz="1800" u="none" dirty="0" smtClean="0">
                <a:latin typeface="High Tower Text" pitchFamily="18" charset="0"/>
              </a:rPr>
              <a:t>esearch on </a:t>
            </a:r>
            <a:r>
              <a:rPr lang="en-US" sz="1800" b="1" i="1" u="none" dirty="0" smtClean="0">
                <a:solidFill>
                  <a:srgbClr val="7030A0"/>
                </a:solidFill>
                <a:latin typeface="High Tower Text" pitchFamily="18" charset="0"/>
              </a:rPr>
              <a:t>E</a:t>
            </a:r>
            <a:r>
              <a:rPr lang="en-US" sz="1800" u="none" dirty="0" smtClean="0">
                <a:latin typeface="High Tower Text" pitchFamily="18" charset="0"/>
              </a:rPr>
              <a:t>ffectiveness</a:t>
            </a:r>
          </a:p>
          <a:p>
            <a:pPr algn="ctr">
              <a:lnSpc>
                <a:spcPct val="150000"/>
              </a:lnSpc>
            </a:pPr>
            <a:r>
              <a:rPr lang="en-US" sz="1800" b="1" i="1" u="none" dirty="0" smtClean="0">
                <a:solidFill>
                  <a:srgbClr val="7030A0"/>
                </a:solidFill>
                <a:latin typeface="High Tower Text" pitchFamily="18" charset="0"/>
              </a:rPr>
              <a:t>C-MORE </a:t>
            </a:r>
            <a:endParaRPr lang="en-US" sz="1800" b="1" i="1" u="none" dirty="0" smtClean="0">
              <a:solidFill>
                <a:srgbClr val="7030A0"/>
              </a:solidFill>
              <a:latin typeface="Comic Sans MS" pitchFamily="66" charset="0"/>
              <a:cs typeface="Times New Roman" pitchFamily="18" charset="0"/>
            </a:endParaRPr>
          </a:p>
          <a:p>
            <a:pPr algn="ctr">
              <a:lnSpc>
                <a:spcPct val="150000"/>
              </a:lnSpc>
            </a:pPr>
            <a:endParaRPr lang="en-US" sz="2200" u="none" dirty="0">
              <a:latin typeface="High Tower Text" pitchFamily="18" charset="0"/>
            </a:endParaRPr>
          </a:p>
        </p:txBody>
      </p:sp>
      <p:sp>
        <p:nvSpPr>
          <p:cNvPr id="11" name="Rectangle 3"/>
          <p:cNvSpPr>
            <a:spLocks noGrp="1" noChangeArrowheads="1"/>
          </p:cNvSpPr>
          <p:nvPr>
            <p:ph type="subTitle" idx="1"/>
          </p:nvPr>
        </p:nvSpPr>
        <p:spPr>
          <a:xfrm>
            <a:off x="351912" y="2667000"/>
            <a:ext cx="8516121" cy="1447800"/>
          </a:xfrm>
        </p:spPr>
        <p:txBody>
          <a:bodyPr>
            <a:noAutofit/>
          </a:bodyPr>
          <a:lstStyle/>
          <a:p>
            <a:r>
              <a:rPr lang="en-US" sz="2000" b="1" dirty="0">
                <a:solidFill>
                  <a:schemeClr val="tx1"/>
                </a:solidFill>
                <a:latin typeface="Garamond" pitchFamily="18" charset="0"/>
              </a:rPr>
              <a:t>Not So Plain </a:t>
            </a:r>
            <a:r>
              <a:rPr lang="en-US" sz="2000" b="1" dirty="0" smtClean="0">
                <a:solidFill>
                  <a:schemeClr val="tx1"/>
                </a:solidFill>
                <a:latin typeface="Garamond" pitchFamily="18" charset="0"/>
              </a:rPr>
              <a:t>Writing:</a:t>
            </a:r>
            <a:endParaRPr lang="en-US" sz="2000" dirty="0">
              <a:solidFill>
                <a:schemeClr val="tx1"/>
              </a:solidFill>
              <a:latin typeface="Garamond" pitchFamily="18" charset="0"/>
            </a:endParaRPr>
          </a:p>
          <a:p>
            <a:r>
              <a:rPr lang="en-US" sz="1800" b="1" dirty="0" smtClean="0">
                <a:solidFill>
                  <a:schemeClr val="tx1"/>
                </a:solidFill>
                <a:latin typeface="Garamond" pitchFamily="18" charset="0"/>
              </a:rPr>
              <a:t>Federal Agency Compliance with </a:t>
            </a:r>
            <a:r>
              <a:rPr lang="en-US" sz="1800" b="1" dirty="0">
                <a:solidFill>
                  <a:schemeClr val="tx1"/>
                </a:solidFill>
                <a:latin typeface="Garamond" pitchFamily="18" charset="0"/>
              </a:rPr>
              <a:t>the 2010 Plain Writing </a:t>
            </a:r>
            <a:r>
              <a:rPr lang="en-US" sz="1800" b="1" dirty="0" smtClean="0">
                <a:solidFill>
                  <a:schemeClr val="tx1"/>
                </a:solidFill>
                <a:latin typeface="Garamond" pitchFamily="18" charset="0"/>
              </a:rPr>
              <a:t>Act</a:t>
            </a:r>
          </a:p>
          <a:p>
            <a:endParaRPr lang="en-US" sz="1800" b="1" dirty="0">
              <a:solidFill>
                <a:schemeClr val="tx1"/>
              </a:solidFill>
              <a:latin typeface="Garamond" pitchFamily="18" charset="0"/>
            </a:endParaRPr>
          </a:p>
          <a:p>
            <a:r>
              <a:rPr lang="en-US" sz="1600" b="1" dirty="0">
                <a:solidFill>
                  <a:schemeClr val="tx1"/>
                </a:solidFill>
                <a:latin typeface="Garamond" pitchFamily="18" charset="0"/>
              </a:rPr>
              <a:t>Calderón JL, Hays RD, Paz SH, Norris KN</a:t>
            </a:r>
          </a:p>
          <a:p>
            <a:r>
              <a:rPr lang="en-US" sz="2000" dirty="0">
                <a:solidFill>
                  <a:schemeClr val="tx1"/>
                </a:solidFill>
                <a:latin typeface="Garamond" pitchFamily="18" charset="0"/>
              </a:rPr>
              <a:t> </a:t>
            </a:r>
          </a:p>
          <a:p>
            <a:r>
              <a:rPr lang="en-US" sz="2000" dirty="0">
                <a:solidFill>
                  <a:schemeClr val="tx1"/>
                </a:solidFill>
                <a:latin typeface="Garamond" pitchFamily="18" charset="0"/>
              </a:rPr>
              <a:t> </a:t>
            </a:r>
          </a:p>
          <a:p>
            <a:r>
              <a:rPr lang="en-US" sz="2000" dirty="0">
                <a:solidFill>
                  <a:schemeClr val="tx1"/>
                </a:solidFill>
                <a:latin typeface="Garamond" pitchFamily="18" charset="0"/>
              </a:rPr>
              <a:t>	</a:t>
            </a:r>
          </a:p>
        </p:txBody>
      </p:sp>
      <p:sp>
        <p:nvSpPr>
          <p:cNvPr id="12" name="Rectangle 11"/>
          <p:cNvSpPr/>
          <p:nvPr/>
        </p:nvSpPr>
        <p:spPr>
          <a:xfrm>
            <a:off x="1143000" y="4876800"/>
            <a:ext cx="6933946" cy="830997"/>
          </a:xfrm>
          <a:prstGeom prst="rect">
            <a:avLst/>
          </a:prstGeom>
        </p:spPr>
        <p:txBody>
          <a:bodyPr wrap="square">
            <a:spAutoFit/>
          </a:bodyPr>
          <a:lstStyle/>
          <a:p>
            <a:pPr algn="ctr"/>
            <a:r>
              <a:rPr lang="en-US" sz="1600" dirty="0" smtClean="0">
                <a:latin typeface="High Tower Text" pitchFamily="18" charset="0"/>
              </a:rPr>
              <a:t>C-MORE </a:t>
            </a:r>
            <a:r>
              <a:rPr lang="en-US" sz="1600" dirty="0">
                <a:latin typeface="High Tower Text" pitchFamily="18" charset="0"/>
              </a:rPr>
              <a:t>Health Communication/Health Literacy Unit</a:t>
            </a:r>
            <a:endParaRPr lang="en-US" sz="1600" dirty="0">
              <a:latin typeface="High Tower Text" pitchFamily="18" charset="0"/>
              <a:cs typeface="Times New Roman" pitchFamily="18" charset="0"/>
            </a:endParaRPr>
          </a:p>
          <a:p>
            <a:pPr algn="ctr" eaLnBrk="1" hangingPunct="1"/>
            <a:r>
              <a:rPr lang="en-US" sz="1600" u="none" dirty="0" smtClean="0">
                <a:latin typeface="High Tower Text" pitchFamily="18" charset="0"/>
                <a:cs typeface="Times New Roman" pitchFamily="18" charset="0"/>
              </a:rPr>
              <a:t>UCLA Division of General Internal Medicine &amp; Health Services Research</a:t>
            </a:r>
          </a:p>
          <a:p>
            <a:pPr algn="ctr" eaLnBrk="1" hangingPunct="1"/>
            <a:r>
              <a:rPr lang="en-US" sz="1600" u="none" dirty="0" smtClean="0">
                <a:latin typeface="High Tower Text" pitchFamily="18" charset="0"/>
                <a:cs typeface="Times New Roman" pitchFamily="18" charset="0"/>
              </a:rPr>
              <a:t> </a:t>
            </a:r>
            <a:endParaRPr lang="en-US" sz="1600" u="none" dirty="0" smtClean="0">
              <a:latin typeface="High Tower Text" pitchFamily="18" charset="0"/>
            </a:endParaRPr>
          </a:p>
        </p:txBody>
      </p:sp>
      <p:pic>
        <p:nvPicPr>
          <p:cNvPr id="13" name="Picture 12"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6570" y="1371600"/>
            <a:ext cx="570230" cy="452755"/>
          </a:xfrm>
          <a:prstGeom prst="rect">
            <a:avLst/>
          </a:prstGeom>
          <a:noFill/>
          <a:ln>
            <a:noFill/>
          </a:ln>
        </p:spPr>
      </p:pic>
    </p:spTree>
    <p:extLst>
      <p:ext uri="{BB962C8B-B14F-4D97-AF65-F5344CB8AC3E}">
        <p14:creationId xmlns:p14="http://schemas.microsoft.com/office/powerpoint/2010/main" val="3320698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Jose Luis Calderon, MD                     C-MORE Health Literacy Seminars</a:t>
            </a:r>
            <a:endParaRPr lang="en-US" dirty="0"/>
          </a:p>
        </p:txBody>
      </p:sp>
      <p:sp>
        <p:nvSpPr>
          <p:cNvPr id="3" name="Footer Placeholder 1"/>
          <p:cNvSpPr txBox="1">
            <a:spLocks/>
          </p:cNvSpPr>
          <p:nvPr/>
        </p:nvSpPr>
        <p:spPr>
          <a:xfrm>
            <a:off x="659165" y="6356350"/>
            <a:ext cx="2847975" cy="365125"/>
          </a:xfrm>
          <a:prstGeom prst="rect">
            <a:avLst/>
          </a:prstGeom>
        </p:spPr>
        <p:txBody>
          <a:bodyPr vert="horz" lIns="4572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Jose Luis Calderon, MD                     C-MORE Health Literacy Seminars</a:t>
            </a:r>
            <a:endParaRPr lang="en-US" dirty="0"/>
          </a:p>
        </p:txBody>
      </p:sp>
      <p:sp>
        <p:nvSpPr>
          <p:cNvPr id="4" name="Rectangle 3"/>
          <p:cNvSpPr/>
          <p:nvPr/>
        </p:nvSpPr>
        <p:spPr>
          <a:xfrm>
            <a:off x="838200" y="2667000"/>
            <a:ext cx="7315200" cy="1938992"/>
          </a:xfrm>
          <a:prstGeom prst="rect">
            <a:avLst/>
          </a:prstGeom>
        </p:spPr>
        <p:txBody>
          <a:bodyPr wrap="square">
            <a:spAutoFit/>
          </a:bodyPr>
          <a:lstStyle/>
          <a:p>
            <a:pPr>
              <a:lnSpc>
                <a:spcPct val="150000"/>
              </a:lnSpc>
            </a:pPr>
            <a:r>
              <a:rPr lang="en-US" sz="2000" dirty="0" smtClean="0">
                <a:latin typeface="Garamond" pitchFamily="18" charset="0"/>
              </a:rPr>
              <a:t>The </a:t>
            </a:r>
            <a:r>
              <a:rPr lang="en-US" sz="2000" dirty="0">
                <a:latin typeface="Garamond" pitchFamily="18" charset="0"/>
              </a:rPr>
              <a:t>paper concludes with suggestions for further research in the corporate sector, where issues such as plain‐language “standards” are contestable, and </a:t>
            </a:r>
            <a:r>
              <a:rPr lang="en-US" sz="2000" b="1" u="sng" dirty="0">
                <a:latin typeface="Garamond" pitchFamily="18" charset="0"/>
              </a:rPr>
              <a:t>compliance with plain‐language guidelines is under‐researched</a:t>
            </a:r>
            <a:r>
              <a:rPr lang="en-US" sz="2000" b="1" u="sng" dirty="0" smtClean="0">
                <a:latin typeface="Garamond" pitchFamily="18" charset="0"/>
              </a:rPr>
              <a:t>.</a:t>
            </a:r>
            <a:endParaRPr lang="en-US" sz="2000" b="1" u="sng" dirty="0">
              <a:latin typeface="Garamond" pitchFamily="18" charset="0"/>
            </a:endParaRPr>
          </a:p>
        </p:txBody>
      </p:sp>
      <p:sp>
        <p:nvSpPr>
          <p:cNvPr id="5" name="TextBox 4"/>
          <p:cNvSpPr txBox="1"/>
          <p:nvPr/>
        </p:nvSpPr>
        <p:spPr>
          <a:xfrm>
            <a:off x="838200" y="990600"/>
            <a:ext cx="7162800" cy="461665"/>
          </a:xfrm>
          <a:prstGeom prst="rect">
            <a:avLst/>
          </a:prstGeom>
          <a:noFill/>
        </p:spPr>
        <p:txBody>
          <a:bodyPr wrap="square" rtlCol="0">
            <a:spAutoFit/>
          </a:bodyPr>
          <a:lstStyle/>
          <a:p>
            <a:pPr algn="ctr"/>
            <a:r>
              <a:rPr lang="en-US" sz="2400" b="1" dirty="0">
                <a:latin typeface="Garamond" pitchFamily="18" charset="0"/>
              </a:rPr>
              <a:t>Considering plain language: </a:t>
            </a:r>
            <a:r>
              <a:rPr lang="en-US" sz="2400" b="1" dirty="0" smtClean="0">
                <a:latin typeface="Garamond" pitchFamily="18" charset="0"/>
              </a:rPr>
              <a:t>Issues </a:t>
            </a:r>
            <a:r>
              <a:rPr lang="en-US" sz="2400" b="1" dirty="0">
                <a:latin typeface="Garamond" pitchFamily="18" charset="0"/>
              </a:rPr>
              <a:t>and </a:t>
            </a:r>
            <a:r>
              <a:rPr lang="en-US" sz="2400" b="1" dirty="0" smtClean="0">
                <a:latin typeface="Garamond" pitchFamily="18" charset="0"/>
              </a:rPr>
              <a:t>Initiatives</a:t>
            </a:r>
            <a:endParaRPr lang="en-US" sz="2400" b="1" dirty="0">
              <a:latin typeface="Garamond" pitchFamily="18" charset="0"/>
            </a:endParaRPr>
          </a:p>
        </p:txBody>
      </p:sp>
      <p:sp>
        <p:nvSpPr>
          <p:cNvPr id="6" name="Rectangle 5"/>
          <p:cNvSpPr/>
          <p:nvPr/>
        </p:nvSpPr>
        <p:spPr>
          <a:xfrm>
            <a:off x="1219200" y="5172670"/>
            <a:ext cx="7239000" cy="584775"/>
          </a:xfrm>
          <a:prstGeom prst="rect">
            <a:avLst/>
          </a:prstGeom>
        </p:spPr>
        <p:txBody>
          <a:bodyPr wrap="square">
            <a:spAutoFit/>
          </a:bodyPr>
          <a:lstStyle/>
          <a:p>
            <a:r>
              <a:rPr lang="en-US" sz="1600" dirty="0" smtClean="0"/>
              <a:t>Goodman MB, </a:t>
            </a:r>
            <a:r>
              <a:rPr lang="en-US" sz="1600" dirty="0" err="1" smtClean="0"/>
              <a:t>Petelin</a:t>
            </a:r>
            <a:r>
              <a:rPr lang="en-US" sz="1600" dirty="0" smtClean="0"/>
              <a:t> R.  </a:t>
            </a:r>
            <a:r>
              <a:rPr lang="en-US" sz="1600" dirty="0"/>
              <a:t>Considering plain language: issues and initiatives. </a:t>
            </a:r>
          </a:p>
          <a:p>
            <a:r>
              <a:rPr lang="en-US" sz="1600" dirty="0"/>
              <a:t>Corporate Communications: An International Journal, 2010;15(2):205 - 216</a:t>
            </a:r>
          </a:p>
        </p:txBody>
      </p:sp>
      <p:sp>
        <p:nvSpPr>
          <p:cNvPr id="7" name="TextBox 6"/>
          <p:cNvSpPr txBox="1"/>
          <p:nvPr/>
        </p:nvSpPr>
        <p:spPr>
          <a:xfrm>
            <a:off x="1352683" y="1828800"/>
            <a:ext cx="5886317" cy="400110"/>
          </a:xfrm>
          <a:prstGeom prst="rect">
            <a:avLst/>
          </a:prstGeom>
          <a:noFill/>
        </p:spPr>
        <p:txBody>
          <a:bodyPr wrap="square" rtlCol="0">
            <a:spAutoFit/>
          </a:bodyPr>
          <a:lstStyle/>
          <a:p>
            <a:pPr algn="ctr"/>
            <a:r>
              <a:rPr lang="en-US" sz="2000" dirty="0">
                <a:latin typeface="Garamond" pitchFamily="18" charset="0"/>
              </a:rPr>
              <a:t>Goodman MB, </a:t>
            </a:r>
            <a:r>
              <a:rPr lang="en-US" sz="2000" dirty="0" err="1">
                <a:latin typeface="Garamond" pitchFamily="18" charset="0"/>
              </a:rPr>
              <a:t>Petelin</a:t>
            </a:r>
            <a:r>
              <a:rPr lang="en-US" sz="2000" dirty="0">
                <a:latin typeface="Garamond" pitchFamily="18" charset="0"/>
              </a:rPr>
              <a:t> R.</a:t>
            </a:r>
          </a:p>
        </p:txBody>
      </p:sp>
      <p:pic>
        <p:nvPicPr>
          <p:cNvPr id="8" name="Picture 7"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4114800"/>
            <a:ext cx="570230" cy="452755"/>
          </a:xfrm>
          <a:prstGeom prst="rect">
            <a:avLst/>
          </a:prstGeom>
          <a:noFill/>
          <a:ln>
            <a:noFill/>
          </a:ln>
        </p:spPr>
      </p:pic>
    </p:spTree>
    <p:extLst>
      <p:ext uri="{BB962C8B-B14F-4D97-AF65-F5344CB8AC3E}">
        <p14:creationId xmlns:p14="http://schemas.microsoft.com/office/powerpoint/2010/main" val="1631897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Jose Luis Calderon, MD                     C-MORE Health Literacy Seminars</a:t>
            </a:r>
            <a:endParaRPr lang="en-US" dirty="0"/>
          </a:p>
        </p:txBody>
      </p:sp>
      <p:sp>
        <p:nvSpPr>
          <p:cNvPr id="3" name="Rectangle 2"/>
          <p:cNvSpPr/>
          <p:nvPr/>
        </p:nvSpPr>
        <p:spPr>
          <a:xfrm>
            <a:off x="381000" y="2136339"/>
            <a:ext cx="8382000" cy="3416320"/>
          </a:xfrm>
          <a:prstGeom prst="rect">
            <a:avLst/>
          </a:prstGeom>
        </p:spPr>
        <p:txBody>
          <a:bodyPr wrap="square">
            <a:spAutoFit/>
          </a:bodyPr>
          <a:lstStyle/>
          <a:p>
            <a:pPr>
              <a:lnSpc>
                <a:spcPct val="150000"/>
              </a:lnSpc>
            </a:pPr>
            <a:r>
              <a:rPr lang="en-US" sz="2400" b="1" dirty="0" smtClean="0">
                <a:latin typeface="Garamond" pitchFamily="18" charset="0"/>
              </a:rPr>
              <a:t> </a:t>
            </a:r>
            <a:r>
              <a:rPr lang="en-US" sz="2400" u="sng" dirty="0" smtClean="0">
                <a:latin typeface="Garamond" pitchFamily="18" charset="0"/>
              </a:rPr>
              <a:t>Plain </a:t>
            </a:r>
            <a:r>
              <a:rPr lang="en-US" sz="2400" u="sng" dirty="0">
                <a:latin typeface="Garamond" pitchFamily="18" charset="0"/>
              </a:rPr>
              <a:t>language principles may be placed into four general categories</a:t>
            </a:r>
            <a:r>
              <a:rPr lang="en-US" sz="2400" dirty="0" smtClean="0">
                <a:latin typeface="Garamond" pitchFamily="18" charset="0"/>
              </a:rPr>
              <a:t>:</a:t>
            </a:r>
          </a:p>
          <a:p>
            <a:pPr>
              <a:lnSpc>
                <a:spcPct val="150000"/>
              </a:lnSpc>
            </a:pPr>
            <a:endParaRPr lang="en-US" sz="2400" dirty="0">
              <a:latin typeface="Garamond" pitchFamily="18" charset="0"/>
            </a:endParaRPr>
          </a:p>
          <a:p>
            <a:pPr lvl="1">
              <a:lnSpc>
                <a:spcPct val="150000"/>
              </a:lnSpc>
            </a:pPr>
            <a:r>
              <a:rPr lang="en-US" sz="2400" dirty="0">
                <a:latin typeface="Garamond" pitchFamily="18" charset="0"/>
              </a:rPr>
              <a:t>1)   Targeting </a:t>
            </a:r>
            <a:r>
              <a:rPr lang="en-US" sz="2400" dirty="0" smtClean="0">
                <a:latin typeface="Garamond" pitchFamily="18" charset="0"/>
              </a:rPr>
              <a:t>audience </a:t>
            </a:r>
            <a:r>
              <a:rPr lang="en-US" sz="2400" dirty="0">
                <a:latin typeface="Garamond" pitchFamily="18" charset="0"/>
              </a:rPr>
              <a:t>information need </a:t>
            </a:r>
          </a:p>
          <a:p>
            <a:pPr lvl="1">
              <a:lnSpc>
                <a:spcPct val="150000"/>
              </a:lnSpc>
            </a:pPr>
            <a:r>
              <a:rPr lang="en-US" sz="2400" dirty="0">
                <a:latin typeface="Garamond" pitchFamily="18" charset="0"/>
              </a:rPr>
              <a:t>2)   Using appropriate and familiar formats (visual display)</a:t>
            </a:r>
          </a:p>
          <a:p>
            <a:pPr lvl="1">
              <a:lnSpc>
                <a:spcPct val="150000"/>
              </a:lnSpc>
            </a:pPr>
            <a:r>
              <a:rPr lang="en-US" sz="2400" dirty="0">
                <a:latin typeface="Garamond" pitchFamily="18" charset="0"/>
              </a:rPr>
              <a:t>3)   Word choice and sentence structure (grammar)</a:t>
            </a:r>
          </a:p>
          <a:p>
            <a:pPr lvl="1">
              <a:lnSpc>
                <a:spcPct val="150000"/>
              </a:lnSpc>
            </a:pPr>
            <a:r>
              <a:rPr lang="en-US" sz="2400" dirty="0">
                <a:latin typeface="Garamond" pitchFamily="18" charset="0"/>
              </a:rPr>
              <a:t>4)   Summative </a:t>
            </a:r>
            <a:r>
              <a:rPr lang="en-US" sz="2400" dirty="0" smtClean="0">
                <a:latin typeface="Garamond" pitchFamily="18" charset="0"/>
              </a:rPr>
              <a:t>Evaluation </a:t>
            </a:r>
            <a:endParaRPr lang="en-US" sz="2400" dirty="0">
              <a:latin typeface="Garamond" pitchFamily="18" charset="0"/>
            </a:endParaRPr>
          </a:p>
        </p:txBody>
      </p:sp>
      <p:sp>
        <p:nvSpPr>
          <p:cNvPr id="4" name="TextBox 3"/>
          <p:cNvSpPr txBox="1"/>
          <p:nvPr/>
        </p:nvSpPr>
        <p:spPr>
          <a:xfrm>
            <a:off x="1371600" y="1000780"/>
            <a:ext cx="6553200" cy="461665"/>
          </a:xfrm>
          <a:prstGeom prst="rect">
            <a:avLst/>
          </a:prstGeom>
          <a:noFill/>
        </p:spPr>
        <p:txBody>
          <a:bodyPr wrap="square" rtlCol="0">
            <a:spAutoFit/>
          </a:bodyPr>
          <a:lstStyle/>
          <a:p>
            <a:pPr algn="ctr"/>
            <a:r>
              <a:rPr lang="en-US" sz="2400" b="1" dirty="0" smtClean="0">
                <a:latin typeface="Garamond" pitchFamily="18" charset="0"/>
              </a:rPr>
              <a:t>Plain Language Principles Categories</a:t>
            </a:r>
            <a:endParaRPr lang="en-US" sz="2400" b="1" dirty="0">
              <a:latin typeface="Garamond" pitchFamily="18" charset="0"/>
            </a:endParaRPr>
          </a:p>
        </p:txBody>
      </p:sp>
    </p:spTree>
    <p:extLst>
      <p:ext uri="{BB962C8B-B14F-4D97-AF65-F5344CB8AC3E}">
        <p14:creationId xmlns:p14="http://schemas.microsoft.com/office/powerpoint/2010/main" val="1731985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97468" y="227112"/>
            <a:ext cx="7937558"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660000"/>
                </a:solidFill>
                <a:effectLst/>
                <a:latin typeface="Garamond" pitchFamily="18" charset="0"/>
                <a:ea typeface="SimSun-ExtB" pitchFamily="49" charset="-122"/>
                <a:cs typeface="Arial" pitchFamily="34" charset="0"/>
              </a:rPr>
              <a:t>Plain Writing Act of 2010: Plain Language in Federal Agencies</a:t>
            </a:r>
          </a:p>
          <a:p>
            <a:pPr algn="ctr" fontAlgn="base">
              <a:spcBef>
                <a:spcPct val="0"/>
              </a:spcBef>
              <a:spcAft>
                <a:spcPct val="0"/>
              </a:spcAft>
            </a:pPr>
            <a:r>
              <a:rPr lang="en-US" dirty="0">
                <a:solidFill>
                  <a:srgbClr val="000000"/>
                </a:solidFill>
                <a:latin typeface="Garamond" pitchFamily="18" charset="0"/>
                <a:ea typeface="SimSun-ExtB" pitchFamily="49" charset="-122"/>
                <a:cs typeface="Arial" pitchFamily="34" charset="0"/>
                <a:hlinkClick r:id="rId2"/>
              </a:rPr>
              <a:t>http://www.plainlanguage.gov/pllaw/fedGovt/index.cfm</a:t>
            </a:r>
            <a:r>
              <a:rPr lang="en-US" dirty="0">
                <a:solidFill>
                  <a:srgbClr val="000000"/>
                </a:solidFill>
                <a:latin typeface="Garamond" pitchFamily="18" charset="0"/>
                <a:ea typeface="SimSun-ExtB" pitchFamily="49" charset="-122"/>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660000"/>
              </a:solidFill>
              <a:effectLst/>
              <a:latin typeface="Garamond" pitchFamily="18" charset="0"/>
              <a:ea typeface="SimSun-ExtB"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996666"/>
                </a:solidFill>
                <a:effectLst/>
                <a:latin typeface="Garamond" pitchFamily="18" charset="0"/>
                <a:ea typeface="SimSun-ExtB" pitchFamily="49" charset="-122"/>
                <a:cs typeface="Arial" pitchFamily="34" charset="0"/>
              </a:rPr>
              <a:t>The Act</a:t>
            </a:r>
            <a:r>
              <a:rPr kumimoji="0" lang="en-US" b="0" i="0" u="none" strike="noStrike" cap="none" normalizeH="0" baseline="0" dirty="0" smtClean="0">
                <a:ln>
                  <a:noFill/>
                </a:ln>
                <a:solidFill>
                  <a:srgbClr val="000000"/>
                </a:solidFill>
                <a:effectLst/>
                <a:latin typeface="Garamond" pitchFamily="18" charset="0"/>
                <a:ea typeface="SimSun-ExtB" pitchFamily="49" charset="-122"/>
                <a:cs typeface="Arial" pitchFamily="34" charset="0"/>
              </a:rPr>
              <a:t> was signed in October 2010, but some federal agencies have been promoting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Garamond" pitchFamily="18" charset="0"/>
                <a:ea typeface="SimSun-ExtB" pitchFamily="49" charset="-122"/>
                <a:cs typeface="Arial" pitchFamily="34" charset="0"/>
              </a:rPr>
              <a:t>the use of plain language for years. (If you don't see your agency's program listed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Garamond" pitchFamily="18" charset="0"/>
                <a:ea typeface="SimSun-ExtB" pitchFamily="49" charset="-122"/>
                <a:cs typeface="Arial" pitchFamily="34" charset="0"/>
              </a:rPr>
              <a:t>contact us so we can include it.)</a:t>
            </a:r>
          </a:p>
        </p:txBody>
      </p:sp>
      <p:graphicFrame>
        <p:nvGraphicFramePr>
          <p:cNvPr id="6" name="Table 5"/>
          <p:cNvGraphicFramePr>
            <a:graphicFrameLocks noGrp="1"/>
          </p:cNvGraphicFramePr>
          <p:nvPr>
            <p:extLst>
              <p:ext uri="{D42A27DB-BD31-4B8C-83A1-F6EECF244321}">
                <p14:modId xmlns:p14="http://schemas.microsoft.com/office/powerpoint/2010/main" val="2138428559"/>
              </p:ext>
            </p:extLst>
          </p:nvPr>
        </p:nvGraphicFramePr>
        <p:xfrm>
          <a:off x="565149" y="2209800"/>
          <a:ext cx="8002190" cy="4525962"/>
        </p:xfrm>
        <a:graphic>
          <a:graphicData uri="http://schemas.openxmlformats.org/drawingml/2006/table">
            <a:tbl>
              <a:tblPr/>
              <a:tblGrid>
                <a:gridCol w="1600438">
                  <a:extLst>
                    <a:ext uri="{9D8B030D-6E8A-4147-A177-3AD203B41FA5}">
                      <a16:colId xmlns:a16="http://schemas.microsoft.com/office/drawing/2014/main" val="20000"/>
                    </a:ext>
                  </a:extLst>
                </a:gridCol>
                <a:gridCol w="1600438">
                  <a:extLst>
                    <a:ext uri="{9D8B030D-6E8A-4147-A177-3AD203B41FA5}">
                      <a16:colId xmlns:a16="http://schemas.microsoft.com/office/drawing/2014/main" val="20001"/>
                    </a:ext>
                  </a:extLst>
                </a:gridCol>
                <a:gridCol w="1600438">
                  <a:extLst>
                    <a:ext uri="{9D8B030D-6E8A-4147-A177-3AD203B41FA5}">
                      <a16:colId xmlns:a16="http://schemas.microsoft.com/office/drawing/2014/main" val="20002"/>
                    </a:ext>
                  </a:extLst>
                </a:gridCol>
                <a:gridCol w="1600438">
                  <a:extLst>
                    <a:ext uri="{9D8B030D-6E8A-4147-A177-3AD203B41FA5}">
                      <a16:colId xmlns:a16="http://schemas.microsoft.com/office/drawing/2014/main" val="20003"/>
                    </a:ext>
                  </a:extLst>
                </a:gridCol>
                <a:gridCol w="1600438">
                  <a:extLst>
                    <a:ext uri="{9D8B030D-6E8A-4147-A177-3AD203B41FA5}">
                      <a16:colId xmlns:a16="http://schemas.microsoft.com/office/drawing/2014/main" val="20004"/>
                    </a:ext>
                  </a:extLst>
                </a:gridCol>
              </a:tblGrid>
              <a:tr h="1340381">
                <a:tc>
                  <a:txBody>
                    <a:bodyPr/>
                    <a:lstStyle/>
                    <a:p>
                      <a:r>
                        <a:rPr lang="en-US" sz="1400" dirty="0"/>
                        <a:t>Department of Health and Human Services</a:t>
                      </a:r>
                    </a:p>
                  </a:txBody>
                  <a:tcPr marL="43519" marR="43519" marT="43519" marB="43519" anchor="ctr">
                    <a:lnL>
                      <a:noFill/>
                    </a:lnL>
                    <a:lnR>
                      <a:noFill/>
                    </a:lnR>
                    <a:lnT>
                      <a:noFill/>
                    </a:lnT>
                    <a:lnB>
                      <a:noFill/>
                    </a:lnB>
                    <a:solidFill>
                      <a:srgbClr val="CECDAD"/>
                    </a:solidFill>
                  </a:tcPr>
                </a:tc>
                <a:tc>
                  <a:txBody>
                    <a:bodyPr/>
                    <a:lstStyle/>
                    <a:p>
                      <a:r>
                        <a:rPr lang="en-US" sz="1400" dirty="0"/>
                        <a:t>-</a:t>
                      </a:r>
                    </a:p>
                  </a:txBody>
                  <a:tcPr marL="43519" marR="43519" marT="43519" marB="43519" anchor="ctr">
                    <a:lnL>
                      <a:noFill/>
                    </a:lnL>
                    <a:lnR>
                      <a:noFill/>
                    </a:lnR>
                    <a:lnT>
                      <a:noFill/>
                    </a:lnT>
                    <a:lnB>
                      <a:noFill/>
                    </a:lnB>
                    <a:solidFill>
                      <a:srgbClr val="CECDAD"/>
                    </a:solidFill>
                  </a:tcPr>
                </a:tc>
                <a:tc>
                  <a:txBody>
                    <a:bodyPr/>
                    <a:lstStyle/>
                    <a:p>
                      <a:r>
                        <a:rPr lang="en-US" sz="1400">
                          <a:solidFill>
                            <a:srgbClr val="996666"/>
                          </a:solidFill>
                          <a:effectLst/>
                        </a:rPr>
                        <a:t>www.hhs.gov/open/recordsandreports/plainwritingact/index.html</a:t>
                      </a:r>
                      <a:endParaRPr lang="en-US" sz="1400"/>
                    </a:p>
                  </a:txBody>
                  <a:tcPr marL="43519" marR="43519" marT="43519" marB="43519" anchor="ctr">
                    <a:lnL>
                      <a:noFill/>
                    </a:lnL>
                    <a:lnR>
                      <a:noFill/>
                    </a:lnR>
                    <a:lnT>
                      <a:noFill/>
                    </a:lnT>
                    <a:lnB>
                      <a:noFill/>
                    </a:lnB>
                    <a:solidFill>
                      <a:srgbClr val="CECDAD"/>
                    </a:solidFill>
                  </a:tcPr>
                </a:tc>
                <a:tc>
                  <a:txBody>
                    <a:bodyPr/>
                    <a:lstStyle/>
                    <a:p>
                      <a:r>
                        <a:rPr lang="en-US" sz="1400"/>
                        <a:t>Oliver Potts, Deputy Executive Secretary and Plain Writing Coordinator</a:t>
                      </a:r>
                    </a:p>
                  </a:txBody>
                  <a:tcPr marL="43519" marR="43519" marT="43519" marB="43519" anchor="ctr">
                    <a:lnL>
                      <a:noFill/>
                    </a:lnL>
                    <a:lnR>
                      <a:noFill/>
                    </a:lnR>
                    <a:lnT>
                      <a:noFill/>
                    </a:lnT>
                    <a:lnB>
                      <a:noFill/>
                    </a:lnB>
                    <a:solidFill>
                      <a:srgbClr val="CECDAD"/>
                    </a:solidFill>
                  </a:tcPr>
                </a:tc>
                <a:tc>
                  <a:txBody>
                    <a:bodyPr/>
                    <a:lstStyle/>
                    <a:p>
                      <a:r>
                        <a:rPr lang="en-US" sz="1400"/>
                        <a:t>hhsplainwriting@hhs.gov</a:t>
                      </a:r>
                    </a:p>
                  </a:txBody>
                  <a:tcPr marL="43519" marR="43519" marT="43519" marB="43519" anchor="ctr">
                    <a:lnL>
                      <a:noFill/>
                    </a:lnL>
                    <a:lnR>
                      <a:noFill/>
                    </a:lnR>
                    <a:lnT>
                      <a:noFill/>
                    </a:lnT>
                    <a:lnB>
                      <a:noFill/>
                    </a:lnB>
                    <a:solidFill>
                      <a:srgbClr val="CECDAD"/>
                    </a:solidFill>
                  </a:tcPr>
                </a:tc>
                <a:extLst>
                  <a:ext uri="{0D108BD9-81ED-4DB2-BD59-A6C34878D82A}">
                    <a16:rowId xmlns:a16="http://schemas.microsoft.com/office/drawing/2014/main" val="10000"/>
                  </a:ext>
                </a:extLst>
              </a:tr>
              <a:tr h="922600">
                <a:tc>
                  <a:txBody>
                    <a:bodyPr/>
                    <a:lstStyle/>
                    <a:p>
                      <a:endParaRPr lang="en-US" sz="1400"/>
                    </a:p>
                  </a:txBody>
                  <a:tcPr marL="43519" marR="43519" marT="43519" marB="43519" anchor="ctr">
                    <a:lnL>
                      <a:noFill/>
                    </a:lnL>
                    <a:lnR>
                      <a:noFill/>
                    </a:lnR>
                    <a:lnT>
                      <a:noFill/>
                    </a:lnT>
                    <a:lnB>
                      <a:noFill/>
                    </a:lnB>
                    <a:solidFill>
                      <a:srgbClr val="E7E6D6"/>
                    </a:solidFill>
                  </a:tcPr>
                </a:tc>
                <a:tc>
                  <a:txBody>
                    <a:bodyPr/>
                    <a:lstStyle/>
                    <a:p>
                      <a:r>
                        <a:rPr lang="en-US" sz="1400"/>
                        <a:t>Centers for Disease Control</a:t>
                      </a:r>
                    </a:p>
                  </a:txBody>
                  <a:tcPr marL="43519" marR="43519" marT="43519" marB="43519" anchor="ctr">
                    <a:lnL>
                      <a:noFill/>
                    </a:lnL>
                    <a:lnR>
                      <a:noFill/>
                    </a:lnR>
                    <a:lnT>
                      <a:noFill/>
                    </a:lnT>
                    <a:lnB>
                      <a:noFill/>
                    </a:lnB>
                    <a:solidFill>
                      <a:srgbClr val="E7E6D6"/>
                    </a:solidFill>
                  </a:tcPr>
                </a:tc>
                <a:tc>
                  <a:txBody>
                    <a:bodyPr/>
                    <a:lstStyle/>
                    <a:p>
                      <a:r>
                        <a:rPr lang="en-US" sz="1400">
                          <a:solidFill>
                            <a:srgbClr val="996666"/>
                          </a:solidFill>
                          <a:effectLst/>
                        </a:rPr>
                        <a:t>www.cdc.gov/other/plainwriting.html</a:t>
                      </a:r>
                      <a:endParaRPr lang="en-US" sz="1400"/>
                    </a:p>
                  </a:txBody>
                  <a:tcPr marL="43519" marR="43519" marT="43519" marB="43519" anchor="ctr">
                    <a:lnL>
                      <a:noFill/>
                    </a:lnL>
                    <a:lnR>
                      <a:noFill/>
                    </a:lnR>
                    <a:lnT>
                      <a:noFill/>
                    </a:lnT>
                    <a:lnB>
                      <a:noFill/>
                    </a:lnB>
                    <a:solidFill>
                      <a:srgbClr val="E7E6D6"/>
                    </a:solidFill>
                  </a:tcPr>
                </a:tc>
                <a:tc>
                  <a:txBody>
                    <a:bodyPr/>
                    <a:lstStyle/>
                    <a:p>
                      <a:r>
                        <a:rPr lang="en-US" sz="1400" dirty="0"/>
                        <a:t>Cynthia </a:t>
                      </a:r>
                      <a:r>
                        <a:rPr lang="en-US" sz="1400" dirty="0" err="1"/>
                        <a:t>Baur</a:t>
                      </a:r>
                      <a:r>
                        <a:rPr lang="en-US" sz="1400" dirty="0"/>
                        <a:t>, Senior Advisor for Health Literacy</a:t>
                      </a:r>
                    </a:p>
                  </a:txBody>
                  <a:tcPr marL="43519" marR="43519" marT="43519" marB="43519" anchor="ctr">
                    <a:lnL>
                      <a:noFill/>
                    </a:lnL>
                    <a:lnR>
                      <a:noFill/>
                    </a:lnR>
                    <a:lnT>
                      <a:noFill/>
                    </a:lnT>
                    <a:lnB>
                      <a:noFill/>
                    </a:lnB>
                    <a:solidFill>
                      <a:srgbClr val="E7E6D6"/>
                    </a:solidFill>
                  </a:tcPr>
                </a:tc>
                <a:tc>
                  <a:txBody>
                    <a:bodyPr/>
                    <a:lstStyle/>
                    <a:p>
                      <a:r>
                        <a:rPr lang="en-US" sz="1400"/>
                        <a:t>cynthia.baur@cdc.hhs.gov</a:t>
                      </a:r>
                    </a:p>
                  </a:txBody>
                  <a:tcPr marL="43519" marR="43519" marT="43519" marB="43519" anchor="ctr">
                    <a:lnL>
                      <a:noFill/>
                    </a:lnL>
                    <a:lnR>
                      <a:noFill/>
                    </a:lnR>
                    <a:lnT>
                      <a:noFill/>
                    </a:lnT>
                    <a:lnB>
                      <a:noFill/>
                    </a:lnB>
                    <a:solidFill>
                      <a:srgbClr val="E7E6D6"/>
                    </a:solidFill>
                  </a:tcPr>
                </a:tc>
                <a:extLst>
                  <a:ext uri="{0D108BD9-81ED-4DB2-BD59-A6C34878D82A}">
                    <a16:rowId xmlns:a16="http://schemas.microsoft.com/office/drawing/2014/main" val="10001"/>
                  </a:ext>
                </a:extLst>
              </a:tr>
              <a:tr h="1340381">
                <a:tc>
                  <a:txBody>
                    <a:bodyPr/>
                    <a:lstStyle/>
                    <a:p>
                      <a:endParaRPr lang="en-US" sz="1400" dirty="0"/>
                    </a:p>
                  </a:txBody>
                  <a:tcPr marL="43519" marR="43519" marT="43519" marB="43519" anchor="ctr">
                    <a:lnL>
                      <a:noFill/>
                    </a:lnL>
                    <a:lnR>
                      <a:noFill/>
                    </a:lnR>
                    <a:lnT>
                      <a:noFill/>
                    </a:lnT>
                    <a:lnB>
                      <a:noFill/>
                    </a:lnB>
                    <a:solidFill>
                      <a:srgbClr val="CECDAD"/>
                    </a:solidFill>
                  </a:tcPr>
                </a:tc>
                <a:tc>
                  <a:txBody>
                    <a:bodyPr/>
                    <a:lstStyle/>
                    <a:p>
                      <a:r>
                        <a:rPr lang="en-US" sz="1400"/>
                        <a:t>Centers for Medicare &amp; Medicaid Services</a:t>
                      </a:r>
                    </a:p>
                  </a:txBody>
                  <a:tcPr marL="43519" marR="43519" marT="43519" marB="43519" anchor="ctr">
                    <a:lnL>
                      <a:noFill/>
                    </a:lnL>
                    <a:lnR>
                      <a:noFill/>
                    </a:lnR>
                    <a:lnT>
                      <a:noFill/>
                    </a:lnT>
                    <a:lnB>
                      <a:noFill/>
                    </a:lnB>
                    <a:solidFill>
                      <a:srgbClr val="CECDAD"/>
                    </a:solidFill>
                  </a:tcPr>
                </a:tc>
                <a:tc>
                  <a:txBody>
                    <a:bodyPr/>
                    <a:lstStyle/>
                    <a:p>
                      <a:r>
                        <a:rPr lang="en-US" sz="1400">
                          <a:solidFill>
                            <a:srgbClr val="996666"/>
                          </a:solidFill>
                          <a:effectLst/>
                        </a:rPr>
                        <a:t>www.medicare.gov/about-us/plain-writing/plain-writing.html</a:t>
                      </a:r>
                      <a:endParaRPr lang="en-US" sz="1400"/>
                    </a:p>
                  </a:txBody>
                  <a:tcPr marL="43519" marR="43519" marT="43519" marB="43519" anchor="ctr">
                    <a:lnL>
                      <a:noFill/>
                    </a:lnL>
                    <a:lnR>
                      <a:noFill/>
                    </a:lnR>
                    <a:lnT>
                      <a:noFill/>
                    </a:lnT>
                    <a:lnB>
                      <a:noFill/>
                    </a:lnB>
                    <a:solidFill>
                      <a:srgbClr val="CECDAD"/>
                    </a:solidFill>
                  </a:tcPr>
                </a:tc>
                <a:tc>
                  <a:txBody>
                    <a:bodyPr/>
                    <a:lstStyle/>
                    <a:p>
                      <a:r>
                        <a:rPr lang="en-US" sz="1400" dirty="0"/>
                        <a:t>Mary Wallace, Deputy Director, Office of Communications</a:t>
                      </a:r>
                    </a:p>
                  </a:txBody>
                  <a:tcPr marL="43519" marR="43519" marT="43519" marB="43519" anchor="ctr">
                    <a:lnL>
                      <a:noFill/>
                    </a:lnL>
                    <a:lnR>
                      <a:noFill/>
                    </a:lnR>
                    <a:lnT>
                      <a:noFill/>
                    </a:lnT>
                    <a:lnB>
                      <a:noFill/>
                    </a:lnB>
                    <a:solidFill>
                      <a:srgbClr val="CECDAD"/>
                    </a:solidFill>
                  </a:tcPr>
                </a:tc>
                <a:tc>
                  <a:txBody>
                    <a:bodyPr/>
                    <a:lstStyle/>
                    <a:p>
                      <a:r>
                        <a:rPr lang="en-US" sz="1400" dirty="0"/>
                        <a:t>mary.wallace@cms.hhs.gov</a:t>
                      </a:r>
                    </a:p>
                  </a:txBody>
                  <a:tcPr marL="43519" marR="43519" marT="43519" marB="43519" anchor="ctr">
                    <a:lnL>
                      <a:noFill/>
                    </a:lnL>
                    <a:lnR>
                      <a:noFill/>
                    </a:lnR>
                    <a:lnT>
                      <a:noFill/>
                    </a:lnT>
                    <a:lnB>
                      <a:noFill/>
                    </a:lnB>
                    <a:solidFill>
                      <a:srgbClr val="CECDAD"/>
                    </a:solidFill>
                  </a:tcPr>
                </a:tc>
                <a:extLst>
                  <a:ext uri="{0D108BD9-81ED-4DB2-BD59-A6C34878D82A}">
                    <a16:rowId xmlns:a16="http://schemas.microsoft.com/office/drawing/2014/main" val="10002"/>
                  </a:ext>
                </a:extLst>
              </a:tr>
              <a:tr h="922600">
                <a:tc>
                  <a:txBody>
                    <a:bodyPr/>
                    <a:lstStyle/>
                    <a:p>
                      <a:endParaRPr lang="en-US" sz="1400"/>
                    </a:p>
                  </a:txBody>
                  <a:tcPr marL="43519" marR="43519" marT="43519" marB="43519" anchor="ctr">
                    <a:lnL>
                      <a:noFill/>
                    </a:lnL>
                    <a:lnR>
                      <a:noFill/>
                    </a:lnR>
                    <a:lnT>
                      <a:noFill/>
                    </a:lnT>
                    <a:lnB>
                      <a:noFill/>
                    </a:lnB>
                    <a:solidFill>
                      <a:srgbClr val="E7E6D6"/>
                    </a:solidFill>
                  </a:tcPr>
                </a:tc>
                <a:tc>
                  <a:txBody>
                    <a:bodyPr/>
                    <a:lstStyle/>
                    <a:p>
                      <a:r>
                        <a:rPr lang="en-US" sz="1400"/>
                        <a:t>Food and Drug Administration</a:t>
                      </a:r>
                    </a:p>
                  </a:txBody>
                  <a:tcPr marL="43519" marR="43519" marT="43519" marB="43519" anchor="ctr">
                    <a:lnL>
                      <a:noFill/>
                    </a:lnL>
                    <a:lnR>
                      <a:noFill/>
                    </a:lnR>
                    <a:lnT>
                      <a:noFill/>
                    </a:lnT>
                    <a:lnB>
                      <a:noFill/>
                    </a:lnB>
                    <a:solidFill>
                      <a:srgbClr val="E7E6D6"/>
                    </a:solidFill>
                  </a:tcPr>
                </a:tc>
                <a:tc>
                  <a:txBody>
                    <a:bodyPr/>
                    <a:lstStyle/>
                    <a:p>
                      <a:r>
                        <a:rPr lang="en-US" sz="1400">
                          <a:solidFill>
                            <a:srgbClr val="996666"/>
                          </a:solidFill>
                          <a:effectLst/>
                        </a:rPr>
                        <a:t>www.fda.gov/AboutFDA/PlainLanguage/default.htm</a:t>
                      </a:r>
                      <a:endParaRPr lang="en-US" sz="1400"/>
                    </a:p>
                  </a:txBody>
                  <a:tcPr marL="43519" marR="43519" marT="43519" marB="43519" anchor="ctr">
                    <a:lnL>
                      <a:noFill/>
                    </a:lnL>
                    <a:lnR>
                      <a:noFill/>
                    </a:lnR>
                    <a:lnT>
                      <a:noFill/>
                    </a:lnT>
                    <a:lnB>
                      <a:noFill/>
                    </a:lnB>
                    <a:solidFill>
                      <a:srgbClr val="E7E6D6"/>
                    </a:solidFill>
                  </a:tcPr>
                </a:tc>
                <a:tc>
                  <a:txBody>
                    <a:bodyPr/>
                    <a:lstStyle/>
                    <a:p>
                      <a:r>
                        <a:rPr lang="en-US" sz="1400"/>
                        <a:t>Kathy Weil, Senior Advisor on Plain Language</a:t>
                      </a:r>
                    </a:p>
                  </a:txBody>
                  <a:tcPr marL="43519" marR="43519" marT="43519" marB="43519" anchor="ctr">
                    <a:lnL>
                      <a:noFill/>
                    </a:lnL>
                    <a:lnR>
                      <a:noFill/>
                    </a:lnR>
                    <a:lnT>
                      <a:noFill/>
                    </a:lnT>
                    <a:lnB>
                      <a:noFill/>
                    </a:lnB>
                    <a:solidFill>
                      <a:srgbClr val="E7E6D6"/>
                    </a:solidFill>
                  </a:tcPr>
                </a:tc>
                <a:tc>
                  <a:txBody>
                    <a:bodyPr/>
                    <a:lstStyle/>
                    <a:p>
                      <a:r>
                        <a:rPr lang="en-US" sz="1400" dirty="0"/>
                        <a:t>kathy.weil@fda.hhs.gov</a:t>
                      </a:r>
                    </a:p>
                  </a:txBody>
                  <a:tcPr marL="43519" marR="43519" marT="43519" marB="43519" anchor="ctr">
                    <a:lnL>
                      <a:noFill/>
                    </a:lnL>
                    <a:lnR>
                      <a:noFill/>
                    </a:lnR>
                    <a:lnT>
                      <a:noFill/>
                    </a:lnT>
                    <a:lnB>
                      <a:noFill/>
                    </a:lnB>
                    <a:solidFill>
                      <a:srgbClr val="E7E6D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73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1678" y="922234"/>
            <a:ext cx="8229600" cy="707886"/>
          </a:xfrm>
          <a:prstGeom prst="rect">
            <a:avLst/>
          </a:prstGeom>
          <a:noFill/>
        </p:spPr>
        <p:txBody>
          <a:bodyPr wrap="square" rtlCol="0">
            <a:spAutoFit/>
          </a:bodyPr>
          <a:lstStyle/>
          <a:p>
            <a:pPr algn="ctr"/>
            <a:r>
              <a:rPr lang="en-US" sz="2000" b="1" dirty="0" smtClean="0">
                <a:latin typeface="Garamond" pitchFamily="18" charset="0"/>
              </a:rPr>
              <a:t>Food and Drug Administration (FDA) Website </a:t>
            </a:r>
          </a:p>
          <a:p>
            <a:pPr algn="ctr"/>
            <a:r>
              <a:rPr lang="en-US" sz="2000" b="1" dirty="0" smtClean="0">
                <a:latin typeface="Garamond" pitchFamily="18" charset="0"/>
              </a:rPr>
              <a:t>Plain </a:t>
            </a:r>
            <a:r>
              <a:rPr lang="en-US" sz="2000" b="1" dirty="0">
                <a:latin typeface="Garamond" pitchFamily="18" charset="0"/>
              </a:rPr>
              <a:t>Language </a:t>
            </a:r>
            <a:r>
              <a:rPr lang="en-US" sz="2000" b="1" dirty="0" smtClean="0">
                <a:latin typeface="Garamond" pitchFamily="18" charset="0"/>
              </a:rPr>
              <a:t>Principles by Category</a:t>
            </a:r>
            <a:endParaRPr lang="en-US" sz="2000" dirty="0">
              <a:latin typeface="Garamond" pitchFamily="18" charset="0"/>
            </a:endParaRPr>
          </a:p>
        </p:txBody>
      </p:sp>
      <p:sp>
        <p:nvSpPr>
          <p:cNvPr id="9" name="TextBox 8"/>
          <p:cNvSpPr txBox="1"/>
          <p:nvPr/>
        </p:nvSpPr>
        <p:spPr>
          <a:xfrm>
            <a:off x="685800" y="2362200"/>
            <a:ext cx="7993944" cy="3631763"/>
          </a:xfrm>
          <a:prstGeom prst="rect">
            <a:avLst/>
          </a:prstGeom>
          <a:noFill/>
        </p:spPr>
        <p:txBody>
          <a:bodyPr wrap="square" rtlCol="0">
            <a:spAutoFit/>
          </a:bodyPr>
          <a:lstStyle/>
          <a:p>
            <a:pPr algn="ctr"/>
            <a:r>
              <a:rPr lang="en-US" sz="2000" u="sng" dirty="0">
                <a:latin typeface="Garamond" pitchFamily="18" charset="0"/>
              </a:rPr>
              <a:t>The FDA site lists 17 plain language </a:t>
            </a:r>
            <a:r>
              <a:rPr lang="en-US" sz="2000" u="sng" dirty="0" smtClean="0">
                <a:latin typeface="Garamond" pitchFamily="18" charset="0"/>
              </a:rPr>
              <a:t>principles</a:t>
            </a:r>
          </a:p>
          <a:p>
            <a:pPr algn="ctr"/>
            <a:r>
              <a:rPr lang="en-US" sz="2000" u="sng" dirty="0" smtClean="0">
                <a:latin typeface="Garamond" pitchFamily="18" charset="0"/>
              </a:rPr>
              <a:t>  </a:t>
            </a:r>
          </a:p>
          <a:p>
            <a:pPr algn="ctr"/>
            <a:r>
              <a:rPr lang="en-US" sz="2000" dirty="0" smtClean="0">
                <a:latin typeface="Garamond" pitchFamily="18" charset="0"/>
              </a:rPr>
              <a:t>8 </a:t>
            </a:r>
            <a:r>
              <a:rPr lang="en-US" sz="2000" dirty="0">
                <a:latin typeface="Garamond" pitchFamily="18" charset="0"/>
              </a:rPr>
              <a:t>”Usage Tips” </a:t>
            </a:r>
            <a:r>
              <a:rPr lang="en-US" sz="2000" dirty="0" smtClean="0">
                <a:latin typeface="Garamond" pitchFamily="18" charset="0"/>
              </a:rPr>
              <a:t>&amp; 9 “Plain </a:t>
            </a:r>
            <a:r>
              <a:rPr lang="en-US" sz="2000" dirty="0">
                <a:latin typeface="Garamond" pitchFamily="18" charset="0"/>
              </a:rPr>
              <a:t>Language on the Web.” </a:t>
            </a:r>
            <a:endParaRPr lang="en-US" sz="2000" dirty="0" smtClean="0">
              <a:latin typeface="Garamond" pitchFamily="18" charset="0"/>
            </a:endParaRPr>
          </a:p>
          <a:p>
            <a:pPr>
              <a:lnSpc>
                <a:spcPct val="150000"/>
              </a:lnSpc>
            </a:pPr>
            <a:endParaRPr lang="en-US" sz="2000" dirty="0" smtClean="0">
              <a:latin typeface="Garamond" pitchFamily="18" charset="0"/>
            </a:endParaRPr>
          </a:p>
          <a:p>
            <a:pPr marL="342900" indent="-342900">
              <a:lnSpc>
                <a:spcPct val="150000"/>
              </a:lnSpc>
              <a:buFont typeface="Arial" pitchFamily="34" charset="0"/>
              <a:buChar char="•"/>
            </a:pPr>
            <a:r>
              <a:rPr lang="en-US" sz="2000" dirty="0" smtClean="0">
                <a:latin typeface="Garamond" pitchFamily="18" charset="0"/>
              </a:rPr>
              <a:t>7  Audience information need</a:t>
            </a:r>
          </a:p>
          <a:p>
            <a:pPr marL="342900" indent="-342900">
              <a:lnSpc>
                <a:spcPct val="150000"/>
              </a:lnSpc>
              <a:buFont typeface="Arial" pitchFamily="34" charset="0"/>
              <a:buChar char="•"/>
            </a:pPr>
            <a:r>
              <a:rPr lang="en-US" sz="2000" dirty="0" smtClean="0">
                <a:latin typeface="Garamond" pitchFamily="18" charset="0"/>
              </a:rPr>
              <a:t>6  Visual display</a:t>
            </a:r>
          </a:p>
          <a:p>
            <a:pPr marL="342900" indent="-342900">
              <a:lnSpc>
                <a:spcPct val="150000"/>
              </a:lnSpc>
              <a:buFont typeface="Arial" pitchFamily="34" charset="0"/>
              <a:buChar char="•"/>
            </a:pPr>
            <a:r>
              <a:rPr lang="en-US" sz="2000" dirty="0" smtClean="0">
                <a:latin typeface="Garamond" pitchFamily="18" charset="0"/>
              </a:rPr>
              <a:t>4  Grammar</a:t>
            </a:r>
            <a:r>
              <a:rPr lang="en-US" sz="2000" dirty="0">
                <a:latin typeface="Garamond" pitchFamily="18" charset="0"/>
              </a:rPr>
              <a:t>.  </a:t>
            </a:r>
            <a:endParaRPr lang="en-US" sz="2000" dirty="0" smtClean="0">
              <a:latin typeface="Garamond" pitchFamily="18" charset="0"/>
            </a:endParaRPr>
          </a:p>
          <a:p>
            <a:pPr marL="342900" indent="-342900">
              <a:lnSpc>
                <a:spcPct val="150000"/>
              </a:lnSpc>
              <a:buFont typeface="Arial" pitchFamily="34" charset="0"/>
              <a:buChar char="•"/>
            </a:pPr>
            <a:r>
              <a:rPr lang="en-US" sz="2000" b="1" dirty="0" smtClean="0">
                <a:latin typeface="Garamond" pitchFamily="18" charset="0"/>
              </a:rPr>
              <a:t>0  Evaluation</a:t>
            </a:r>
            <a:r>
              <a:rPr lang="en-US" sz="2000" dirty="0" smtClean="0">
                <a:latin typeface="Garamond" pitchFamily="18" charset="0"/>
              </a:rPr>
              <a:t>  </a:t>
            </a:r>
            <a:endParaRPr lang="en-US" sz="2000" dirty="0">
              <a:latin typeface="Garamond" pitchFamily="18" charset="0"/>
            </a:endParaRPr>
          </a:p>
          <a:p>
            <a:endParaRPr lang="en-US" sz="2000" dirty="0">
              <a:latin typeface="Garamond" pitchFamily="18" charset="0"/>
            </a:endParaRPr>
          </a:p>
        </p:txBody>
      </p:sp>
      <p:pic>
        <p:nvPicPr>
          <p:cNvPr id="11" name="Picture 10"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5181600"/>
            <a:ext cx="570230" cy="452755"/>
          </a:xfrm>
          <a:prstGeom prst="rect">
            <a:avLst/>
          </a:prstGeom>
          <a:noFill/>
          <a:ln>
            <a:noFill/>
          </a:ln>
        </p:spPr>
      </p:pic>
    </p:spTree>
    <p:extLst>
      <p:ext uri="{BB962C8B-B14F-4D97-AF65-F5344CB8AC3E}">
        <p14:creationId xmlns:p14="http://schemas.microsoft.com/office/powerpoint/2010/main" val="204970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3335" y="2590800"/>
            <a:ext cx="7543800" cy="2554545"/>
          </a:xfrm>
          <a:prstGeom prst="rect">
            <a:avLst/>
          </a:prstGeom>
        </p:spPr>
        <p:txBody>
          <a:bodyPr wrap="square">
            <a:spAutoFit/>
          </a:bodyPr>
          <a:lstStyle/>
          <a:p>
            <a:r>
              <a:rPr lang="en-US" sz="2000" b="1" dirty="0" smtClean="0">
                <a:latin typeface="Garamond" pitchFamily="18" charset="0"/>
              </a:rPr>
              <a:t>3. Measurement</a:t>
            </a:r>
          </a:p>
          <a:p>
            <a:endParaRPr lang="en-US" sz="2000" dirty="0" smtClean="0">
              <a:latin typeface="Garamond" pitchFamily="18" charset="0"/>
            </a:endParaRPr>
          </a:p>
          <a:p>
            <a:r>
              <a:rPr lang="en-US" sz="2000" dirty="0">
                <a:latin typeface="Garamond" pitchFamily="18" charset="0"/>
              </a:rPr>
              <a:t> </a:t>
            </a:r>
            <a:r>
              <a:rPr lang="en-US" sz="2000" dirty="0" smtClean="0">
                <a:latin typeface="Garamond" pitchFamily="18" charset="0"/>
              </a:rPr>
              <a:t>  </a:t>
            </a:r>
            <a:r>
              <a:rPr lang="en-US" sz="2000" b="1" dirty="0" smtClean="0">
                <a:latin typeface="Garamond" pitchFamily="18" charset="0"/>
              </a:rPr>
              <a:t>b</a:t>
            </a:r>
            <a:r>
              <a:rPr lang="en-US" sz="2000" b="1" dirty="0">
                <a:latin typeface="Garamond" pitchFamily="18" charset="0"/>
              </a:rPr>
              <a:t>. How do you measure whether your covered documents use </a:t>
            </a:r>
            <a:r>
              <a:rPr lang="en-US" sz="2000" b="1" dirty="0" smtClean="0">
                <a:latin typeface="Garamond" pitchFamily="18" charset="0"/>
              </a:rPr>
              <a:t>   </a:t>
            </a:r>
          </a:p>
          <a:p>
            <a:r>
              <a:rPr lang="en-US" sz="2000" b="1" dirty="0">
                <a:latin typeface="Garamond" pitchFamily="18" charset="0"/>
              </a:rPr>
              <a:t> </a:t>
            </a:r>
            <a:r>
              <a:rPr lang="en-US" sz="2000" b="1" dirty="0" smtClean="0">
                <a:latin typeface="Garamond" pitchFamily="18" charset="0"/>
              </a:rPr>
              <a:t>       plain </a:t>
            </a:r>
            <a:r>
              <a:rPr lang="en-US" sz="2000" b="1" dirty="0">
                <a:latin typeface="Garamond" pitchFamily="18" charset="0"/>
              </a:rPr>
              <a:t>writing? </a:t>
            </a:r>
            <a:endParaRPr lang="en-US" sz="2000" b="1" dirty="0" smtClean="0">
              <a:latin typeface="Garamond" pitchFamily="18" charset="0"/>
            </a:endParaRPr>
          </a:p>
          <a:p>
            <a:endParaRPr lang="en-US" sz="2000" dirty="0">
              <a:latin typeface="Garamond" pitchFamily="18" charset="0"/>
            </a:endParaRPr>
          </a:p>
          <a:p>
            <a:endParaRPr lang="en-US" sz="2000" u="sng" dirty="0" smtClean="0">
              <a:latin typeface="Garamond" pitchFamily="18" charset="0"/>
            </a:endParaRPr>
          </a:p>
          <a:p>
            <a:r>
              <a:rPr lang="en-US" sz="2000" u="sng" dirty="0" smtClean="0">
                <a:latin typeface="Garamond" pitchFamily="18" charset="0"/>
              </a:rPr>
              <a:t>We </a:t>
            </a:r>
            <a:r>
              <a:rPr lang="en-US" sz="2000" u="sng" dirty="0">
                <a:latin typeface="Garamond" pitchFamily="18" charset="0"/>
              </a:rPr>
              <a:t>have no metrics in place to directly measure whether our covered documents use plain writing. </a:t>
            </a:r>
          </a:p>
        </p:txBody>
      </p:sp>
      <p:sp>
        <p:nvSpPr>
          <p:cNvPr id="4" name="Rectangle 3"/>
          <p:cNvSpPr/>
          <p:nvPr/>
        </p:nvSpPr>
        <p:spPr>
          <a:xfrm>
            <a:off x="395111" y="1318736"/>
            <a:ext cx="8458200" cy="707886"/>
          </a:xfrm>
          <a:prstGeom prst="rect">
            <a:avLst/>
          </a:prstGeom>
        </p:spPr>
        <p:txBody>
          <a:bodyPr wrap="square">
            <a:spAutoFit/>
          </a:bodyPr>
          <a:lstStyle/>
          <a:p>
            <a:pPr algn="ctr"/>
            <a:r>
              <a:rPr lang="en-US" sz="2200" b="1" dirty="0">
                <a:latin typeface="Garamond" pitchFamily="18" charset="0"/>
              </a:rPr>
              <a:t>FDA Plain Writing Act Update April 9, </a:t>
            </a:r>
            <a:r>
              <a:rPr lang="en-US" sz="2200" b="1" dirty="0" smtClean="0">
                <a:latin typeface="Garamond" pitchFamily="18" charset="0"/>
              </a:rPr>
              <a:t>2015</a:t>
            </a:r>
          </a:p>
          <a:p>
            <a:pPr algn="ctr"/>
            <a:r>
              <a:rPr lang="en-US" b="1" dirty="0">
                <a:latin typeface="Garamond" pitchFamily="18" charset="0"/>
                <a:hlinkClick r:id="rId2"/>
              </a:rPr>
              <a:t>http://</a:t>
            </a:r>
            <a:r>
              <a:rPr lang="en-US" b="1" dirty="0" smtClean="0">
                <a:latin typeface="Garamond" pitchFamily="18" charset="0"/>
                <a:hlinkClick r:id="rId2"/>
              </a:rPr>
              <a:t>www.fda.gov/downloads/AboutFDA/PlainLanguage/UCM348251.pdf</a:t>
            </a:r>
            <a:r>
              <a:rPr lang="en-US" b="1" dirty="0" smtClean="0">
                <a:latin typeface="Garamond" pitchFamily="18" charset="0"/>
              </a:rPr>
              <a:t> </a:t>
            </a:r>
            <a:endParaRPr lang="en-US" b="1" dirty="0">
              <a:latin typeface="Garamond" pitchFamily="18" charset="0"/>
            </a:endParaRPr>
          </a:p>
        </p:txBody>
      </p:sp>
      <p:pic>
        <p:nvPicPr>
          <p:cNvPr id="5" name="Picture 4" descr="https://encrypted-tbn1.gstatic.com/images?q=tbn:ANd9GcSX1Ms3aC4DMz0tWCZKL99uI27pZUKoDKnBemNfozoW5oLuvm7PadmppM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5025" y="4800600"/>
            <a:ext cx="570230" cy="452755"/>
          </a:xfrm>
          <a:prstGeom prst="rect">
            <a:avLst/>
          </a:prstGeom>
          <a:noFill/>
          <a:ln>
            <a:noFill/>
          </a:ln>
        </p:spPr>
      </p:pic>
    </p:spTree>
    <p:extLst>
      <p:ext uri="{BB962C8B-B14F-4D97-AF65-F5344CB8AC3E}">
        <p14:creationId xmlns:p14="http://schemas.microsoft.com/office/powerpoint/2010/main" val="1440139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5486400"/>
            <a:ext cx="570230" cy="452755"/>
          </a:xfrm>
          <a:prstGeom prst="rect">
            <a:avLst/>
          </a:prstGeom>
          <a:noFill/>
          <a:ln>
            <a:noFill/>
          </a:ln>
        </p:spPr>
      </p:pic>
      <p:sp>
        <p:nvSpPr>
          <p:cNvPr id="34" name="Text Box 12"/>
          <p:cNvSpPr txBox="1"/>
          <p:nvPr/>
        </p:nvSpPr>
        <p:spPr>
          <a:xfrm>
            <a:off x="312420" y="2286000"/>
            <a:ext cx="1249680" cy="6629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Compound &amp; Complex Sentences</a:t>
            </a:r>
            <a:endParaRPr lang="en-US" sz="1100" dirty="0">
              <a:effectLst/>
              <a:ea typeface="MS Mincho"/>
              <a:cs typeface="Times New Roman"/>
            </a:endParaRPr>
          </a:p>
        </p:txBody>
      </p:sp>
      <p:sp>
        <p:nvSpPr>
          <p:cNvPr id="35" name="Text Box 4"/>
          <p:cNvSpPr txBox="1"/>
          <p:nvPr/>
        </p:nvSpPr>
        <p:spPr>
          <a:xfrm>
            <a:off x="2230120" y="2362200"/>
            <a:ext cx="1165860" cy="626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Words           Phrases                Clauses</a:t>
            </a:r>
            <a:endParaRPr lang="en-US" sz="1100" dirty="0">
              <a:effectLst/>
              <a:ea typeface="MS Mincho"/>
              <a:cs typeface="Times New Roman"/>
            </a:endParaRPr>
          </a:p>
        </p:txBody>
      </p:sp>
      <p:cxnSp>
        <p:nvCxnSpPr>
          <p:cNvPr id="36" name="Straight Arrow Connector 35"/>
          <p:cNvCxnSpPr/>
          <p:nvPr/>
        </p:nvCxnSpPr>
        <p:spPr>
          <a:xfrm>
            <a:off x="1584960" y="2667000"/>
            <a:ext cx="61722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7" name="Text Box 3"/>
          <p:cNvSpPr txBox="1"/>
          <p:nvPr/>
        </p:nvSpPr>
        <p:spPr>
          <a:xfrm>
            <a:off x="4206240" y="2453640"/>
            <a:ext cx="1333500" cy="4114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Simple Sentences</a:t>
            </a:r>
            <a:endParaRPr lang="en-US" sz="1100" dirty="0">
              <a:effectLst/>
              <a:ea typeface="MS Mincho"/>
              <a:cs typeface="Times New Roman"/>
            </a:endParaRPr>
          </a:p>
        </p:txBody>
      </p:sp>
      <p:sp>
        <p:nvSpPr>
          <p:cNvPr id="38" name="Text Box 11"/>
          <p:cNvSpPr txBox="1"/>
          <p:nvPr/>
        </p:nvSpPr>
        <p:spPr>
          <a:xfrm>
            <a:off x="182880" y="3863340"/>
            <a:ext cx="1539240" cy="632460"/>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Evaluation:</a:t>
            </a:r>
            <a:r>
              <a:rPr lang="en-US" sz="1100" dirty="0">
                <a:effectLst/>
                <a:ea typeface="MS Mincho"/>
                <a:cs typeface="Times New Roman"/>
              </a:rPr>
              <a:t>             Sentence Readability FONBAYS BOOTS</a:t>
            </a:r>
          </a:p>
          <a:p>
            <a:pPr marL="0" marR="0">
              <a:lnSpc>
                <a:spcPct val="115000"/>
              </a:lnSpc>
              <a:spcBef>
                <a:spcPts val="0"/>
              </a:spcBef>
              <a:spcAft>
                <a:spcPts val="1000"/>
              </a:spcAft>
            </a:pPr>
            <a:r>
              <a:rPr lang="en-US" sz="1100" dirty="0">
                <a:effectLst/>
                <a:ea typeface="MS Mincho"/>
                <a:cs typeface="Times New Roman"/>
              </a:rPr>
              <a:t> </a:t>
            </a:r>
          </a:p>
        </p:txBody>
      </p:sp>
      <p:sp>
        <p:nvSpPr>
          <p:cNvPr id="39" name="Text Box 31"/>
          <p:cNvSpPr txBox="1"/>
          <p:nvPr/>
        </p:nvSpPr>
        <p:spPr>
          <a:xfrm>
            <a:off x="1287780" y="1851660"/>
            <a:ext cx="1333500" cy="2819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u="sng" dirty="0">
                <a:effectLst/>
                <a:ea typeface="MS Mincho"/>
                <a:cs typeface="Times New Roman"/>
              </a:rPr>
              <a:t>Sentence </a:t>
            </a:r>
            <a:r>
              <a:rPr lang="en-US" sz="1100" u="sng" dirty="0" smtClean="0">
                <a:effectLst/>
                <a:ea typeface="MS Mincho"/>
                <a:cs typeface="Times New Roman"/>
              </a:rPr>
              <a:t> Parsing</a:t>
            </a:r>
            <a:endParaRPr lang="en-US" sz="1100" dirty="0">
              <a:effectLst/>
              <a:ea typeface="MS Mincho"/>
              <a:cs typeface="Times New Roman"/>
            </a:endParaRPr>
          </a:p>
        </p:txBody>
      </p:sp>
      <p:cxnSp>
        <p:nvCxnSpPr>
          <p:cNvPr id="40" name="Straight Arrow Connector 39"/>
          <p:cNvCxnSpPr/>
          <p:nvPr/>
        </p:nvCxnSpPr>
        <p:spPr>
          <a:xfrm>
            <a:off x="3429000" y="2667000"/>
            <a:ext cx="7543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Text Box 15"/>
          <p:cNvSpPr txBox="1"/>
          <p:nvPr/>
        </p:nvSpPr>
        <p:spPr>
          <a:xfrm>
            <a:off x="3086100" y="1752600"/>
            <a:ext cx="1539240" cy="2819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u="sng" dirty="0">
                <a:effectLst/>
                <a:ea typeface="MS Mincho"/>
                <a:cs typeface="Times New Roman"/>
              </a:rPr>
              <a:t>Sentence Restructuring</a:t>
            </a:r>
            <a:endParaRPr lang="en-US" sz="1100" dirty="0">
              <a:effectLst/>
              <a:ea typeface="MS Mincho"/>
              <a:cs typeface="Times New Roman"/>
            </a:endParaRPr>
          </a:p>
        </p:txBody>
      </p:sp>
      <p:cxnSp>
        <p:nvCxnSpPr>
          <p:cNvPr id="42" name="Straight Arrow Connector 41"/>
          <p:cNvCxnSpPr/>
          <p:nvPr/>
        </p:nvCxnSpPr>
        <p:spPr>
          <a:xfrm>
            <a:off x="922020" y="3101340"/>
            <a:ext cx="0" cy="5562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1905000" y="2057400"/>
            <a:ext cx="7620" cy="5562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2797175" y="3200400"/>
            <a:ext cx="0" cy="5029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3832860" y="2156460"/>
            <a:ext cx="0" cy="4724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Text Box 19"/>
          <p:cNvSpPr txBox="1"/>
          <p:nvPr/>
        </p:nvSpPr>
        <p:spPr>
          <a:xfrm>
            <a:off x="1828800" y="3810000"/>
            <a:ext cx="1958340" cy="10820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Evaluation:</a:t>
            </a:r>
            <a:r>
              <a:rPr lang="en-US" sz="1100" dirty="0">
                <a:effectLst/>
                <a:ea typeface="MS Mincho"/>
                <a:cs typeface="Times New Roman"/>
              </a:rPr>
              <a:t>                Remove or retain conjunctives as needed.            </a:t>
            </a:r>
            <a:r>
              <a:rPr lang="en-US" sz="1100" dirty="0" smtClean="0">
                <a:effectLst/>
                <a:ea typeface="MS Mincho"/>
                <a:cs typeface="Times New Roman"/>
              </a:rPr>
              <a:t> Remove </a:t>
            </a:r>
            <a:r>
              <a:rPr lang="en-US" sz="1100" dirty="0">
                <a:effectLst/>
                <a:ea typeface="MS Mincho"/>
                <a:cs typeface="Times New Roman"/>
              </a:rPr>
              <a:t>free modifiers, unneeded words, etc. </a:t>
            </a:r>
          </a:p>
          <a:p>
            <a:pPr marL="0" marR="0" algn="ctr">
              <a:lnSpc>
                <a:spcPct val="115000"/>
              </a:lnSpc>
              <a:spcBef>
                <a:spcPts val="0"/>
              </a:spcBef>
              <a:spcAft>
                <a:spcPts val="1000"/>
              </a:spcAft>
            </a:pPr>
            <a:r>
              <a:rPr lang="en-US" sz="1100" dirty="0">
                <a:effectLst/>
                <a:ea typeface="MS Mincho"/>
                <a:cs typeface="Times New Roman"/>
              </a:rPr>
              <a:t> </a:t>
            </a:r>
          </a:p>
          <a:p>
            <a:pPr marL="0" marR="0">
              <a:lnSpc>
                <a:spcPct val="115000"/>
              </a:lnSpc>
              <a:spcBef>
                <a:spcPts val="0"/>
              </a:spcBef>
              <a:spcAft>
                <a:spcPts val="1000"/>
              </a:spcAft>
            </a:pPr>
            <a:r>
              <a:rPr lang="en-US" sz="1100" dirty="0">
                <a:effectLst/>
                <a:ea typeface="MS Mincho"/>
                <a:cs typeface="Times New Roman"/>
              </a:rPr>
              <a:t> </a:t>
            </a:r>
          </a:p>
        </p:txBody>
      </p:sp>
      <p:sp>
        <p:nvSpPr>
          <p:cNvPr id="47" name="Text Box 20"/>
          <p:cNvSpPr txBox="1"/>
          <p:nvPr/>
        </p:nvSpPr>
        <p:spPr>
          <a:xfrm>
            <a:off x="4145280" y="3802380"/>
            <a:ext cx="1470660" cy="69342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Evaluation:</a:t>
            </a:r>
            <a:r>
              <a:rPr lang="en-US" sz="1100" dirty="0">
                <a:effectLst/>
                <a:ea typeface="MS Mincho"/>
                <a:cs typeface="Times New Roman"/>
              </a:rPr>
              <a:t>                    Iterative Readability      Parts of Speech       </a:t>
            </a:r>
          </a:p>
          <a:p>
            <a:pPr marL="0" marR="0" algn="ctr">
              <a:lnSpc>
                <a:spcPct val="115000"/>
              </a:lnSpc>
              <a:spcBef>
                <a:spcPts val="0"/>
              </a:spcBef>
              <a:spcAft>
                <a:spcPts val="1000"/>
              </a:spcAft>
            </a:pPr>
            <a:r>
              <a:rPr lang="en-US" sz="1100" dirty="0">
                <a:effectLst/>
                <a:ea typeface="MS Mincho"/>
                <a:cs typeface="Times New Roman"/>
              </a:rPr>
              <a:t> </a:t>
            </a:r>
          </a:p>
        </p:txBody>
      </p:sp>
      <p:cxnSp>
        <p:nvCxnSpPr>
          <p:cNvPr id="48" name="Straight Arrow Connector 47"/>
          <p:cNvCxnSpPr/>
          <p:nvPr/>
        </p:nvCxnSpPr>
        <p:spPr>
          <a:xfrm>
            <a:off x="4861560" y="2849245"/>
            <a:ext cx="0" cy="56959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Text Box 22"/>
          <p:cNvSpPr txBox="1"/>
          <p:nvPr/>
        </p:nvSpPr>
        <p:spPr>
          <a:xfrm>
            <a:off x="5090160" y="1752600"/>
            <a:ext cx="1539240" cy="2819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u="sng" dirty="0">
                <a:effectLst/>
                <a:ea typeface="MS Mincho"/>
                <a:cs typeface="Times New Roman"/>
              </a:rPr>
              <a:t>Sentence Paraphrasing</a:t>
            </a:r>
            <a:endParaRPr lang="en-US" sz="1100" dirty="0">
              <a:effectLst/>
              <a:ea typeface="MS Mincho"/>
              <a:cs typeface="Times New Roman"/>
            </a:endParaRPr>
          </a:p>
        </p:txBody>
      </p:sp>
      <p:sp>
        <p:nvSpPr>
          <p:cNvPr id="50" name="Text Box 23"/>
          <p:cNvSpPr txBox="1"/>
          <p:nvPr/>
        </p:nvSpPr>
        <p:spPr>
          <a:xfrm>
            <a:off x="4480560" y="1485900"/>
            <a:ext cx="1996440" cy="2819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ea typeface="MS Mincho"/>
                <a:cs typeface="Times New Roman"/>
              </a:rPr>
              <a:t>Plain </a:t>
            </a:r>
            <a:r>
              <a:rPr lang="en-US" sz="1100" b="1" dirty="0" smtClean="0">
                <a:effectLst/>
                <a:ea typeface="MS Mincho"/>
                <a:cs typeface="Times New Roman"/>
              </a:rPr>
              <a:t>Language Principles</a:t>
            </a:r>
            <a:endParaRPr lang="en-US" sz="1100" dirty="0">
              <a:effectLst/>
              <a:ea typeface="MS Mincho"/>
              <a:cs typeface="Times New Roman"/>
            </a:endParaRPr>
          </a:p>
        </p:txBody>
      </p:sp>
      <p:cxnSp>
        <p:nvCxnSpPr>
          <p:cNvPr id="51" name="Straight Connector 50"/>
          <p:cNvCxnSpPr/>
          <p:nvPr/>
        </p:nvCxnSpPr>
        <p:spPr>
          <a:xfrm flipH="1">
            <a:off x="3139440" y="1620661"/>
            <a:ext cx="1341120" cy="0"/>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flipH="1">
            <a:off x="6371449" y="1620661"/>
            <a:ext cx="1234440" cy="0"/>
          </a:xfrm>
          <a:prstGeom prst="line">
            <a:avLst/>
          </a:prstGeom>
        </p:spPr>
        <p:style>
          <a:lnRef idx="2">
            <a:schemeClr val="dk1"/>
          </a:lnRef>
          <a:fillRef idx="0">
            <a:schemeClr val="dk1"/>
          </a:fillRef>
          <a:effectRef idx="1">
            <a:schemeClr val="dk1"/>
          </a:effectRef>
          <a:fontRef idx="minor">
            <a:schemeClr val="tx1"/>
          </a:fontRef>
        </p:style>
      </p:cxnSp>
      <p:sp>
        <p:nvSpPr>
          <p:cNvPr id="53" name="Text Box 26"/>
          <p:cNvSpPr txBox="1"/>
          <p:nvPr/>
        </p:nvSpPr>
        <p:spPr>
          <a:xfrm>
            <a:off x="6149340" y="2407920"/>
            <a:ext cx="1333500" cy="48768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a:effectLst/>
                <a:ea typeface="MS Mincho"/>
                <a:cs typeface="Times New Roman"/>
              </a:rPr>
              <a:t>Easy to Read Sentences</a:t>
            </a:r>
            <a:endParaRPr lang="en-US" sz="1100">
              <a:effectLst/>
              <a:ea typeface="MS Mincho"/>
              <a:cs typeface="Times New Roman"/>
            </a:endParaRPr>
          </a:p>
        </p:txBody>
      </p:sp>
      <p:cxnSp>
        <p:nvCxnSpPr>
          <p:cNvPr id="54" name="Straight Arrow Connector 53"/>
          <p:cNvCxnSpPr/>
          <p:nvPr/>
        </p:nvCxnSpPr>
        <p:spPr>
          <a:xfrm>
            <a:off x="5554980" y="2674620"/>
            <a:ext cx="5638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a:off x="5775960" y="2156460"/>
            <a:ext cx="0" cy="4724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Text Box 29"/>
          <p:cNvSpPr txBox="1"/>
          <p:nvPr/>
        </p:nvSpPr>
        <p:spPr>
          <a:xfrm>
            <a:off x="6019800" y="3764280"/>
            <a:ext cx="1470660" cy="73152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100" b="1" dirty="0">
                <a:effectLst/>
                <a:ea typeface="MS Mincho"/>
                <a:cs typeface="Times New Roman"/>
              </a:rPr>
              <a:t>Evaluation:   </a:t>
            </a:r>
            <a:r>
              <a:rPr lang="en-US" sz="1100" dirty="0">
                <a:effectLst/>
                <a:ea typeface="MS Mincho"/>
                <a:cs typeface="Times New Roman"/>
              </a:rPr>
              <a:t>                  Sentence Readability                Field testing   </a:t>
            </a:r>
          </a:p>
          <a:p>
            <a:pPr marL="0" marR="0" algn="ctr">
              <a:lnSpc>
                <a:spcPct val="115000"/>
              </a:lnSpc>
              <a:spcBef>
                <a:spcPts val="0"/>
              </a:spcBef>
              <a:spcAft>
                <a:spcPts val="1000"/>
              </a:spcAft>
            </a:pPr>
            <a:r>
              <a:rPr lang="en-US" sz="1100" dirty="0">
                <a:effectLst/>
                <a:ea typeface="MS Mincho"/>
                <a:cs typeface="Times New Roman"/>
              </a:rPr>
              <a:t> </a:t>
            </a:r>
          </a:p>
        </p:txBody>
      </p:sp>
      <p:cxnSp>
        <p:nvCxnSpPr>
          <p:cNvPr id="57" name="Straight Arrow Connector 56"/>
          <p:cNvCxnSpPr/>
          <p:nvPr/>
        </p:nvCxnSpPr>
        <p:spPr>
          <a:xfrm>
            <a:off x="6797040" y="2933700"/>
            <a:ext cx="0" cy="5029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8" name="Rectangle 6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9" name="Rectangle 75"/>
          <p:cNvSpPr>
            <a:spLocks noChangeArrowheads="1"/>
          </p:cNvSpPr>
          <p:nvPr/>
        </p:nvSpPr>
        <p:spPr bwMode="auto">
          <a:xfrm>
            <a:off x="1548553" y="509277"/>
            <a:ext cx="6149340" cy="646331"/>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Garamond" pitchFamily="18" charset="0"/>
                <a:ea typeface="MS Mincho" pitchFamily="49" charset="-128"/>
                <a:cs typeface="Times New Roman" pitchFamily="18" charset="0"/>
              </a:rPr>
              <a:t>Evaluative Process in the Synergistic use of Grammatic Parsing &amp; Plain Language Principles</a:t>
            </a:r>
            <a:endParaRPr kumimoji="0" lang="en-US" b="0" i="0" u="none" strike="noStrike" cap="none" normalizeH="0" baseline="0" dirty="0" smtClean="0">
              <a:ln>
                <a:noFill/>
              </a:ln>
              <a:solidFill>
                <a:schemeClr val="tx1"/>
              </a:solidFill>
              <a:effectLst/>
              <a:latin typeface="Garamond" pitchFamily="18" charset="0"/>
              <a:cs typeface="Arial" pitchFamily="34" charset="0"/>
            </a:endParaRPr>
          </a:p>
        </p:txBody>
      </p:sp>
    </p:spTree>
    <p:extLst>
      <p:ext uri="{BB962C8B-B14F-4D97-AF65-F5344CB8AC3E}">
        <p14:creationId xmlns:p14="http://schemas.microsoft.com/office/powerpoint/2010/main" val="932377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7933" y="1295400"/>
            <a:ext cx="7924800" cy="1200329"/>
          </a:xfrm>
          <a:prstGeom prst="rect">
            <a:avLst/>
          </a:prstGeom>
          <a:noFill/>
        </p:spPr>
        <p:txBody>
          <a:bodyPr wrap="square" rtlCol="0">
            <a:spAutoFit/>
          </a:bodyPr>
          <a:lstStyle/>
          <a:p>
            <a:pPr algn="ctr"/>
            <a:r>
              <a:rPr lang="en-US" b="1" dirty="0"/>
              <a:t>Plain Writing Compliance: U.S. Department of Education (ED) </a:t>
            </a:r>
            <a:endParaRPr lang="en-US" b="1" dirty="0" smtClean="0"/>
          </a:p>
          <a:p>
            <a:pPr algn="ctr"/>
            <a:r>
              <a:rPr lang="en-US" b="1" dirty="0" smtClean="0"/>
              <a:t>Plain </a:t>
            </a:r>
            <a:r>
              <a:rPr lang="en-US" b="1" dirty="0"/>
              <a:t>Writing Initiative                                                                                                                 </a:t>
            </a:r>
            <a:r>
              <a:rPr lang="en-US" dirty="0">
                <a:hlinkClick r:id="rId2"/>
              </a:rPr>
              <a:t>http://www.ed.gov/plain-language</a:t>
            </a:r>
            <a:endParaRPr lang="en-US" dirty="0"/>
          </a:p>
          <a:p>
            <a:pPr algn="ctr"/>
            <a:endParaRPr lang="en-US" dirty="0"/>
          </a:p>
        </p:txBody>
      </p:sp>
      <p:sp>
        <p:nvSpPr>
          <p:cNvPr id="4" name="TextBox 3"/>
          <p:cNvSpPr txBox="1"/>
          <p:nvPr/>
        </p:nvSpPr>
        <p:spPr>
          <a:xfrm>
            <a:off x="651933" y="2743200"/>
            <a:ext cx="7848600" cy="3373937"/>
          </a:xfrm>
          <a:prstGeom prst="rect">
            <a:avLst/>
          </a:prstGeom>
          <a:noFill/>
        </p:spPr>
        <p:txBody>
          <a:bodyPr wrap="square" rtlCol="0">
            <a:spAutoFit/>
          </a:bodyPr>
          <a:lstStyle/>
          <a:p>
            <a:pPr>
              <a:lnSpc>
                <a:spcPct val="150000"/>
              </a:lnSpc>
            </a:pPr>
            <a:r>
              <a:rPr lang="en-US" dirty="0"/>
              <a:t>We're training our employees and strengthening our oversight process to ensure that you—the reader—will benefit from our products and services. To this end, we intend to use plain language in any document that: </a:t>
            </a:r>
            <a:endParaRPr lang="en-US" dirty="0" smtClean="0"/>
          </a:p>
          <a:p>
            <a:pPr>
              <a:lnSpc>
                <a:spcPct val="150000"/>
              </a:lnSpc>
            </a:pPr>
            <a:endParaRPr lang="en-US" dirty="0"/>
          </a:p>
          <a:p>
            <a:pPr marL="285750" indent="-285750">
              <a:lnSpc>
                <a:spcPct val="150000"/>
              </a:lnSpc>
              <a:buFont typeface="Arial" pitchFamily="34" charset="0"/>
              <a:buChar char="•"/>
            </a:pPr>
            <a:r>
              <a:rPr lang="en-US" dirty="0" smtClean="0"/>
              <a:t>Is necessary for obtaining any federal government benefit or service</a:t>
            </a:r>
          </a:p>
          <a:p>
            <a:pPr marL="285750" indent="-285750">
              <a:lnSpc>
                <a:spcPct val="150000"/>
              </a:lnSpc>
              <a:buFont typeface="Arial" pitchFamily="34" charset="0"/>
              <a:buChar char="•"/>
            </a:pPr>
            <a:r>
              <a:rPr lang="en-US" dirty="0" smtClean="0"/>
              <a:t>Provides information about </a:t>
            </a:r>
            <a:r>
              <a:rPr lang="en-US" dirty="0"/>
              <a:t>any federal government benefit or </a:t>
            </a:r>
            <a:r>
              <a:rPr lang="en-US" dirty="0" smtClean="0"/>
              <a:t>service</a:t>
            </a:r>
          </a:p>
          <a:p>
            <a:pPr marL="285750" indent="-285750">
              <a:lnSpc>
                <a:spcPct val="150000"/>
              </a:lnSpc>
              <a:buFont typeface="Arial" pitchFamily="34" charset="0"/>
              <a:buChar char="•"/>
            </a:pPr>
            <a:r>
              <a:rPr lang="en-US" dirty="0"/>
              <a:t>explains to the public how to comply with a requirement that the federal government administers or </a:t>
            </a:r>
            <a:r>
              <a:rPr lang="en-US" dirty="0" smtClean="0"/>
              <a:t>enforces</a:t>
            </a:r>
            <a:endParaRPr lang="en-US" dirty="0"/>
          </a:p>
        </p:txBody>
      </p:sp>
    </p:spTree>
    <p:extLst>
      <p:ext uri="{BB962C8B-B14F-4D97-AF65-F5344CB8AC3E}">
        <p14:creationId xmlns:p14="http://schemas.microsoft.com/office/powerpoint/2010/main" val="2791506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75355" y="2204591"/>
            <a:ext cx="84582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We're training our employees and strengthening our oversight process to ensure that you—the reader—will benefit from our products and services.  	</a:t>
            </a:r>
            <a:r>
              <a:rPr kumimoji="0" lang="en-US" sz="2000" b="1" i="0" u="none" strike="noStrike" cap="none" normalizeH="0" baseline="0" dirty="0" smtClean="0">
                <a:ln>
                  <a:noFill/>
                </a:ln>
                <a:solidFill>
                  <a:srgbClr val="030A13"/>
                </a:solidFill>
                <a:effectLst/>
                <a:latin typeface="Garamond" pitchFamily="18" charset="0"/>
                <a:ea typeface="Times New Roman" pitchFamily="18" charset="0"/>
                <a:cs typeface="Helvetica"/>
              </a:rPr>
              <a:t>[13/42]</a:t>
            </a: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 </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To this end, we intend to use plain language in any document that: 	</a:t>
            </a:r>
            <a:r>
              <a:rPr kumimoji="0" lang="en-US" sz="2000" b="1" i="0" u="none" strike="noStrike" cap="none" normalizeH="0" baseline="0" dirty="0" smtClean="0">
                <a:ln>
                  <a:noFill/>
                </a:ln>
                <a:solidFill>
                  <a:srgbClr val="030A13"/>
                </a:solidFill>
                <a:effectLst/>
                <a:latin typeface="Garamond" pitchFamily="18" charset="0"/>
                <a:ea typeface="Times New Roman" pitchFamily="18" charset="0"/>
                <a:cs typeface="Helvetica"/>
              </a:rPr>
              <a:t>[6/77]</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 Is necessary for obtaining any federal government benefit or service. 	</a:t>
            </a:r>
            <a:r>
              <a:rPr kumimoji="0" lang="en-US" sz="2000" b="1" i="0" u="none" strike="noStrike" cap="none" normalizeH="0" baseline="0" dirty="0" smtClean="0">
                <a:ln>
                  <a:noFill/>
                </a:ln>
                <a:solidFill>
                  <a:srgbClr val="030A13"/>
                </a:solidFill>
                <a:effectLst/>
                <a:latin typeface="Garamond" pitchFamily="18" charset="0"/>
                <a:ea typeface="Times New Roman" pitchFamily="18" charset="0"/>
                <a:cs typeface="Helvetica"/>
              </a:rPr>
              <a:t>[15/2]</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 Provides information about any federal government benefit or service.   	[</a:t>
            </a:r>
            <a:r>
              <a:rPr kumimoji="0" lang="en-US" sz="2000" b="1" i="0" u="none" strike="noStrike" cap="none" normalizeH="0" baseline="0" dirty="0" smtClean="0">
                <a:ln>
                  <a:noFill/>
                </a:ln>
                <a:solidFill>
                  <a:srgbClr val="030A13"/>
                </a:solidFill>
                <a:effectLst/>
                <a:latin typeface="Garamond" pitchFamily="18" charset="0"/>
                <a:ea typeface="Times New Roman" pitchFamily="18" charset="0"/>
                <a:cs typeface="Helvetica"/>
              </a:rPr>
              <a:t>17/0]   </a:t>
            </a: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                                                          </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lang="en-US" sz="2000" dirty="0">
                <a:solidFill>
                  <a:srgbClr val="030A13"/>
                </a:solidFill>
                <a:latin typeface="Garamond" pitchFamily="18" charset="0"/>
                <a:ea typeface="Times New Roman" pitchFamily="18" charset="0"/>
                <a:cs typeface="Helvetica"/>
              </a:rPr>
              <a:t> </a:t>
            </a:r>
            <a:r>
              <a:rPr kumimoji="0" lang="en-US" sz="2000" b="0" i="0" u="none" strike="noStrike" cap="none" normalizeH="0" baseline="0" dirty="0" smtClean="0">
                <a:ln>
                  <a:noFill/>
                </a:ln>
                <a:solidFill>
                  <a:srgbClr val="030A13"/>
                </a:solidFill>
                <a:effectLst/>
                <a:latin typeface="Garamond" pitchFamily="18" charset="0"/>
                <a:ea typeface="Times New Roman" pitchFamily="18" charset="0"/>
                <a:cs typeface="Helvetica"/>
              </a:rPr>
              <a:t>or explains to the public how to comply with a requirement that the federal                            government administers or enforces.  				</a:t>
            </a:r>
            <a:r>
              <a:rPr kumimoji="0" lang="en-US" sz="2000" b="1" i="0" u="none" strike="noStrike" cap="none" normalizeH="0" baseline="0" dirty="0" smtClean="0">
                <a:ln>
                  <a:noFill/>
                </a:ln>
                <a:solidFill>
                  <a:srgbClr val="030A13"/>
                </a:solidFill>
                <a:effectLst/>
                <a:latin typeface="Garamond" pitchFamily="18" charset="0"/>
                <a:ea typeface="Times New Roman" pitchFamily="18" charset="0"/>
                <a:cs typeface="Helvetica"/>
              </a:rPr>
              <a:t>[13/38]</a:t>
            </a: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000" b="1" i="0" u="none" strike="noStrike" cap="none" normalizeH="0" baseline="0" dirty="0" smtClean="0">
                <a:ln>
                  <a:noFill/>
                </a:ln>
                <a:solidFill>
                  <a:srgbClr val="030A13"/>
                </a:solidFill>
                <a:effectLst/>
                <a:latin typeface="Garamond" pitchFamily="18" charset="0"/>
                <a:cs typeface="Helvetica"/>
              </a:rPr>
              <a:t>		</a:t>
            </a:r>
            <a:r>
              <a:rPr kumimoji="0" lang="en-US" b="1" i="0" u="none" strike="noStrike" cap="none" normalizeH="0" baseline="0" dirty="0" smtClean="0">
                <a:ln>
                  <a:noFill/>
                </a:ln>
                <a:solidFill>
                  <a:srgbClr val="030A13"/>
                </a:solidFill>
                <a:effectLst/>
                <a:latin typeface="Garamond" pitchFamily="18" charset="0"/>
                <a:cs typeface="Helvetica"/>
              </a:rPr>
              <a:t>[Flesch-Kincaid</a:t>
            </a:r>
            <a:r>
              <a:rPr kumimoji="0" lang="en-US" b="1" i="0" u="none" strike="noStrike" cap="none" normalizeH="0" dirty="0" smtClean="0">
                <a:ln>
                  <a:noFill/>
                </a:ln>
                <a:solidFill>
                  <a:srgbClr val="030A13"/>
                </a:solidFill>
                <a:effectLst/>
                <a:latin typeface="Garamond" pitchFamily="18" charset="0"/>
                <a:cs typeface="Helvetica"/>
              </a:rPr>
              <a:t> grade level/Flesch Reading Ease score]</a:t>
            </a:r>
            <a:endParaRPr kumimoji="0" lang="en-US" b="0" i="0" u="none" strike="noStrike" cap="none" normalizeH="0" baseline="0" dirty="0" smtClean="0">
              <a:ln>
                <a:noFill/>
              </a:ln>
              <a:solidFill>
                <a:schemeClr val="tx1"/>
              </a:solidFill>
              <a:effectLst/>
              <a:latin typeface="Garamond" pitchFamily="18" charset="0"/>
              <a:cs typeface="Arial" pitchFamily="34" charset="0"/>
            </a:endParaRPr>
          </a:p>
        </p:txBody>
      </p:sp>
      <p:sp>
        <p:nvSpPr>
          <p:cNvPr id="5" name="TextBox 4"/>
          <p:cNvSpPr txBox="1"/>
          <p:nvPr/>
        </p:nvSpPr>
        <p:spPr>
          <a:xfrm>
            <a:off x="397933" y="1295400"/>
            <a:ext cx="7924800" cy="1200329"/>
          </a:xfrm>
          <a:prstGeom prst="rect">
            <a:avLst/>
          </a:prstGeom>
          <a:noFill/>
        </p:spPr>
        <p:txBody>
          <a:bodyPr wrap="square" rtlCol="0">
            <a:spAutoFit/>
          </a:bodyPr>
          <a:lstStyle/>
          <a:p>
            <a:pPr algn="ctr"/>
            <a:r>
              <a:rPr lang="en-US" b="1" dirty="0"/>
              <a:t>Plain Writing Compliance: U.S. Department of Education (ED) </a:t>
            </a:r>
            <a:endParaRPr lang="en-US" b="1" dirty="0" smtClean="0"/>
          </a:p>
          <a:p>
            <a:pPr algn="ctr"/>
            <a:r>
              <a:rPr lang="en-US" b="1" dirty="0" smtClean="0"/>
              <a:t>Plain </a:t>
            </a:r>
            <a:r>
              <a:rPr lang="en-US" b="1" dirty="0"/>
              <a:t>Writing Initiative                                                                                                                 </a:t>
            </a:r>
            <a:r>
              <a:rPr lang="en-US" dirty="0">
                <a:hlinkClick r:id="rId2"/>
              </a:rPr>
              <a:t>http://www.ed.gov/plain-language</a:t>
            </a:r>
            <a:endParaRPr lang="en-US" dirty="0"/>
          </a:p>
          <a:p>
            <a:pPr algn="ctr"/>
            <a:endParaRPr lang="en-US" dirty="0"/>
          </a:p>
        </p:txBody>
      </p:sp>
      <p:pic>
        <p:nvPicPr>
          <p:cNvPr id="6" name="Picture 5" descr="https://encrypted-tbn1.gstatic.com/images?q=tbn:ANd9GcSX1Ms3aC4DMz0tWCZKL99uI27pZUKoDKnBemNfozoW5oLuvm7PadmppMQ"/>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81000"/>
            <a:ext cx="570230" cy="452755"/>
          </a:xfrm>
          <a:prstGeom prst="rect">
            <a:avLst/>
          </a:prstGeom>
          <a:noFill/>
          <a:ln>
            <a:noFill/>
          </a:ln>
        </p:spPr>
      </p:pic>
    </p:spTree>
    <p:extLst>
      <p:ext uri="{BB962C8B-B14F-4D97-AF65-F5344CB8AC3E}">
        <p14:creationId xmlns:p14="http://schemas.microsoft.com/office/powerpoint/2010/main" val="3786590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970705443"/>
              </p:ext>
            </p:extLst>
          </p:nvPr>
        </p:nvGraphicFramePr>
        <p:xfrm>
          <a:off x="1007533" y="3048000"/>
          <a:ext cx="6705600" cy="2895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09600" y="1295400"/>
            <a:ext cx="7924800" cy="1200329"/>
          </a:xfrm>
          <a:prstGeom prst="rect">
            <a:avLst/>
          </a:prstGeom>
          <a:noFill/>
        </p:spPr>
        <p:txBody>
          <a:bodyPr wrap="square" rtlCol="0">
            <a:spAutoFit/>
          </a:bodyPr>
          <a:lstStyle/>
          <a:p>
            <a:pPr algn="ctr"/>
            <a:r>
              <a:rPr lang="en-US" b="1" dirty="0"/>
              <a:t>Plain Writing Compliance: U.S. Department of Education (ED) </a:t>
            </a:r>
            <a:endParaRPr lang="en-US" b="1" dirty="0" smtClean="0"/>
          </a:p>
          <a:p>
            <a:pPr algn="ctr"/>
            <a:r>
              <a:rPr lang="en-US" b="1" dirty="0" smtClean="0"/>
              <a:t>Plain </a:t>
            </a:r>
            <a:r>
              <a:rPr lang="en-US" b="1" dirty="0"/>
              <a:t>Writing Initiative                                                                                                                 </a:t>
            </a:r>
            <a:r>
              <a:rPr lang="en-US" dirty="0">
                <a:hlinkClick r:id="rId3"/>
              </a:rPr>
              <a:t>http://www.ed.gov/plain-language</a:t>
            </a:r>
            <a:endParaRPr lang="en-US" dirty="0"/>
          </a:p>
          <a:p>
            <a:pPr algn="ctr"/>
            <a:endParaRPr lang="en-US" dirty="0"/>
          </a:p>
        </p:txBody>
      </p:sp>
      <p:sp>
        <p:nvSpPr>
          <p:cNvPr id="5" name="TextBox 4"/>
          <p:cNvSpPr txBox="1"/>
          <p:nvPr/>
        </p:nvSpPr>
        <p:spPr>
          <a:xfrm>
            <a:off x="7848600" y="4572000"/>
            <a:ext cx="1066800" cy="307777"/>
          </a:xfrm>
          <a:prstGeom prst="rect">
            <a:avLst/>
          </a:prstGeom>
          <a:noFill/>
        </p:spPr>
        <p:txBody>
          <a:bodyPr wrap="square" rtlCol="0">
            <a:spAutoFit/>
          </a:bodyPr>
          <a:lstStyle/>
          <a:p>
            <a:pPr algn="ctr"/>
            <a:r>
              <a:rPr lang="en-US" sz="1400" b="1" dirty="0" smtClean="0"/>
              <a:t>Standard</a:t>
            </a:r>
            <a:endParaRPr lang="en-US" sz="1400" b="1" dirty="0"/>
          </a:p>
        </p:txBody>
      </p:sp>
      <p:sp>
        <p:nvSpPr>
          <p:cNvPr id="6" name="TextBox 5"/>
          <p:cNvSpPr txBox="1"/>
          <p:nvPr/>
        </p:nvSpPr>
        <p:spPr>
          <a:xfrm>
            <a:off x="8001000" y="4876800"/>
            <a:ext cx="914400" cy="523220"/>
          </a:xfrm>
          <a:prstGeom prst="rect">
            <a:avLst/>
          </a:prstGeom>
          <a:noFill/>
        </p:spPr>
        <p:txBody>
          <a:bodyPr wrap="square" rtlCol="0">
            <a:spAutoFit/>
          </a:bodyPr>
          <a:lstStyle/>
          <a:p>
            <a:r>
              <a:rPr lang="en-US" sz="1400" b="1" dirty="0" smtClean="0"/>
              <a:t>Limited literacy</a:t>
            </a:r>
            <a:endParaRPr lang="en-US" sz="1400" b="1" dirty="0"/>
          </a:p>
        </p:txBody>
      </p:sp>
      <p:pic>
        <p:nvPicPr>
          <p:cNvPr id="7" name="Picture 6" descr="https://encrypted-tbn1.gstatic.com/images?q=tbn:ANd9GcSX1Ms3aC4DMz0tWCZKL99uI27pZUKoDKnBemNfozoW5oLuvm7PadmppM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7933" y="381000"/>
            <a:ext cx="570230" cy="452755"/>
          </a:xfrm>
          <a:prstGeom prst="rect">
            <a:avLst/>
          </a:prstGeom>
          <a:noFill/>
          <a:ln>
            <a:noFill/>
          </a:ln>
        </p:spPr>
      </p:pic>
    </p:spTree>
    <p:extLst>
      <p:ext uri="{BB962C8B-B14F-4D97-AF65-F5344CB8AC3E}">
        <p14:creationId xmlns:p14="http://schemas.microsoft.com/office/powerpoint/2010/main" val="3452487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141111" y="1828800"/>
            <a:ext cx="86868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30A13"/>
                </a:solidFill>
                <a:effectLst/>
                <a:latin typeface="Garamond" pitchFamily="18" charset="0"/>
                <a:ea typeface="Times New Roman" pitchFamily="18" charset="0"/>
                <a:cs typeface="Helvetica" charset="0"/>
              </a:rPr>
              <a:t>ED's mission is to promote student achievement and preparation for global competitiveness by fostering educational excellence and ensuring equal access.</a:t>
            </a:r>
            <a:endParaRPr kumimoji="0" lang="en-US" b="0" i="0" u="none" strike="noStrike" cap="none" normalizeH="0" baseline="0" dirty="0" smtClean="0">
              <a:ln>
                <a:noFill/>
              </a:ln>
              <a:solidFill>
                <a:schemeClr val="tx1"/>
              </a:solidFill>
              <a:effectLst/>
              <a:latin typeface="Garamond" pitchFamily="18"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30A13"/>
                </a:solidFill>
                <a:effectLst/>
                <a:latin typeface="Garamond" pitchFamily="18" charset="0"/>
                <a:ea typeface="Times New Roman" pitchFamily="18" charset="0"/>
                <a:cs typeface="Helvetica" charset="0"/>
              </a:rPr>
              <a:t>ED was created in 1980 by combining offices from several federal agencies. ED's 4,400 employees and $68 billion budget are dedicated to:</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30A13"/>
                </a:solidFill>
                <a:effectLst/>
                <a:latin typeface="Garamond" pitchFamily="18" charset="0"/>
                <a:ea typeface="Calibri" pitchFamily="34" charset="0"/>
                <a:cs typeface="Helvetica" charset="0"/>
              </a:rPr>
              <a:t>Establishing policies on federal financial aid for education, and distributing as well as monitoring those funds.</a:t>
            </a:r>
            <a:endParaRPr kumimoji="0" lang="en-US" b="0" i="0" u="none" strike="noStrike" cap="none" normalizeH="0" baseline="0" dirty="0" smtClean="0">
              <a:ln>
                <a:noFill/>
              </a:ln>
              <a:solidFill>
                <a:srgbClr val="030A13"/>
              </a:solidFill>
              <a:effectLst/>
              <a:latin typeface="Garamond"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30A13"/>
                </a:solidFill>
                <a:effectLst/>
                <a:latin typeface="Garamond" pitchFamily="18" charset="0"/>
                <a:ea typeface="Calibri" pitchFamily="34" charset="0"/>
                <a:cs typeface="Helvetica" charset="0"/>
              </a:rPr>
              <a:t>Collecting data on America's schools and disseminating research.</a:t>
            </a:r>
            <a:endParaRPr kumimoji="0" lang="en-US" b="0" i="0" u="none" strike="noStrike" cap="none" normalizeH="0" baseline="0" dirty="0" smtClean="0">
              <a:ln>
                <a:noFill/>
              </a:ln>
              <a:solidFill>
                <a:srgbClr val="030A13"/>
              </a:solidFill>
              <a:effectLst/>
              <a:latin typeface="Garamond"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30A13"/>
                </a:solidFill>
                <a:effectLst/>
                <a:latin typeface="Garamond" pitchFamily="18" charset="0"/>
                <a:ea typeface="Calibri" pitchFamily="34" charset="0"/>
                <a:cs typeface="Helvetica" charset="0"/>
              </a:rPr>
              <a:t>Focusing national attention on key educational issues.</a:t>
            </a:r>
            <a:endParaRPr kumimoji="0" lang="en-US" b="0" i="0" u="none" strike="noStrike" cap="none" normalizeH="0" baseline="0" dirty="0" smtClean="0">
              <a:ln>
                <a:noFill/>
              </a:ln>
              <a:solidFill>
                <a:srgbClr val="030A13"/>
              </a:solidFill>
              <a:effectLst/>
              <a:latin typeface="Garamond" pitchFamily="18" charset="0"/>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30A13"/>
                </a:solidFill>
                <a:effectLst/>
                <a:latin typeface="Garamond" pitchFamily="18" charset="0"/>
                <a:ea typeface="Calibri" pitchFamily="34" charset="0"/>
                <a:cs typeface="Helvetica" charset="0"/>
              </a:rPr>
              <a:t>Prohibiting discrimination and ensuring equal access to education.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762000" y="932765"/>
            <a:ext cx="7162800" cy="646331"/>
          </a:xfrm>
          <a:prstGeom prst="rect">
            <a:avLst/>
          </a:prstGeom>
        </p:spPr>
        <p:txBody>
          <a:bodyPr wrap="square">
            <a:spAutoFit/>
          </a:bodyPr>
          <a:lstStyle/>
          <a:p>
            <a:pPr lvl="0" algn="ctr" fontAlgn="base">
              <a:spcBef>
                <a:spcPct val="0"/>
              </a:spcBef>
              <a:spcAft>
                <a:spcPct val="0"/>
              </a:spcAft>
            </a:pPr>
            <a:r>
              <a:rPr lang="en-US" b="1" dirty="0">
                <a:latin typeface="Garamond" pitchFamily="18" charset="0"/>
                <a:ea typeface="Times New Roman" pitchFamily="18" charset="0"/>
                <a:cs typeface="Helvetica" charset="0"/>
              </a:rPr>
              <a:t>Plain Writing Compliance: ED Overview and Mission Statement</a:t>
            </a:r>
          </a:p>
          <a:p>
            <a:pPr lvl="0" algn="ctr" fontAlgn="base">
              <a:spcBef>
                <a:spcPct val="0"/>
              </a:spcBef>
              <a:spcAft>
                <a:spcPct val="0"/>
              </a:spcAft>
            </a:pPr>
            <a:r>
              <a:rPr lang="en-US" dirty="0">
                <a:latin typeface="Garamond" pitchFamily="18" charset="0"/>
                <a:ea typeface="Times New Roman" pitchFamily="18" charset="0"/>
                <a:cs typeface="Helvetica" charset="0"/>
              </a:rPr>
              <a:t> </a:t>
            </a:r>
            <a:r>
              <a:rPr lang="en-US" dirty="0">
                <a:latin typeface="Garamond" pitchFamily="18" charset="0"/>
                <a:ea typeface="Times New Roman" pitchFamily="18" charset="0"/>
                <a:cs typeface="Times New Roman" pitchFamily="18" charset="0"/>
                <a:hlinkClick r:id="rId2"/>
              </a:rPr>
              <a:t>http://www2.ed.gov/about/landing.jhtml</a:t>
            </a:r>
            <a:r>
              <a:rPr lang="en-US" dirty="0">
                <a:latin typeface="Garamond" pitchFamily="18" charset="0"/>
                <a:ea typeface="Times New Roman" pitchFamily="18" charset="0"/>
                <a:cs typeface="Times New Roman" pitchFamily="18" charset="0"/>
              </a:rPr>
              <a:t> </a:t>
            </a:r>
            <a:endParaRPr lang="en-US" dirty="0">
              <a:latin typeface="Garamond" pitchFamily="18" charset="0"/>
              <a:ea typeface="Times New Roman" pitchFamily="18" charset="0"/>
              <a:cs typeface="Arial" pitchFamily="34" charset="0"/>
            </a:endParaRPr>
          </a:p>
        </p:txBody>
      </p:sp>
    </p:spTree>
    <p:extLst>
      <p:ext uri="{BB962C8B-B14F-4D97-AF65-F5344CB8AC3E}">
        <p14:creationId xmlns:p14="http://schemas.microsoft.com/office/powerpoint/2010/main" val="3712380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Jose Luis Calderon, MD                     C-MORE Health Literacy Seminars</a:t>
            </a:r>
            <a:endParaRPr lang="en-US" dirty="0"/>
          </a:p>
        </p:txBody>
      </p:sp>
      <p:sp>
        <p:nvSpPr>
          <p:cNvPr id="3" name="Rectangle 2"/>
          <p:cNvSpPr/>
          <p:nvPr/>
        </p:nvSpPr>
        <p:spPr>
          <a:xfrm>
            <a:off x="685800" y="2895600"/>
            <a:ext cx="7848600" cy="2357248"/>
          </a:xfrm>
          <a:prstGeom prst="rect">
            <a:avLst/>
          </a:prstGeom>
        </p:spPr>
        <p:txBody>
          <a:bodyPr wrap="square">
            <a:spAutoFit/>
          </a:bodyPr>
          <a:lstStyle/>
          <a:p>
            <a:pPr>
              <a:lnSpc>
                <a:spcPct val="150000"/>
              </a:lnSpc>
            </a:pPr>
            <a:r>
              <a:rPr lang="en-US" sz="2000" dirty="0">
                <a:latin typeface="Garamond" pitchFamily="18" charset="0"/>
              </a:rPr>
              <a:t>“Develop new health information and educational materials suitable for specific minority groups where none already exist. </a:t>
            </a:r>
            <a:endParaRPr lang="en-US" sz="2000" dirty="0" smtClean="0">
              <a:latin typeface="Garamond" pitchFamily="18" charset="0"/>
            </a:endParaRPr>
          </a:p>
          <a:p>
            <a:pPr>
              <a:lnSpc>
                <a:spcPct val="150000"/>
              </a:lnSpc>
            </a:pPr>
            <a:endParaRPr lang="en-US" sz="2000" dirty="0">
              <a:latin typeface="Garamond" pitchFamily="18" charset="0"/>
            </a:endParaRPr>
          </a:p>
          <a:p>
            <a:pPr>
              <a:lnSpc>
                <a:spcPct val="150000"/>
              </a:lnSpc>
            </a:pPr>
            <a:r>
              <a:rPr lang="en-US" sz="2000" dirty="0" smtClean="0">
                <a:latin typeface="Garamond" pitchFamily="18" charset="0"/>
              </a:rPr>
              <a:t>New </a:t>
            </a:r>
            <a:r>
              <a:rPr lang="en-US" sz="2000" dirty="0">
                <a:latin typeface="Garamond" pitchFamily="18" charset="0"/>
              </a:rPr>
              <a:t>materials should be formulated to be acceptable to the cultural and language needs of each targeted population.” </a:t>
            </a:r>
          </a:p>
        </p:txBody>
      </p:sp>
      <p:sp>
        <p:nvSpPr>
          <p:cNvPr id="4" name="TextBox 3"/>
          <p:cNvSpPr txBox="1"/>
          <p:nvPr/>
        </p:nvSpPr>
        <p:spPr>
          <a:xfrm>
            <a:off x="304800" y="1717174"/>
            <a:ext cx="8458200" cy="400110"/>
          </a:xfrm>
          <a:prstGeom prst="rect">
            <a:avLst/>
          </a:prstGeom>
          <a:noFill/>
        </p:spPr>
        <p:txBody>
          <a:bodyPr wrap="square" rtlCol="0">
            <a:spAutoFit/>
          </a:bodyPr>
          <a:lstStyle/>
          <a:p>
            <a:pPr algn="ctr"/>
            <a:r>
              <a:rPr lang="en-US" sz="2000" b="1" dirty="0">
                <a:latin typeface="Garamond" pitchFamily="18" charset="0"/>
              </a:rPr>
              <a:t>1984 Report of the Task Force on Black and Minority Health </a:t>
            </a:r>
            <a:r>
              <a:rPr lang="en-US" sz="2000" b="1" dirty="0" smtClean="0">
                <a:latin typeface="Garamond" pitchFamily="18" charset="0"/>
              </a:rPr>
              <a:t>Heckler Report </a:t>
            </a:r>
            <a:endParaRPr lang="en-US" sz="2000" b="1" dirty="0">
              <a:latin typeface="Garamond" pitchFamily="18" charset="0"/>
            </a:endParaRPr>
          </a:p>
        </p:txBody>
      </p:sp>
    </p:spTree>
    <p:extLst>
      <p:ext uri="{BB962C8B-B14F-4D97-AF65-F5344CB8AC3E}">
        <p14:creationId xmlns:p14="http://schemas.microsoft.com/office/powerpoint/2010/main" val="3289438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2373367159"/>
              </p:ext>
            </p:extLst>
          </p:nvPr>
        </p:nvGraphicFramePr>
        <p:xfrm>
          <a:off x="914400" y="2438400"/>
          <a:ext cx="68580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931474" y="1143000"/>
            <a:ext cx="7162800" cy="646331"/>
          </a:xfrm>
          <a:prstGeom prst="rect">
            <a:avLst/>
          </a:prstGeom>
        </p:spPr>
        <p:txBody>
          <a:bodyPr wrap="square">
            <a:spAutoFit/>
          </a:bodyPr>
          <a:lstStyle/>
          <a:p>
            <a:pPr lvl="0" algn="ctr" fontAlgn="base">
              <a:spcBef>
                <a:spcPct val="0"/>
              </a:spcBef>
              <a:spcAft>
                <a:spcPct val="0"/>
              </a:spcAft>
            </a:pPr>
            <a:r>
              <a:rPr lang="en-US" b="1" dirty="0">
                <a:latin typeface="Garamond" pitchFamily="18" charset="0"/>
                <a:ea typeface="Times New Roman" pitchFamily="18" charset="0"/>
                <a:cs typeface="Helvetica" charset="0"/>
              </a:rPr>
              <a:t>Plain Writing Compliance: ED Overview and Mission Statement</a:t>
            </a:r>
          </a:p>
          <a:p>
            <a:pPr lvl="0" algn="ctr" fontAlgn="base">
              <a:spcBef>
                <a:spcPct val="0"/>
              </a:spcBef>
              <a:spcAft>
                <a:spcPct val="0"/>
              </a:spcAft>
            </a:pPr>
            <a:r>
              <a:rPr lang="en-US" dirty="0">
                <a:latin typeface="Garamond" pitchFamily="18" charset="0"/>
                <a:ea typeface="Times New Roman" pitchFamily="18" charset="0"/>
                <a:cs typeface="Helvetica" charset="0"/>
              </a:rPr>
              <a:t> </a:t>
            </a:r>
            <a:r>
              <a:rPr lang="en-US" dirty="0">
                <a:latin typeface="Garamond" pitchFamily="18" charset="0"/>
                <a:ea typeface="Times New Roman" pitchFamily="18" charset="0"/>
                <a:cs typeface="Times New Roman" pitchFamily="18" charset="0"/>
                <a:hlinkClick r:id="rId3"/>
              </a:rPr>
              <a:t>http://www2.ed.gov/about/landing.jhtml</a:t>
            </a:r>
            <a:r>
              <a:rPr lang="en-US" dirty="0">
                <a:latin typeface="Garamond" pitchFamily="18" charset="0"/>
                <a:ea typeface="Times New Roman" pitchFamily="18" charset="0"/>
                <a:cs typeface="Times New Roman" pitchFamily="18" charset="0"/>
              </a:rPr>
              <a:t> </a:t>
            </a:r>
            <a:endParaRPr lang="en-US" dirty="0">
              <a:latin typeface="Garamond" pitchFamily="18" charset="0"/>
              <a:ea typeface="Times New Roman" pitchFamily="18" charset="0"/>
              <a:cs typeface="Arial" pitchFamily="34" charset="0"/>
            </a:endParaRPr>
          </a:p>
        </p:txBody>
      </p:sp>
      <p:pic>
        <p:nvPicPr>
          <p:cNvPr id="5" name="Picture 4" descr="https://encrypted-tbn1.gstatic.com/images?q=tbn:ANd9GcSX1Ms3aC4DMz0tWCZKL99uI27pZUKoDKnBemNfozoW5oLuvm7PadmppMQ"/>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7933" y="381000"/>
            <a:ext cx="570230" cy="452755"/>
          </a:xfrm>
          <a:prstGeom prst="rect">
            <a:avLst/>
          </a:prstGeom>
          <a:noFill/>
          <a:ln>
            <a:noFill/>
          </a:ln>
        </p:spPr>
      </p:pic>
      <p:sp>
        <p:nvSpPr>
          <p:cNvPr id="6" name="TextBox 5"/>
          <p:cNvSpPr txBox="1"/>
          <p:nvPr/>
        </p:nvSpPr>
        <p:spPr>
          <a:xfrm>
            <a:off x="7848600" y="4114800"/>
            <a:ext cx="1066800" cy="307777"/>
          </a:xfrm>
          <a:prstGeom prst="rect">
            <a:avLst/>
          </a:prstGeom>
          <a:noFill/>
        </p:spPr>
        <p:txBody>
          <a:bodyPr wrap="square" rtlCol="0">
            <a:spAutoFit/>
          </a:bodyPr>
          <a:lstStyle/>
          <a:p>
            <a:pPr algn="ctr"/>
            <a:r>
              <a:rPr lang="en-US" sz="1400" b="1" dirty="0" smtClean="0"/>
              <a:t>Standard</a:t>
            </a:r>
            <a:endParaRPr lang="en-US" sz="1400" b="1" dirty="0"/>
          </a:p>
        </p:txBody>
      </p:sp>
      <p:sp>
        <p:nvSpPr>
          <p:cNvPr id="7" name="TextBox 6"/>
          <p:cNvSpPr txBox="1"/>
          <p:nvPr/>
        </p:nvSpPr>
        <p:spPr>
          <a:xfrm>
            <a:off x="8001000" y="4495800"/>
            <a:ext cx="914400" cy="523220"/>
          </a:xfrm>
          <a:prstGeom prst="rect">
            <a:avLst/>
          </a:prstGeom>
          <a:noFill/>
        </p:spPr>
        <p:txBody>
          <a:bodyPr wrap="square" rtlCol="0">
            <a:spAutoFit/>
          </a:bodyPr>
          <a:lstStyle/>
          <a:p>
            <a:r>
              <a:rPr lang="en-US" sz="1400" b="1" dirty="0" smtClean="0"/>
              <a:t>Limited literacy</a:t>
            </a:r>
            <a:endParaRPr lang="en-US" sz="1400" b="1" dirty="0"/>
          </a:p>
        </p:txBody>
      </p:sp>
    </p:spTree>
    <p:extLst>
      <p:ext uri="{BB962C8B-B14F-4D97-AF65-F5344CB8AC3E}">
        <p14:creationId xmlns:p14="http://schemas.microsoft.com/office/powerpoint/2010/main" val="163318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819400"/>
            <a:ext cx="8305800" cy="3416320"/>
          </a:xfrm>
          <a:prstGeom prst="rect">
            <a:avLst/>
          </a:prstGeom>
        </p:spPr>
        <p:txBody>
          <a:bodyPr wrap="square">
            <a:spAutoFit/>
          </a:bodyPr>
          <a:lstStyle/>
          <a:p>
            <a:pPr>
              <a:lnSpc>
                <a:spcPct val="150000"/>
              </a:lnSpc>
            </a:pPr>
            <a:r>
              <a:rPr lang="en-US" dirty="0" smtClean="0"/>
              <a:t>The early childhood workforce plays a critical role in successfully including children with disabilities in early childhood programs. However, as noted in the Policy Statement on Inclusion of Children with Disabilities in Early Childhood Programs released by the Departments of Education and of Health and Human Services, there is large variability in the training, education, and expertise of the early childhood workforce to effectively support inclusion. Presenters will discuss current issues related to workforce development and highlight training programs at University Centers for Excellence in Developmental Disabilities.</a:t>
            </a:r>
            <a:endParaRPr lang="en-US" dirty="0"/>
          </a:p>
        </p:txBody>
      </p:sp>
      <p:sp>
        <p:nvSpPr>
          <p:cNvPr id="4" name="Rectangle 3"/>
          <p:cNvSpPr/>
          <p:nvPr/>
        </p:nvSpPr>
        <p:spPr>
          <a:xfrm>
            <a:off x="914400" y="914400"/>
            <a:ext cx="7200900" cy="923330"/>
          </a:xfrm>
          <a:prstGeom prst="rect">
            <a:avLst/>
          </a:prstGeom>
        </p:spPr>
        <p:txBody>
          <a:bodyPr wrap="square">
            <a:spAutoFit/>
          </a:bodyPr>
          <a:lstStyle/>
          <a:p>
            <a:pPr algn="ctr"/>
            <a:r>
              <a:rPr lang="en-US" b="1" dirty="0"/>
              <a:t>Plain Writing Compliance: ED Early Learning Initiative	</a:t>
            </a:r>
            <a:endParaRPr lang="en-US" dirty="0"/>
          </a:p>
          <a:p>
            <a:pPr algn="ctr"/>
            <a:r>
              <a:rPr lang="en-US" dirty="0">
                <a:hlinkClick r:id="rId2"/>
              </a:rPr>
              <a:t>http://www2.ed.gov/about/inits/ed/earlylearning/index.html</a:t>
            </a:r>
            <a:r>
              <a:rPr lang="en-US" dirty="0"/>
              <a:t> </a:t>
            </a:r>
          </a:p>
          <a:p>
            <a:endParaRPr lang="en-US" b="1" dirty="0" smtClean="0">
              <a:hlinkClick r:id="rId3" tooltip="Watch this webinar on YouTube"/>
            </a:endParaRPr>
          </a:p>
        </p:txBody>
      </p:sp>
      <p:sp>
        <p:nvSpPr>
          <p:cNvPr id="5" name="TextBox 4"/>
          <p:cNvSpPr txBox="1"/>
          <p:nvPr/>
        </p:nvSpPr>
        <p:spPr>
          <a:xfrm>
            <a:off x="647700" y="2124670"/>
            <a:ext cx="7353300" cy="923330"/>
          </a:xfrm>
          <a:prstGeom prst="rect">
            <a:avLst/>
          </a:prstGeom>
          <a:noFill/>
        </p:spPr>
        <p:txBody>
          <a:bodyPr wrap="square" rtlCol="0">
            <a:spAutoFit/>
          </a:bodyPr>
          <a:lstStyle/>
          <a:p>
            <a:r>
              <a:rPr lang="en-US" b="1" dirty="0"/>
              <a:t>Webinar: Preparing a High-Quality Workforce to Support Inclusion in Early Childhood Programs—</a:t>
            </a:r>
          </a:p>
          <a:p>
            <a:endParaRPr lang="en-US" b="1" dirty="0"/>
          </a:p>
        </p:txBody>
      </p:sp>
    </p:spTree>
    <p:extLst>
      <p:ext uri="{BB962C8B-B14F-4D97-AF65-F5344CB8AC3E}">
        <p14:creationId xmlns:p14="http://schemas.microsoft.com/office/powerpoint/2010/main" val="3095824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1643024658"/>
              </p:ext>
            </p:extLst>
          </p:nvPr>
        </p:nvGraphicFramePr>
        <p:xfrm>
          <a:off x="1143000" y="2362200"/>
          <a:ext cx="61722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990600" y="1219200"/>
            <a:ext cx="7086600" cy="646331"/>
          </a:xfrm>
          <a:prstGeom prst="rect">
            <a:avLst/>
          </a:prstGeom>
        </p:spPr>
        <p:txBody>
          <a:bodyPr wrap="square">
            <a:spAutoFit/>
          </a:bodyPr>
          <a:lstStyle/>
          <a:p>
            <a:pPr algn="ctr"/>
            <a:r>
              <a:rPr lang="en-US" b="1" dirty="0"/>
              <a:t>Plain Writing Compliance: ED Early Learning Initiative	</a:t>
            </a:r>
            <a:endParaRPr lang="en-US" dirty="0"/>
          </a:p>
          <a:p>
            <a:pPr algn="ctr"/>
            <a:r>
              <a:rPr lang="en-US" dirty="0">
                <a:hlinkClick r:id="rId4"/>
              </a:rPr>
              <a:t>http://www2.ed.gov/about/inits/ed/earlylearning/index.html</a:t>
            </a:r>
            <a:r>
              <a:rPr lang="en-US" dirty="0"/>
              <a:t> </a:t>
            </a:r>
          </a:p>
        </p:txBody>
      </p:sp>
      <p:sp>
        <p:nvSpPr>
          <p:cNvPr id="5" name="TextBox 4"/>
          <p:cNvSpPr txBox="1"/>
          <p:nvPr/>
        </p:nvSpPr>
        <p:spPr>
          <a:xfrm>
            <a:off x="7543800" y="4648200"/>
            <a:ext cx="914400" cy="523220"/>
          </a:xfrm>
          <a:prstGeom prst="rect">
            <a:avLst/>
          </a:prstGeom>
          <a:noFill/>
        </p:spPr>
        <p:txBody>
          <a:bodyPr wrap="square" rtlCol="0">
            <a:spAutoFit/>
          </a:bodyPr>
          <a:lstStyle/>
          <a:p>
            <a:r>
              <a:rPr lang="en-US" sz="1400" b="1" dirty="0" smtClean="0"/>
              <a:t>Limited literacy</a:t>
            </a:r>
            <a:endParaRPr lang="en-US" sz="1400" b="1" dirty="0"/>
          </a:p>
        </p:txBody>
      </p:sp>
      <p:sp>
        <p:nvSpPr>
          <p:cNvPr id="6" name="TextBox 5"/>
          <p:cNvSpPr txBox="1"/>
          <p:nvPr/>
        </p:nvSpPr>
        <p:spPr>
          <a:xfrm>
            <a:off x="7467600" y="4340423"/>
            <a:ext cx="1066800" cy="307777"/>
          </a:xfrm>
          <a:prstGeom prst="rect">
            <a:avLst/>
          </a:prstGeom>
          <a:noFill/>
        </p:spPr>
        <p:txBody>
          <a:bodyPr wrap="square" rtlCol="0">
            <a:spAutoFit/>
          </a:bodyPr>
          <a:lstStyle/>
          <a:p>
            <a:pPr algn="ctr"/>
            <a:r>
              <a:rPr lang="en-US" sz="1400" b="1" dirty="0" smtClean="0"/>
              <a:t>Standard</a:t>
            </a:r>
            <a:endParaRPr lang="en-US" sz="1400" b="1" dirty="0"/>
          </a:p>
        </p:txBody>
      </p:sp>
      <p:pic>
        <p:nvPicPr>
          <p:cNvPr id="7" name="Picture 6" descr="https://encrypted-tbn1.gstatic.com/images?q=tbn:ANd9GcSX1Ms3aC4DMz0tWCZKL99uI27pZUKoDKnBemNfozoW5oLuvm7PadmppMQ"/>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986" y="345991"/>
            <a:ext cx="570230" cy="452755"/>
          </a:xfrm>
          <a:prstGeom prst="rect">
            <a:avLst/>
          </a:prstGeom>
          <a:noFill/>
          <a:ln>
            <a:noFill/>
          </a:ln>
        </p:spPr>
      </p:pic>
    </p:spTree>
    <p:extLst>
      <p:ext uri="{BB962C8B-B14F-4D97-AF65-F5344CB8AC3E}">
        <p14:creationId xmlns:p14="http://schemas.microsoft.com/office/powerpoint/2010/main" val="2368438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103186"/>
            <a:ext cx="7620000" cy="2862322"/>
          </a:xfrm>
          <a:prstGeom prst="rect">
            <a:avLst/>
          </a:prstGeom>
        </p:spPr>
        <p:txBody>
          <a:bodyPr wrap="square">
            <a:spAutoFit/>
          </a:bodyPr>
          <a:lstStyle/>
          <a:p>
            <a:pPr>
              <a:lnSpc>
                <a:spcPct val="150000"/>
              </a:lnSpc>
            </a:pPr>
            <a:r>
              <a:rPr lang="en-US" sz="2400" dirty="0">
                <a:latin typeface="Garamond" pitchFamily="18" charset="0"/>
              </a:rPr>
              <a:t>“Put it before them briefly so they will read it</a:t>
            </a:r>
            <a:r>
              <a:rPr lang="en-US" sz="2400" dirty="0" smtClean="0">
                <a:latin typeface="Garamond" pitchFamily="18" charset="0"/>
              </a:rPr>
              <a:t>, </a:t>
            </a:r>
            <a:r>
              <a:rPr lang="en-US" sz="2400" u="sng" dirty="0" smtClean="0">
                <a:latin typeface="Garamond" pitchFamily="18" charset="0"/>
              </a:rPr>
              <a:t>clearly</a:t>
            </a:r>
            <a:r>
              <a:rPr lang="en-US" sz="2400" dirty="0" smtClean="0">
                <a:latin typeface="Garamond" pitchFamily="18" charset="0"/>
              </a:rPr>
              <a:t> </a:t>
            </a:r>
            <a:r>
              <a:rPr lang="en-US" sz="2400" dirty="0">
                <a:latin typeface="Garamond" pitchFamily="18" charset="0"/>
              </a:rPr>
              <a:t>so they will appreciate it, </a:t>
            </a:r>
            <a:r>
              <a:rPr lang="en-US" sz="2400" u="sng" dirty="0" smtClean="0">
                <a:latin typeface="Garamond" pitchFamily="18" charset="0"/>
              </a:rPr>
              <a:t>picturesquely</a:t>
            </a:r>
            <a:r>
              <a:rPr lang="en-US" sz="2400" dirty="0" smtClean="0">
                <a:latin typeface="Garamond" pitchFamily="18" charset="0"/>
              </a:rPr>
              <a:t> </a:t>
            </a:r>
            <a:r>
              <a:rPr lang="en-US" sz="2400" dirty="0">
                <a:latin typeface="Garamond" pitchFamily="18" charset="0"/>
              </a:rPr>
              <a:t>so they will remember it, </a:t>
            </a:r>
            <a:r>
              <a:rPr lang="en-US" sz="2400" dirty="0" smtClean="0">
                <a:latin typeface="Garamond" pitchFamily="18" charset="0"/>
              </a:rPr>
              <a:t>and</a:t>
            </a:r>
            <a:r>
              <a:rPr lang="en-US" sz="2400" dirty="0">
                <a:latin typeface="Garamond" pitchFamily="18" charset="0"/>
              </a:rPr>
              <a:t>, above all, </a:t>
            </a:r>
            <a:r>
              <a:rPr lang="en-US" sz="2400" u="sng" dirty="0" smtClean="0">
                <a:latin typeface="Garamond" pitchFamily="18" charset="0"/>
              </a:rPr>
              <a:t>accurately</a:t>
            </a:r>
            <a:r>
              <a:rPr lang="en-US" sz="2400" dirty="0" smtClean="0">
                <a:latin typeface="Garamond" pitchFamily="18" charset="0"/>
              </a:rPr>
              <a:t> </a:t>
            </a:r>
            <a:r>
              <a:rPr lang="en-US" sz="2400" dirty="0">
                <a:latin typeface="Garamond" pitchFamily="18" charset="0"/>
              </a:rPr>
              <a:t>so they will be guided by its light</a:t>
            </a:r>
            <a:r>
              <a:rPr lang="en-US" sz="2400" dirty="0" smtClean="0">
                <a:latin typeface="Garamond" pitchFamily="18" charset="0"/>
              </a:rPr>
              <a:t>.”</a:t>
            </a:r>
          </a:p>
          <a:p>
            <a:pPr>
              <a:lnSpc>
                <a:spcPct val="150000"/>
              </a:lnSpc>
            </a:pPr>
            <a:endParaRPr lang="en-US" sz="2400" dirty="0">
              <a:latin typeface="Garamond" pitchFamily="18" charset="0"/>
            </a:endParaRPr>
          </a:p>
          <a:p>
            <a:pPr>
              <a:lnSpc>
                <a:spcPct val="150000"/>
              </a:lnSpc>
            </a:pPr>
            <a:r>
              <a:rPr lang="en-US" sz="2400" dirty="0" smtClean="0">
                <a:latin typeface="Garamond" pitchFamily="18" charset="0"/>
              </a:rPr>
              <a:t>	-</a:t>
            </a:r>
            <a:r>
              <a:rPr lang="en-US" sz="2400" dirty="0">
                <a:latin typeface="Garamond" pitchFamily="18" charset="0"/>
              </a:rPr>
              <a:t>Joseph Pulitzer</a:t>
            </a:r>
          </a:p>
        </p:txBody>
      </p:sp>
      <p:sp>
        <p:nvSpPr>
          <p:cNvPr id="4" name="TextBox 3"/>
          <p:cNvSpPr txBox="1"/>
          <p:nvPr/>
        </p:nvSpPr>
        <p:spPr>
          <a:xfrm>
            <a:off x="1143000" y="838200"/>
            <a:ext cx="6629400" cy="461665"/>
          </a:xfrm>
          <a:prstGeom prst="rect">
            <a:avLst/>
          </a:prstGeom>
          <a:noFill/>
        </p:spPr>
        <p:txBody>
          <a:bodyPr wrap="square" rtlCol="0">
            <a:spAutoFit/>
          </a:bodyPr>
          <a:lstStyle/>
          <a:p>
            <a:pPr algn="ctr"/>
            <a:r>
              <a:rPr lang="en-US" sz="2400" b="1" dirty="0" smtClean="0">
                <a:latin typeface="Garamond" pitchFamily="18" charset="0"/>
              </a:rPr>
              <a:t>Discussion</a:t>
            </a:r>
            <a:endParaRPr lang="en-US" sz="2400" b="1" dirty="0">
              <a:latin typeface="Garamond" pitchFamily="18" charset="0"/>
            </a:endParaRPr>
          </a:p>
        </p:txBody>
      </p:sp>
      <p:pic>
        <p:nvPicPr>
          <p:cNvPr id="5" name="Picture 4"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986" y="345991"/>
            <a:ext cx="570230" cy="452755"/>
          </a:xfrm>
          <a:prstGeom prst="rect">
            <a:avLst/>
          </a:prstGeom>
          <a:noFill/>
          <a:ln>
            <a:noFill/>
          </a:ln>
        </p:spPr>
      </p:pic>
    </p:spTree>
    <p:extLst>
      <p:ext uri="{BB962C8B-B14F-4D97-AF65-F5344CB8AC3E}">
        <p14:creationId xmlns:p14="http://schemas.microsoft.com/office/powerpoint/2010/main" val="628776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2209800"/>
            <a:ext cx="6629400" cy="2308324"/>
          </a:xfrm>
          <a:prstGeom prst="rect">
            <a:avLst/>
          </a:prstGeom>
        </p:spPr>
        <p:txBody>
          <a:bodyPr wrap="square">
            <a:spAutoFit/>
          </a:bodyPr>
          <a:lstStyle/>
          <a:p>
            <a:pPr algn="ctr"/>
            <a:r>
              <a:rPr lang="en-US" sz="2400" b="1" dirty="0" smtClean="0">
                <a:latin typeface="Garamond" pitchFamily="18" charset="0"/>
              </a:rPr>
              <a:t>Six years since the Plain Writing Act became law:</a:t>
            </a:r>
          </a:p>
          <a:p>
            <a:pPr algn="ctr"/>
            <a:endParaRPr lang="en-US" sz="2000" dirty="0">
              <a:latin typeface="Garamond" pitchFamily="18" charset="0"/>
            </a:endParaRPr>
          </a:p>
          <a:p>
            <a:pPr algn="ctr"/>
            <a:endParaRPr lang="en-US" sz="2000" dirty="0" smtClean="0">
              <a:latin typeface="Garamond" pitchFamily="18" charset="0"/>
            </a:endParaRPr>
          </a:p>
          <a:p>
            <a:pPr algn="ctr"/>
            <a:r>
              <a:rPr lang="en-US" sz="2000" dirty="0" smtClean="0">
                <a:latin typeface="Garamond" pitchFamily="18" charset="0"/>
              </a:rPr>
              <a:t>		      </a:t>
            </a:r>
          </a:p>
          <a:p>
            <a:pPr algn="ctr"/>
            <a:r>
              <a:rPr lang="en-US" sz="2000" dirty="0">
                <a:latin typeface="Garamond" pitchFamily="18" charset="0"/>
              </a:rPr>
              <a:t>	</a:t>
            </a:r>
            <a:r>
              <a:rPr lang="en-US" sz="2000" dirty="0" smtClean="0">
                <a:latin typeface="Garamond" pitchFamily="18" charset="0"/>
              </a:rPr>
              <a:t>	     DEY AIN’T </a:t>
            </a:r>
            <a:r>
              <a:rPr lang="en-US" sz="2000" dirty="0">
                <a:latin typeface="Garamond" pitchFamily="18" charset="0"/>
              </a:rPr>
              <a:t>DOIN’ 						                                                     </a:t>
            </a:r>
            <a:r>
              <a:rPr lang="en-US" sz="2000" dirty="0" smtClean="0">
                <a:latin typeface="Garamond" pitchFamily="18" charset="0"/>
              </a:rPr>
              <a:t>WHAT DEY’S SUPPPOZED TO </a:t>
            </a:r>
            <a:r>
              <a:rPr lang="en-US" sz="2000" dirty="0">
                <a:latin typeface="Garamond" pitchFamily="18" charset="0"/>
              </a:rPr>
              <a:t>BE DOIN’!!</a:t>
            </a:r>
          </a:p>
        </p:txBody>
      </p:sp>
      <p:sp>
        <p:nvSpPr>
          <p:cNvPr id="4" name="TextBox 3"/>
          <p:cNvSpPr txBox="1"/>
          <p:nvPr/>
        </p:nvSpPr>
        <p:spPr>
          <a:xfrm>
            <a:off x="1143000" y="1290935"/>
            <a:ext cx="6629400" cy="461665"/>
          </a:xfrm>
          <a:prstGeom prst="rect">
            <a:avLst/>
          </a:prstGeom>
          <a:noFill/>
        </p:spPr>
        <p:txBody>
          <a:bodyPr wrap="square" rtlCol="0">
            <a:spAutoFit/>
          </a:bodyPr>
          <a:lstStyle/>
          <a:p>
            <a:pPr algn="ctr"/>
            <a:r>
              <a:rPr lang="en-US" sz="2400" b="1" dirty="0" smtClean="0">
                <a:latin typeface="Garamond" pitchFamily="18" charset="0"/>
              </a:rPr>
              <a:t>Conclusion</a:t>
            </a:r>
            <a:endParaRPr lang="en-US" sz="2400" b="1" dirty="0">
              <a:latin typeface="Garamond" pitchFamily="18" charset="0"/>
            </a:endParaRPr>
          </a:p>
        </p:txBody>
      </p:sp>
      <p:pic>
        <p:nvPicPr>
          <p:cNvPr id="6" name="Picture 5"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4816391"/>
            <a:ext cx="570230" cy="452755"/>
          </a:xfrm>
          <a:prstGeom prst="rect">
            <a:avLst/>
          </a:prstGeom>
          <a:noFill/>
          <a:ln>
            <a:noFill/>
          </a:ln>
        </p:spPr>
      </p:pic>
      <p:pic>
        <p:nvPicPr>
          <p:cNvPr id="7" name="Picture 6"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345991"/>
            <a:ext cx="570230" cy="452755"/>
          </a:xfrm>
          <a:prstGeom prst="rect">
            <a:avLst/>
          </a:prstGeom>
          <a:noFill/>
          <a:ln>
            <a:noFill/>
          </a:ln>
        </p:spPr>
      </p:pic>
      <p:pic>
        <p:nvPicPr>
          <p:cNvPr id="8" name="Picture 7"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986" y="4876800"/>
            <a:ext cx="570230" cy="452755"/>
          </a:xfrm>
          <a:prstGeom prst="rect">
            <a:avLst/>
          </a:prstGeom>
          <a:noFill/>
          <a:ln>
            <a:noFill/>
          </a:ln>
        </p:spPr>
      </p:pic>
      <p:pic>
        <p:nvPicPr>
          <p:cNvPr id="9" name="Picture 8"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386" y="498391"/>
            <a:ext cx="570230" cy="452755"/>
          </a:xfrm>
          <a:prstGeom prst="rect">
            <a:avLst/>
          </a:prstGeom>
          <a:noFill/>
          <a:ln>
            <a:noFill/>
          </a:ln>
        </p:spPr>
      </p:pic>
    </p:spTree>
    <p:extLst>
      <p:ext uri="{BB962C8B-B14F-4D97-AF65-F5344CB8AC3E}">
        <p14:creationId xmlns:p14="http://schemas.microsoft.com/office/powerpoint/2010/main" val="191434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438400"/>
            <a:ext cx="8458200" cy="3170099"/>
          </a:xfrm>
          <a:prstGeom prst="rect">
            <a:avLst/>
          </a:prstGeom>
        </p:spPr>
        <p:txBody>
          <a:bodyPr wrap="square">
            <a:spAutoFit/>
          </a:bodyPr>
          <a:lstStyle/>
          <a:p>
            <a:pPr>
              <a:lnSpc>
                <a:spcPct val="150000"/>
              </a:lnSpc>
            </a:pPr>
            <a:r>
              <a:rPr lang="en-US" sz="2000" dirty="0" smtClean="0">
                <a:latin typeface="Garamond" pitchFamily="18" charset="0"/>
              </a:rPr>
              <a:t>”</a:t>
            </a:r>
            <a:r>
              <a:rPr lang="en-US" sz="2000" dirty="0">
                <a:latin typeface="Garamond" pitchFamily="18" charset="0"/>
              </a:rPr>
              <a:t>A communication is in plain language if the language, </a:t>
            </a:r>
            <a:r>
              <a:rPr lang="en-US" sz="2000" dirty="0" smtClean="0">
                <a:latin typeface="Garamond" pitchFamily="18" charset="0"/>
              </a:rPr>
              <a:t>structure</a:t>
            </a:r>
            <a:r>
              <a:rPr lang="en-US" sz="2000" dirty="0">
                <a:latin typeface="Garamond" pitchFamily="18" charset="0"/>
              </a:rPr>
              <a:t>, and design </a:t>
            </a:r>
            <a:endParaRPr lang="en-US" sz="2000" dirty="0" smtClean="0">
              <a:latin typeface="Garamond" pitchFamily="18" charset="0"/>
            </a:endParaRPr>
          </a:p>
          <a:p>
            <a:pPr>
              <a:lnSpc>
                <a:spcPct val="150000"/>
              </a:lnSpc>
            </a:pPr>
            <a:r>
              <a:rPr lang="en-US" sz="2000" dirty="0" smtClean="0">
                <a:latin typeface="Garamond" pitchFamily="18" charset="0"/>
              </a:rPr>
              <a:t>are </a:t>
            </a:r>
            <a:r>
              <a:rPr lang="en-US" sz="2000" dirty="0">
                <a:latin typeface="Garamond" pitchFamily="18" charset="0"/>
              </a:rPr>
              <a:t>clear so that the intended audience  </a:t>
            </a:r>
            <a:r>
              <a:rPr lang="en-US" sz="2000" dirty="0" smtClean="0">
                <a:latin typeface="Garamond" pitchFamily="18" charset="0"/>
              </a:rPr>
              <a:t>can:</a:t>
            </a:r>
          </a:p>
          <a:p>
            <a:pPr>
              <a:lnSpc>
                <a:spcPct val="150000"/>
              </a:lnSpc>
            </a:pPr>
            <a:r>
              <a:rPr lang="en-US" sz="2000" u="sng" dirty="0" smtClean="0">
                <a:latin typeface="Garamond" pitchFamily="18" charset="0"/>
              </a:rPr>
              <a:t>easily </a:t>
            </a:r>
            <a:r>
              <a:rPr lang="en-US" sz="2000" u="sng" dirty="0">
                <a:latin typeface="Garamond" pitchFamily="18" charset="0"/>
              </a:rPr>
              <a:t>find what they need, understand what they find, and use that information</a:t>
            </a:r>
            <a:r>
              <a:rPr lang="en-US" sz="2000" u="sng" dirty="0" smtClean="0">
                <a:latin typeface="Garamond" pitchFamily="18" charset="0"/>
              </a:rPr>
              <a:t>.</a:t>
            </a:r>
            <a:r>
              <a:rPr lang="en-US" sz="2000" dirty="0" smtClean="0">
                <a:latin typeface="Garamond" pitchFamily="18" charset="0"/>
              </a:rPr>
              <a:t>”</a:t>
            </a:r>
          </a:p>
          <a:p>
            <a:pPr>
              <a:lnSpc>
                <a:spcPct val="150000"/>
              </a:lnSpc>
            </a:pPr>
            <a:r>
              <a:rPr lang="en-US" sz="2000" dirty="0" smtClean="0">
                <a:latin typeface="Garamond" pitchFamily="18" charset="0"/>
              </a:rPr>
              <a:t> 	-Plain </a:t>
            </a:r>
            <a:r>
              <a:rPr lang="en-US" sz="2000" dirty="0">
                <a:latin typeface="Garamond" pitchFamily="18" charset="0"/>
              </a:rPr>
              <a:t>Language Association International </a:t>
            </a:r>
            <a:r>
              <a:rPr lang="en-US" sz="2000" dirty="0" smtClean="0">
                <a:latin typeface="Garamond" pitchFamily="18" charset="0"/>
              </a:rPr>
              <a:t> </a:t>
            </a:r>
          </a:p>
          <a:p>
            <a:pPr>
              <a:lnSpc>
                <a:spcPct val="150000"/>
              </a:lnSpc>
            </a:pPr>
            <a:endParaRPr lang="en-US" sz="2000" dirty="0">
              <a:latin typeface="Garamond" pitchFamily="18" charset="0"/>
            </a:endParaRPr>
          </a:p>
          <a:p>
            <a:pPr algn="ctr">
              <a:lnSpc>
                <a:spcPct val="150000"/>
              </a:lnSpc>
            </a:pPr>
            <a:r>
              <a:rPr lang="en-US" sz="2000" b="1" dirty="0" smtClean="0">
                <a:latin typeface="Garamond" pitchFamily="18" charset="0"/>
              </a:rPr>
              <a:t>This definition of plain language mirrors the definition of health literacy.</a:t>
            </a:r>
            <a:endParaRPr lang="en-US" sz="2000" b="1" baseline="30000" dirty="0" smtClean="0">
              <a:latin typeface="Garamond" pitchFamily="18" charset="0"/>
            </a:endParaRPr>
          </a:p>
          <a:p>
            <a:pPr>
              <a:lnSpc>
                <a:spcPct val="150000"/>
              </a:lnSpc>
            </a:pPr>
            <a:endParaRPr lang="en-US" sz="2000" b="1" baseline="30000" dirty="0">
              <a:latin typeface="Garamond" pitchFamily="18" charset="0"/>
            </a:endParaRPr>
          </a:p>
        </p:txBody>
      </p:sp>
      <p:sp>
        <p:nvSpPr>
          <p:cNvPr id="5" name="TextBox 4"/>
          <p:cNvSpPr txBox="1"/>
          <p:nvPr/>
        </p:nvSpPr>
        <p:spPr>
          <a:xfrm>
            <a:off x="1226401" y="1420081"/>
            <a:ext cx="6553200" cy="430887"/>
          </a:xfrm>
          <a:prstGeom prst="rect">
            <a:avLst/>
          </a:prstGeom>
          <a:noFill/>
        </p:spPr>
        <p:txBody>
          <a:bodyPr wrap="square" rtlCol="0">
            <a:spAutoFit/>
          </a:bodyPr>
          <a:lstStyle/>
          <a:p>
            <a:pPr algn="ctr"/>
            <a:r>
              <a:rPr lang="en-US" sz="2200" b="1" dirty="0" smtClean="0">
                <a:latin typeface="Garamond" pitchFamily="18" charset="0"/>
              </a:rPr>
              <a:t>Plain Language</a:t>
            </a:r>
            <a:endParaRPr lang="en-US" sz="2200" b="1" dirty="0">
              <a:latin typeface="Garamond" pitchFamily="18" charset="0"/>
            </a:endParaRPr>
          </a:p>
        </p:txBody>
      </p:sp>
    </p:spTree>
    <p:extLst>
      <p:ext uri="{BB962C8B-B14F-4D97-AF65-F5344CB8AC3E}">
        <p14:creationId xmlns:p14="http://schemas.microsoft.com/office/powerpoint/2010/main" val="249267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2438400"/>
            <a:ext cx="7924800" cy="2400657"/>
          </a:xfrm>
          <a:prstGeom prst="rect">
            <a:avLst/>
          </a:prstGeom>
        </p:spPr>
        <p:txBody>
          <a:bodyPr wrap="square">
            <a:spAutoFit/>
          </a:bodyPr>
          <a:lstStyle/>
          <a:p>
            <a:pPr>
              <a:lnSpc>
                <a:spcPct val="150000"/>
              </a:lnSpc>
            </a:pPr>
            <a:r>
              <a:rPr lang="en-US" sz="2000" dirty="0">
                <a:latin typeface="Garamond" pitchFamily="18" charset="0"/>
              </a:rPr>
              <a:t>“Health literacy is the degree to which individuals have the capacity </a:t>
            </a:r>
            <a:r>
              <a:rPr lang="en-US" sz="2000" dirty="0" smtClean="0">
                <a:latin typeface="Garamond" pitchFamily="18" charset="0"/>
              </a:rPr>
              <a:t>to:</a:t>
            </a:r>
          </a:p>
          <a:p>
            <a:pPr>
              <a:lnSpc>
                <a:spcPct val="150000"/>
              </a:lnSpc>
            </a:pPr>
            <a:r>
              <a:rPr lang="en-US" sz="2000" u="sng" dirty="0" smtClean="0">
                <a:latin typeface="Garamond" pitchFamily="18" charset="0"/>
              </a:rPr>
              <a:t>obtain</a:t>
            </a:r>
            <a:r>
              <a:rPr lang="en-US" sz="2000" u="sng" dirty="0">
                <a:latin typeface="Garamond" pitchFamily="18" charset="0"/>
              </a:rPr>
              <a:t>, process, and understand basic health information and services needed to make appropriate health decisions</a:t>
            </a:r>
            <a:r>
              <a:rPr lang="en-US" sz="2000" u="sng" dirty="0" smtClean="0">
                <a:latin typeface="Garamond" pitchFamily="18" charset="0"/>
              </a:rPr>
              <a:t>.</a:t>
            </a:r>
            <a:r>
              <a:rPr lang="en-US" sz="2000" dirty="0" smtClean="0">
                <a:latin typeface="Garamond" pitchFamily="18" charset="0"/>
              </a:rPr>
              <a:t>”</a:t>
            </a:r>
          </a:p>
          <a:p>
            <a:pPr>
              <a:lnSpc>
                <a:spcPct val="150000"/>
              </a:lnSpc>
            </a:pPr>
            <a:endParaRPr lang="en-US" sz="2000" dirty="0" smtClean="0">
              <a:latin typeface="Garamond" pitchFamily="18" charset="0"/>
            </a:endParaRPr>
          </a:p>
          <a:p>
            <a:pPr>
              <a:lnSpc>
                <a:spcPct val="150000"/>
              </a:lnSpc>
            </a:pPr>
            <a:r>
              <a:rPr lang="en-US" sz="2000" dirty="0" smtClean="0">
                <a:latin typeface="Garamond" pitchFamily="18" charset="0"/>
              </a:rPr>
              <a:t>	-</a:t>
            </a:r>
            <a:r>
              <a:rPr lang="en-US" dirty="0" smtClean="0">
                <a:latin typeface="Garamond" pitchFamily="18" charset="0"/>
              </a:rPr>
              <a:t>Department of Health and Human Services</a:t>
            </a:r>
            <a:endParaRPr lang="en-US" dirty="0">
              <a:latin typeface="Garamond" pitchFamily="18" charset="0"/>
            </a:endParaRPr>
          </a:p>
        </p:txBody>
      </p:sp>
      <p:sp>
        <p:nvSpPr>
          <p:cNvPr id="4" name="TextBox 3"/>
          <p:cNvSpPr txBox="1"/>
          <p:nvPr/>
        </p:nvSpPr>
        <p:spPr>
          <a:xfrm>
            <a:off x="1198179" y="1420081"/>
            <a:ext cx="6553200" cy="430887"/>
          </a:xfrm>
          <a:prstGeom prst="rect">
            <a:avLst/>
          </a:prstGeom>
          <a:noFill/>
        </p:spPr>
        <p:txBody>
          <a:bodyPr wrap="square" rtlCol="0">
            <a:spAutoFit/>
          </a:bodyPr>
          <a:lstStyle/>
          <a:p>
            <a:pPr algn="ctr"/>
            <a:r>
              <a:rPr lang="en-US" sz="2200" b="1" dirty="0" smtClean="0">
                <a:latin typeface="Garamond" pitchFamily="18" charset="0"/>
              </a:rPr>
              <a:t>Health Literacy</a:t>
            </a:r>
            <a:endParaRPr lang="en-US" sz="2200" b="1" dirty="0">
              <a:latin typeface="Garamond" pitchFamily="18" charset="0"/>
            </a:endParaRPr>
          </a:p>
        </p:txBody>
      </p:sp>
      <p:pic>
        <p:nvPicPr>
          <p:cNvPr id="5" name="Picture 4"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986" y="345991"/>
            <a:ext cx="570230" cy="452755"/>
          </a:xfrm>
          <a:prstGeom prst="rect">
            <a:avLst/>
          </a:prstGeom>
          <a:noFill/>
          <a:ln>
            <a:noFill/>
          </a:ln>
        </p:spPr>
      </p:pic>
    </p:spTree>
    <p:extLst>
      <p:ext uri="{BB962C8B-B14F-4D97-AF65-F5344CB8AC3E}">
        <p14:creationId xmlns:p14="http://schemas.microsoft.com/office/powerpoint/2010/main" val="309986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Jose Luis Calderon, MD                     C-MORE Health Literacy Seminars</a:t>
            </a:r>
            <a:endParaRPr lang="en-US" dirty="0"/>
          </a:p>
        </p:txBody>
      </p:sp>
      <p:sp>
        <p:nvSpPr>
          <p:cNvPr id="3" name="Rectangle 2"/>
          <p:cNvSpPr/>
          <p:nvPr/>
        </p:nvSpPr>
        <p:spPr>
          <a:xfrm>
            <a:off x="1104900" y="2642306"/>
            <a:ext cx="7124700" cy="2631490"/>
          </a:xfrm>
          <a:prstGeom prst="rect">
            <a:avLst/>
          </a:prstGeom>
        </p:spPr>
        <p:txBody>
          <a:bodyPr wrap="square">
            <a:spAutoFit/>
          </a:bodyPr>
          <a:lstStyle/>
          <a:p>
            <a:pPr>
              <a:lnSpc>
                <a:spcPct val="150000"/>
              </a:lnSpc>
            </a:pPr>
            <a:r>
              <a:rPr lang="en-US" sz="2200" dirty="0" smtClean="0">
                <a:latin typeface="Garamond" pitchFamily="18" charset="0"/>
              </a:rPr>
              <a:t>In the context of health services </a:t>
            </a:r>
            <a:r>
              <a:rPr lang="en-US" sz="2200" u="sng" dirty="0">
                <a:latin typeface="Garamond" pitchFamily="18" charset="0"/>
              </a:rPr>
              <a:t>p</a:t>
            </a:r>
            <a:r>
              <a:rPr lang="en-US" sz="2200" u="sng" dirty="0" smtClean="0">
                <a:latin typeface="Garamond" pitchFamily="18" charset="0"/>
              </a:rPr>
              <a:t>lain </a:t>
            </a:r>
            <a:r>
              <a:rPr lang="en-US" sz="2200" u="sng" dirty="0">
                <a:latin typeface="Garamond" pitchFamily="18" charset="0"/>
              </a:rPr>
              <a:t>w</a:t>
            </a:r>
            <a:r>
              <a:rPr lang="en-US" sz="2200" u="sng" dirty="0" smtClean="0">
                <a:latin typeface="Garamond" pitchFamily="18" charset="0"/>
              </a:rPr>
              <a:t>riting </a:t>
            </a:r>
          </a:p>
          <a:p>
            <a:pPr>
              <a:lnSpc>
                <a:spcPct val="150000"/>
              </a:lnSpc>
            </a:pPr>
            <a:r>
              <a:rPr lang="en-US" sz="2200" dirty="0" smtClean="0">
                <a:latin typeface="Garamond" pitchFamily="18" charset="0"/>
              </a:rPr>
              <a:t>is </a:t>
            </a:r>
            <a:r>
              <a:rPr lang="en-US" sz="2200" dirty="0">
                <a:latin typeface="Garamond" pitchFamily="18" charset="0"/>
              </a:rPr>
              <a:t>a strategy </a:t>
            </a:r>
            <a:r>
              <a:rPr lang="en-US" sz="2200" dirty="0" smtClean="0">
                <a:latin typeface="Garamond" pitchFamily="18" charset="0"/>
              </a:rPr>
              <a:t>for </a:t>
            </a:r>
            <a:r>
              <a:rPr lang="en-US" sz="2200" u="sng" dirty="0" smtClean="0">
                <a:latin typeface="Garamond" pitchFamily="18" charset="0"/>
              </a:rPr>
              <a:t>translating</a:t>
            </a:r>
            <a:r>
              <a:rPr lang="en-US" sz="2200" dirty="0" smtClean="0">
                <a:latin typeface="Garamond" pitchFamily="18" charset="0"/>
              </a:rPr>
              <a:t> complex health information </a:t>
            </a:r>
          </a:p>
          <a:p>
            <a:pPr>
              <a:lnSpc>
                <a:spcPct val="150000"/>
              </a:lnSpc>
            </a:pPr>
            <a:r>
              <a:rPr lang="en-US" sz="2200" dirty="0" smtClean="0">
                <a:latin typeface="Garamond" pitchFamily="18" charset="0"/>
              </a:rPr>
              <a:t>into </a:t>
            </a:r>
            <a:r>
              <a:rPr lang="en-US" sz="2200" u="sng" dirty="0" smtClean="0">
                <a:latin typeface="Garamond" pitchFamily="18" charset="0"/>
              </a:rPr>
              <a:t>plain language </a:t>
            </a:r>
            <a:r>
              <a:rPr lang="en-US" sz="2200" dirty="0" smtClean="0">
                <a:latin typeface="Garamond" pitchFamily="18" charset="0"/>
              </a:rPr>
              <a:t>with </a:t>
            </a:r>
            <a:r>
              <a:rPr lang="en-US" sz="2200" dirty="0">
                <a:latin typeface="Garamond" pitchFamily="18" charset="0"/>
              </a:rPr>
              <a:t>the goal of improving </a:t>
            </a:r>
            <a:r>
              <a:rPr lang="en-US" sz="2200" u="sng" dirty="0" smtClean="0">
                <a:latin typeface="Garamond" pitchFamily="18" charset="0"/>
              </a:rPr>
              <a:t>health </a:t>
            </a:r>
            <a:r>
              <a:rPr lang="en-US" sz="2200" u="sng" dirty="0">
                <a:latin typeface="Garamond" pitchFamily="18" charset="0"/>
              </a:rPr>
              <a:t>l</a:t>
            </a:r>
            <a:r>
              <a:rPr lang="en-US" sz="2200" u="sng" dirty="0" smtClean="0">
                <a:latin typeface="Garamond" pitchFamily="18" charset="0"/>
              </a:rPr>
              <a:t>iteracy</a:t>
            </a:r>
            <a:r>
              <a:rPr lang="en-US" sz="2200" dirty="0" smtClean="0">
                <a:latin typeface="Garamond" pitchFamily="18" charset="0"/>
              </a:rPr>
              <a:t>.</a:t>
            </a:r>
          </a:p>
          <a:p>
            <a:pPr>
              <a:lnSpc>
                <a:spcPct val="150000"/>
              </a:lnSpc>
            </a:pPr>
            <a:endParaRPr lang="en-US" sz="2200" dirty="0" smtClean="0">
              <a:latin typeface="Garamond" pitchFamily="18" charset="0"/>
            </a:endParaRPr>
          </a:p>
          <a:p>
            <a:pPr>
              <a:lnSpc>
                <a:spcPct val="150000"/>
              </a:lnSpc>
            </a:pPr>
            <a:r>
              <a:rPr lang="en-US" sz="2200" dirty="0" smtClean="0">
                <a:latin typeface="Garamond" pitchFamily="18" charset="0"/>
              </a:rPr>
              <a:t>	</a:t>
            </a:r>
            <a:r>
              <a:rPr lang="en-US" dirty="0" smtClean="0">
                <a:latin typeface="Garamond" pitchFamily="18" charset="0"/>
              </a:rPr>
              <a:t>-C-MORE  </a:t>
            </a:r>
            <a:endParaRPr lang="en-US" dirty="0">
              <a:latin typeface="Garamond" pitchFamily="18" charset="0"/>
            </a:endParaRPr>
          </a:p>
        </p:txBody>
      </p:sp>
      <p:sp>
        <p:nvSpPr>
          <p:cNvPr id="4" name="TextBox 3"/>
          <p:cNvSpPr txBox="1"/>
          <p:nvPr/>
        </p:nvSpPr>
        <p:spPr>
          <a:xfrm>
            <a:off x="1194506" y="1410572"/>
            <a:ext cx="6553200" cy="430887"/>
          </a:xfrm>
          <a:prstGeom prst="rect">
            <a:avLst/>
          </a:prstGeom>
          <a:noFill/>
        </p:spPr>
        <p:txBody>
          <a:bodyPr wrap="square" rtlCol="0">
            <a:spAutoFit/>
          </a:bodyPr>
          <a:lstStyle/>
          <a:p>
            <a:pPr algn="ctr"/>
            <a:r>
              <a:rPr lang="en-US" sz="2200" b="1" dirty="0" smtClean="0">
                <a:latin typeface="Garamond" pitchFamily="18" charset="0"/>
              </a:rPr>
              <a:t>Plain Writing as a Method in Health Services</a:t>
            </a:r>
            <a:endParaRPr lang="en-US" sz="2200" b="1" dirty="0">
              <a:latin typeface="Garamond" pitchFamily="18" charset="0"/>
            </a:endParaRPr>
          </a:p>
        </p:txBody>
      </p:sp>
      <p:pic>
        <p:nvPicPr>
          <p:cNvPr id="5" name="Picture 4"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7370" y="4810438"/>
            <a:ext cx="570230" cy="452755"/>
          </a:xfrm>
          <a:prstGeom prst="rect">
            <a:avLst/>
          </a:prstGeom>
          <a:noFill/>
          <a:ln>
            <a:noFill/>
          </a:ln>
        </p:spPr>
      </p:pic>
    </p:spTree>
    <p:extLst>
      <p:ext uri="{BB962C8B-B14F-4D97-AF65-F5344CB8AC3E}">
        <p14:creationId xmlns:p14="http://schemas.microsoft.com/office/powerpoint/2010/main" val="15990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Jose Luis Calderon, MD                     C-MORE Health Literacy Seminars</a:t>
            </a:r>
            <a:endParaRPr lang="en-US" dirty="0"/>
          </a:p>
        </p:txBody>
      </p:sp>
      <p:sp>
        <p:nvSpPr>
          <p:cNvPr id="6" name="Rectangle 5"/>
          <p:cNvSpPr/>
          <p:nvPr/>
        </p:nvSpPr>
        <p:spPr>
          <a:xfrm>
            <a:off x="685800" y="1905000"/>
            <a:ext cx="7792085" cy="4031873"/>
          </a:xfrm>
          <a:prstGeom prst="rect">
            <a:avLst/>
          </a:prstGeom>
        </p:spPr>
        <p:txBody>
          <a:bodyPr wrap="square">
            <a:spAutoFit/>
          </a:bodyPr>
          <a:lstStyle/>
          <a:p>
            <a:r>
              <a:rPr lang="en-US" sz="2000" b="1" dirty="0">
                <a:latin typeface="Garamond" pitchFamily="18" charset="0"/>
              </a:rPr>
              <a:t>R</a:t>
            </a:r>
            <a:r>
              <a:rPr lang="en-US" sz="2000" b="1" dirty="0" smtClean="0">
                <a:latin typeface="Garamond" pitchFamily="18" charset="0"/>
              </a:rPr>
              <a:t>equires </a:t>
            </a:r>
            <a:r>
              <a:rPr lang="en-US" sz="2000" b="1" dirty="0">
                <a:latin typeface="Garamond" pitchFamily="18" charset="0"/>
              </a:rPr>
              <a:t>federal agencies to </a:t>
            </a:r>
            <a:r>
              <a:rPr lang="en-US" sz="2000" b="1" dirty="0" smtClean="0">
                <a:latin typeface="Garamond" pitchFamily="18" charset="0"/>
              </a:rPr>
              <a:t>write: </a:t>
            </a:r>
          </a:p>
          <a:p>
            <a:endParaRPr lang="en-US" sz="2000" u="sng" dirty="0" smtClean="0">
              <a:latin typeface="Garamond" pitchFamily="18" charset="0"/>
            </a:endParaRPr>
          </a:p>
          <a:p>
            <a:r>
              <a:rPr lang="en-US" sz="2000" dirty="0" smtClean="0">
                <a:latin typeface="Garamond" pitchFamily="18" charset="0"/>
              </a:rPr>
              <a:t>“Clear </a:t>
            </a:r>
            <a:r>
              <a:rPr lang="en-US" sz="2000" dirty="0">
                <a:latin typeface="Garamond" pitchFamily="18" charset="0"/>
              </a:rPr>
              <a:t>g</a:t>
            </a:r>
            <a:r>
              <a:rPr lang="en-US" sz="2000" dirty="0" smtClean="0">
                <a:latin typeface="Garamond" pitchFamily="18" charset="0"/>
              </a:rPr>
              <a:t>overnment </a:t>
            </a:r>
            <a:r>
              <a:rPr lang="en-US" sz="2000" dirty="0">
                <a:latin typeface="Garamond" pitchFamily="18" charset="0"/>
              </a:rPr>
              <a:t>communication that the public can understand and use." </a:t>
            </a:r>
            <a:endParaRPr lang="en-US" sz="2000" dirty="0" smtClean="0">
              <a:latin typeface="Garamond" pitchFamily="18" charset="0"/>
            </a:endParaRPr>
          </a:p>
          <a:p>
            <a:endParaRPr lang="en-US" sz="2000" dirty="0">
              <a:latin typeface="Garamond" pitchFamily="18" charset="0"/>
            </a:endParaRPr>
          </a:p>
          <a:p>
            <a:r>
              <a:rPr lang="en-US" sz="2000" dirty="0" smtClean="0">
                <a:latin typeface="Garamond" pitchFamily="18" charset="0"/>
              </a:rPr>
              <a:t>President Obama emphasized the establishment of a system of: </a:t>
            </a:r>
          </a:p>
          <a:p>
            <a:endParaRPr lang="en-US" sz="2000" dirty="0" smtClean="0">
              <a:latin typeface="Garamond" pitchFamily="18" charset="0"/>
            </a:endParaRPr>
          </a:p>
          <a:p>
            <a:pPr marL="342900" indent="-342900">
              <a:buFont typeface="Arial" pitchFamily="34" charset="0"/>
              <a:buChar char="•"/>
            </a:pPr>
            <a:r>
              <a:rPr lang="en-US" sz="2000" b="1" dirty="0" smtClean="0">
                <a:latin typeface="Garamond" pitchFamily="18" charset="0"/>
              </a:rPr>
              <a:t>Transparency</a:t>
            </a:r>
          </a:p>
          <a:p>
            <a:pPr marL="342900" indent="-342900">
              <a:buFont typeface="Arial" pitchFamily="34" charset="0"/>
              <a:buChar char="•"/>
            </a:pPr>
            <a:r>
              <a:rPr lang="en-US" sz="2000" b="1" dirty="0">
                <a:latin typeface="Garamond" pitchFamily="18" charset="0"/>
              </a:rPr>
              <a:t>P</a:t>
            </a:r>
            <a:r>
              <a:rPr lang="en-US" sz="2000" b="1" dirty="0" smtClean="0">
                <a:latin typeface="Garamond" pitchFamily="18" charset="0"/>
              </a:rPr>
              <a:t>ublic participation</a:t>
            </a:r>
          </a:p>
          <a:p>
            <a:pPr marL="342900" indent="-342900">
              <a:buFont typeface="Arial" pitchFamily="34" charset="0"/>
              <a:buChar char="•"/>
            </a:pPr>
            <a:r>
              <a:rPr lang="en-US" sz="2000" b="1" dirty="0" smtClean="0">
                <a:latin typeface="Garamond" pitchFamily="18" charset="0"/>
              </a:rPr>
              <a:t>Collaboration</a:t>
            </a:r>
          </a:p>
          <a:p>
            <a:r>
              <a:rPr lang="en-US" sz="2000" b="1" dirty="0" smtClean="0">
                <a:latin typeface="Garamond" pitchFamily="18" charset="0"/>
              </a:rPr>
              <a:t>  </a:t>
            </a:r>
          </a:p>
          <a:p>
            <a:r>
              <a:rPr lang="en-US" sz="2000" dirty="0" smtClean="0">
                <a:latin typeface="Garamond" pitchFamily="18" charset="0"/>
              </a:rPr>
              <a:t>   -</a:t>
            </a:r>
            <a:r>
              <a:rPr lang="en-US" dirty="0" smtClean="0">
                <a:latin typeface="Garamond" pitchFamily="18" charset="0"/>
              </a:rPr>
              <a:t>Memorandum on Transparency and Open Government, January 2009</a:t>
            </a:r>
          </a:p>
          <a:p>
            <a:endParaRPr lang="en-US" dirty="0">
              <a:latin typeface="Garamond" pitchFamily="18" charset="0"/>
            </a:endParaRPr>
          </a:p>
          <a:p>
            <a:pPr algn="ctr"/>
            <a:r>
              <a:rPr lang="en-US" sz="2000" b="1" dirty="0" smtClean="0">
                <a:latin typeface="Garamond" pitchFamily="18" charset="0"/>
              </a:rPr>
              <a:t>What is know about compliance to the Plain </a:t>
            </a:r>
            <a:r>
              <a:rPr lang="en-US" sz="2000" b="1" dirty="0">
                <a:latin typeface="Garamond" pitchFamily="18" charset="0"/>
              </a:rPr>
              <a:t>W</a:t>
            </a:r>
            <a:r>
              <a:rPr lang="en-US" sz="2000" b="1" dirty="0" smtClean="0">
                <a:latin typeface="Garamond" pitchFamily="18" charset="0"/>
              </a:rPr>
              <a:t>riting Act?</a:t>
            </a:r>
            <a:endParaRPr lang="en-US" sz="2000" b="1" dirty="0">
              <a:latin typeface="Garamond" pitchFamily="18" charset="0"/>
            </a:endParaRPr>
          </a:p>
        </p:txBody>
      </p:sp>
      <p:sp>
        <p:nvSpPr>
          <p:cNvPr id="8" name="TextBox 7"/>
          <p:cNvSpPr txBox="1"/>
          <p:nvPr/>
        </p:nvSpPr>
        <p:spPr>
          <a:xfrm>
            <a:off x="1371600" y="1000780"/>
            <a:ext cx="6553200" cy="461665"/>
          </a:xfrm>
          <a:prstGeom prst="rect">
            <a:avLst/>
          </a:prstGeom>
          <a:noFill/>
        </p:spPr>
        <p:txBody>
          <a:bodyPr wrap="square" rtlCol="0">
            <a:spAutoFit/>
          </a:bodyPr>
          <a:lstStyle/>
          <a:p>
            <a:pPr algn="ctr"/>
            <a:r>
              <a:rPr lang="en-US" sz="2400" b="1" dirty="0" smtClean="0">
                <a:latin typeface="Garamond" pitchFamily="18" charset="0"/>
              </a:rPr>
              <a:t>The Plain Writing Act of 2010</a:t>
            </a:r>
            <a:endParaRPr lang="en-US" sz="2400" b="1" dirty="0">
              <a:latin typeface="Garamond" pitchFamily="18" charset="0"/>
            </a:endParaRPr>
          </a:p>
        </p:txBody>
      </p:sp>
    </p:spTree>
    <p:extLst>
      <p:ext uri="{BB962C8B-B14F-4D97-AF65-F5344CB8AC3E}">
        <p14:creationId xmlns:p14="http://schemas.microsoft.com/office/powerpoint/2010/main" val="3475617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7911662" cy="5786199"/>
          </a:xfrm>
          <a:prstGeom prst="rect">
            <a:avLst/>
          </a:prstGeom>
        </p:spPr>
        <p:txBody>
          <a:bodyPr wrap="square">
            <a:spAutoFit/>
          </a:bodyPr>
          <a:lstStyle/>
          <a:p>
            <a:r>
              <a:rPr lang="en-US" sz="2000" b="1" dirty="0" smtClean="0">
                <a:latin typeface="Garamond" pitchFamily="18" charset="0"/>
              </a:rPr>
              <a:t>Plain </a:t>
            </a:r>
            <a:r>
              <a:rPr lang="en-US" sz="2000" b="1" dirty="0">
                <a:latin typeface="Garamond" pitchFamily="18" charset="0"/>
              </a:rPr>
              <a:t>Writing Act of 2010 </a:t>
            </a:r>
            <a:r>
              <a:rPr lang="en-US" sz="2000" b="1" dirty="0" smtClean="0">
                <a:latin typeface="Garamond" pitchFamily="18" charset="0"/>
              </a:rPr>
              <a:t>and</a:t>
            </a:r>
            <a:r>
              <a:rPr lang="en-US" sz="2000" dirty="0">
                <a:latin typeface="Garamond" pitchFamily="18" charset="0"/>
              </a:rPr>
              <a:t>/ 	</a:t>
            </a:r>
            <a:r>
              <a:rPr lang="en-US" sz="2000" b="1" dirty="0" smtClean="0">
                <a:latin typeface="Garamond" pitchFamily="18" charset="0"/>
              </a:rPr>
              <a:t>                  Publications </a:t>
            </a:r>
            <a:r>
              <a:rPr lang="en-US" sz="2000" b="1" dirty="0">
                <a:latin typeface="Garamond" pitchFamily="18" charset="0"/>
              </a:rPr>
              <a:t>Listed</a:t>
            </a:r>
          </a:p>
          <a:p>
            <a:pPr lvl="0"/>
            <a:endParaRPr lang="en-US" sz="2000" dirty="0">
              <a:latin typeface="Garamond" pitchFamily="18" charset="0"/>
            </a:endParaRPr>
          </a:p>
          <a:p>
            <a:pPr marL="457200" indent="-457200">
              <a:lnSpc>
                <a:spcPct val="150000"/>
              </a:lnSpc>
              <a:buFont typeface="+mj-lt"/>
              <a:buAutoNum type="arabicPeriod"/>
            </a:pPr>
            <a:r>
              <a:rPr lang="en-US" sz="2000" dirty="0">
                <a:latin typeface="Garamond" pitchFamily="18" charset="0"/>
              </a:rPr>
              <a:t>Federal Compliance				0</a:t>
            </a:r>
          </a:p>
          <a:p>
            <a:pPr marL="457200" lvl="0" indent="-457200">
              <a:lnSpc>
                <a:spcPct val="150000"/>
              </a:lnSpc>
              <a:buFont typeface="+mj-lt"/>
              <a:buAutoNum type="arabicPeriod"/>
            </a:pPr>
            <a:r>
              <a:rPr lang="en-US" sz="2000" dirty="0" smtClean="0">
                <a:latin typeface="Garamond" pitchFamily="18" charset="0"/>
              </a:rPr>
              <a:t>Federal </a:t>
            </a:r>
            <a:r>
              <a:rPr lang="en-US" sz="2000" dirty="0">
                <a:latin typeface="Garamond" pitchFamily="18" charset="0"/>
              </a:rPr>
              <a:t>Agency Compliance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smtClean="0">
                <a:latin typeface="Garamond" pitchFamily="18" charset="0"/>
              </a:rPr>
              <a:t>Federal </a:t>
            </a:r>
            <a:r>
              <a:rPr lang="en-US" sz="2000" dirty="0">
                <a:latin typeface="Garamond" pitchFamily="18" charset="0"/>
              </a:rPr>
              <a:t>Agency Initiatives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Initiatives					</a:t>
            </a:r>
            <a:r>
              <a:rPr lang="en-US" sz="2000" dirty="0" smtClean="0">
                <a:latin typeface="Garamond" pitchFamily="18" charset="0"/>
              </a:rPr>
              <a:t>1   [Health Literacy]</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Compliance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Observance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Monitoring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Oversight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Surveillance					</a:t>
            </a:r>
            <a:r>
              <a:rPr lang="en-US" sz="2000" dirty="0" smtClean="0">
                <a:latin typeface="Garamond" pitchFamily="18" charset="0"/>
              </a:rPr>
              <a:t>0</a:t>
            </a:r>
          </a:p>
          <a:p>
            <a:pPr marL="457200" lvl="0" indent="-457200">
              <a:lnSpc>
                <a:spcPct val="150000"/>
              </a:lnSpc>
              <a:buFont typeface="+mj-lt"/>
              <a:buAutoNum type="arabicPeriod"/>
            </a:pPr>
            <a:r>
              <a:rPr lang="en-US" sz="2000" dirty="0" smtClean="0">
                <a:latin typeface="Garamond" pitchFamily="18" charset="0"/>
              </a:rPr>
              <a:t>Training					1    </a:t>
            </a:r>
            <a:r>
              <a:rPr lang="en-US" sz="2000" dirty="0">
                <a:latin typeface="Garamond" pitchFamily="18" charset="0"/>
              </a:rPr>
              <a:t>[Health Literacy]</a:t>
            </a:r>
          </a:p>
          <a:p>
            <a:pPr>
              <a:lnSpc>
                <a:spcPct val="150000"/>
              </a:lnSpc>
            </a:pPr>
            <a:endParaRPr lang="en-US" sz="2000" dirty="0">
              <a:latin typeface="Garamond" pitchFamily="18" charset="0"/>
            </a:endParaRPr>
          </a:p>
        </p:txBody>
      </p:sp>
      <p:sp>
        <p:nvSpPr>
          <p:cNvPr id="5" name="Rectangle 4"/>
          <p:cNvSpPr/>
          <p:nvPr/>
        </p:nvSpPr>
        <p:spPr>
          <a:xfrm>
            <a:off x="3526896" y="531563"/>
            <a:ext cx="2255746" cy="461665"/>
          </a:xfrm>
          <a:prstGeom prst="rect">
            <a:avLst/>
          </a:prstGeom>
        </p:spPr>
        <p:txBody>
          <a:bodyPr wrap="none">
            <a:spAutoFit/>
          </a:bodyPr>
          <a:lstStyle/>
          <a:p>
            <a:r>
              <a:rPr lang="en-US" sz="2400" b="1" dirty="0">
                <a:latin typeface="Garamond" pitchFamily="18" charset="0"/>
              </a:rPr>
              <a:t>PubMed Search</a:t>
            </a:r>
          </a:p>
        </p:txBody>
      </p:sp>
      <p:cxnSp>
        <p:nvCxnSpPr>
          <p:cNvPr id="9" name="Straight Connector 8"/>
          <p:cNvCxnSpPr/>
          <p:nvPr/>
        </p:nvCxnSpPr>
        <p:spPr>
          <a:xfrm>
            <a:off x="5105400" y="358140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105400" y="35814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05400" y="63246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2" name="Picture 21"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325406"/>
            <a:ext cx="570230" cy="452755"/>
          </a:xfrm>
          <a:prstGeom prst="rect">
            <a:avLst/>
          </a:prstGeom>
          <a:noFill/>
          <a:ln>
            <a:noFill/>
          </a:ln>
        </p:spPr>
      </p:pic>
    </p:spTree>
    <p:extLst>
      <p:ext uri="{BB962C8B-B14F-4D97-AF65-F5344CB8AC3E}">
        <p14:creationId xmlns:p14="http://schemas.microsoft.com/office/powerpoint/2010/main" val="1928055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143000"/>
            <a:ext cx="8458200" cy="5324535"/>
          </a:xfrm>
          <a:prstGeom prst="rect">
            <a:avLst/>
          </a:prstGeom>
        </p:spPr>
        <p:txBody>
          <a:bodyPr wrap="square">
            <a:spAutoFit/>
          </a:bodyPr>
          <a:lstStyle/>
          <a:p>
            <a:r>
              <a:rPr lang="en-US" sz="2000" b="1" dirty="0" smtClean="0">
                <a:latin typeface="Garamond" pitchFamily="18" charset="0"/>
              </a:rPr>
              <a:t>Plain </a:t>
            </a:r>
            <a:r>
              <a:rPr lang="en-US" sz="2000" b="1" dirty="0">
                <a:latin typeface="Garamond" pitchFamily="18" charset="0"/>
              </a:rPr>
              <a:t>Writing Act of 2010 </a:t>
            </a:r>
            <a:r>
              <a:rPr lang="en-US" sz="2000" b="1" dirty="0" smtClean="0">
                <a:latin typeface="Garamond" pitchFamily="18" charset="0"/>
              </a:rPr>
              <a:t>and</a:t>
            </a:r>
            <a:r>
              <a:rPr lang="en-US" sz="2000" dirty="0">
                <a:latin typeface="Garamond" pitchFamily="18" charset="0"/>
              </a:rPr>
              <a:t>/ 	</a:t>
            </a:r>
            <a:r>
              <a:rPr lang="en-US" sz="2000" dirty="0" smtClean="0">
                <a:latin typeface="Garamond" pitchFamily="18" charset="0"/>
              </a:rPr>
              <a:t>                       </a:t>
            </a:r>
            <a:r>
              <a:rPr lang="en-US" sz="2000" b="1" dirty="0" smtClean="0">
                <a:latin typeface="Garamond" pitchFamily="18" charset="0"/>
              </a:rPr>
              <a:t>Publications </a:t>
            </a:r>
            <a:r>
              <a:rPr lang="en-US" sz="2000" b="1" dirty="0">
                <a:latin typeface="Garamond" pitchFamily="18" charset="0"/>
              </a:rPr>
              <a:t>Listed</a:t>
            </a:r>
          </a:p>
          <a:p>
            <a:pPr lvl="0"/>
            <a:endParaRPr lang="en-US" sz="2000" dirty="0">
              <a:latin typeface="Garamond" pitchFamily="18" charset="0"/>
            </a:endParaRPr>
          </a:p>
          <a:p>
            <a:pPr marL="457200" indent="-457200">
              <a:lnSpc>
                <a:spcPct val="150000"/>
              </a:lnSpc>
              <a:buFont typeface="+mj-lt"/>
              <a:buAutoNum type="arabicPeriod"/>
            </a:pPr>
            <a:r>
              <a:rPr lang="en-US" sz="2000" dirty="0" smtClean="0">
                <a:latin typeface="Garamond" pitchFamily="18" charset="0"/>
              </a:rPr>
              <a:t>Federal </a:t>
            </a:r>
            <a:r>
              <a:rPr lang="en-US" sz="2000" dirty="0">
                <a:latin typeface="Garamond" pitchFamily="18" charset="0"/>
              </a:rPr>
              <a:t>Compliance				</a:t>
            </a:r>
            <a:r>
              <a:rPr lang="en-US" sz="2000" dirty="0" smtClean="0">
                <a:latin typeface="Garamond" pitchFamily="18" charset="0"/>
              </a:rPr>
              <a:t>1    [Corporate Plain-Lang]</a:t>
            </a:r>
          </a:p>
          <a:p>
            <a:pPr marL="457200" indent="-457200">
              <a:lnSpc>
                <a:spcPct val="150000"/>
              </a:lnSpc>
              <a:buFont typeface="+mj-lt"/>
              <a:buAutoNum type="arabicPeriod"/>
            </a:pPr>
            <a:r>
              <a:rPr lang="en-US" sz="2000" dirty="0">
                <a:latin typeface="Garamond" pitchFamily="18" charset="0"/>
              </a:rPr>
              <a:t>Federal Agency Compliance		</a:t>
            </a:r>
            <a:r>
              <a:rPr lang="en-US" sz="2000" dirty="0" smtClean="0">
                <a:latin typeface="Garamond" pitchFamily="18" charset="0"/>
              </a:rPr>
              <a:t>	2    [Corp/Health Literacy]</a:t>
            </a:r>
            <a:endParaRPr lang="en-US" sz="2000" dirty="0">
              <a:latin typeface="Garamond" pitchFamily="18" charset="0"/>
            </a:endParaRPr>
          </a:p>
          <a:p>
            <a:pPr marL="457200" lvl="0" indent="-457200">
              <a:lnSpc>
                <a:spcPct val="150000"/>
              </a:lnSpc>
              <a:buFont typeface="+mj-lt"/>
              <a:buAutoNum type="arabicPeriod"/>
            </a:pPr>
            <a:r>
              <a:rPr lang="en-US" sz="2000" dirty="0" smtClean="0">
                <a:latin typeface="Garamond" pitchFamily="18" charset="0"/>
              </a:rPr>
              <a:t>Federal </a:t>
            </a:r>
            <a:r>
              <a:rPr lang="en-US" sz="2000" dirty="0">
                <a:latin typeface="Garamond" pitchFamily="18" charset="0"/>
              </a:rPr>
              <a:t>Agency Initiatives 			</a:t>
            </a:r>
            <a:r>
              <a:rPr lang="en-US" sz="2000" dirty="0" smtClean="0">
                <a:latin typeface="Garamond" pitchFamily="18" charset="0"/>
              </a:rPr>
              <a:t>2    [</a:t>
            </a:r>
            <a:r>
              <a:rPr lang="en-US" sz="2000" dirty="0">
                <a:latin typeface="Garamond" pitchFamily="18" charset="0"/>
              </a:rPr>
              <a:t>Corp/Health </a:t>
            </a:r>
            <a:r>
              <a:rPr lang="en-US" sz="2000" dirty="0" smtClean="0">
                <a:latin typeface="Garamond" pitchFamily="18" charset="0"/>
              </a:rPr>
              <a:t>Literacy]</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Initiatives					</a:t>
            </a:r>
            <a:r>
              <a:rPr lang="en-US" sz="2000" dirty="0" smtClean="0">
                <a:latin typeface="Garamond" pitchFamily="18" charset="0"/>
              </a:rPr>
              <a:t>2    [</a:t>
            </a:r>
            <a:r>
              <a:rPr lang="en-US" sz="2000" dirty="0">
                <a:latin typeface="Garamond" pitchFamily="18" charset="0"/>
              </a:rPr>
              <a:t>Corp/Health </a:t>
            </a:r>
            <a:r>
              <a:rPr lang="en-US" sz="2000" dirty="0" smtClean="0">
                <a:latin typeface="Garamond" pitchFamily="18" charset="0"/>
              </a:rPr>
              <a:t>Literacy] </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Compliance					</a:t>
            </a:r>
            <a:r>
              <a:rPr lang="en-US" sz="2000" dirty="0" smtClean="0">
                <a:latin typeface="Garamond" pitchFamily="18" charset="0"/>
              </a:rPr>
              <a:t>1    [Corporate]</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Observance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Monitoring 					</a:t>
            </a:r>
            <a:r>
              <a:rPr lang="en-US" sz="2000" dirty="0" smtClean="0">
                <a:latin typeface="Garamond" pitchFamily="18" charset="0"/>
              </a:rPr>
              <a:t>0</a:t>
            </a:r>
            <a:endParaRPr lang="en-US" sz="2000" dirty="0">
              <a:latin typeface="Garamond" pitchFamily="18" charset="0"/>
            </a:endParaRPr>
          </a:p>
          <a:p>
            <a:pPr marL="457200" lvl="0" indent="-457200">
              <a:lnSpc>
                <a:spcPct val="150000"/>
              </a:lnSpc>
              <a:buFont typeface="+mj-lt"/>
              <a:buAutoNum type="arabicPeriod"/>
            </a:pPr>
            <a:r>
              <a:rPr lang="en-US" sz="2000" dirty="0">
                <a:latin typeface="Garamond" pitchFamily="18" charset="0"/>
              </a:rPr>
              <a:t>Oversight					</a:t>
            </a:r>
            <a:r>
              <a:rPr lang="en-US" sz="2000" dirty="0" smtClean="0">
                <a:latin typeface="Garamond" pitchFamily="18" charset="0"/>
              </a:rPr>
              <a:t>0</a:t>
            </a:r>
            <a:endParaRPr lang="en-US" sz="2000" dirty="0">
              <a:latin typeface="Garamond" pitchFamily="18" charset="0"/>
            </a:endParaRPr>
          </a:p>
          <a:p>
            <a:pPr marL="457200" indent="-457200">
              <a:lnSpc>
                <a:spcPct val="150000"/>
              </a:lnSpc>
              <a:buFont typeface="+mj-lt"/>
              <a:buAutoNum type="arabicPeriod"/>
            </a:pPr>
            <a:r>
              <a:rPr lang="en-US" sz="2000" dirty="0">
                <a:latin typeface="Garamond" pitchFamily="18" charset="0"/>
              </a:rPr>
              <a:t>Surveillance					</a:t>
            </a:r>
            <a:r>
              <a:rPr lang="en-US" sz="2000" dirty="0" smtClean="0">
                <a:latin typeface="Garamond" pitchFamily="18" charset="0"/>
              </a:rPr>
              <a:t>1   </a:t>
            </a:r>
            <a:r>
              <a:rPr lang="en-US" sz="2000" dirty="0">
                <a:latin typeface="Garamond" pitchFamily="18" charset="0"/>
              </a:rPr>
              <a:t>[Corporate]</a:t>
            </a:r>
          </a:p>
          <a:p>
            <a:pPr marL="457200" lvl="0" indent="-457200">
              <a:lnSpc>
                <a:spcPct val="150000"/>
              </a:lnSpc>
              <a:buFont typeface="+mj-lt"/>
              <a:buAutoNum type="arabicPeriod"/>
            </a:pPr>
            <a:r>
              <a:rPr lang="en-US" sz="2000" dirty="0" smtClean="0">
                <a:latin typeface="Garamond" pitchFamily="18" charset="0"/>
              </a:rPr>
              <a:t>Training					1   [Health Literacy]</a:t>
            </a:r>
            <a:endParaRPr lang="en-US" sz="2000" dirty="0">
              <a:latin typeface="Garamond" pitchFamily="18" charset="0"/>
            </a:endParaRPr>
          </a:p>
        </p:txBody>
      </p:sp>
      <p:sp>
        <p:nvSpPr>
          <p:cNvPr id="4" name="Rectangle 3"/>
          <p:cNvSpPr/>
          <p:nvPr/>
        </p:nvSpPr>
        <p:spPr>
          <a:xfrm>
            <a:off x="3352800" y="527098"/>
            <a:ext cx="3100272" cy="461665"/>
          </a:xfrm>
          <a:prstGeom prst="rect">
            <a:avLst/>
          </a:prstGeom>
        </p:spPr>
        <p:txBody>
          <a:bodyPr wrap="none">
            <a:spAutoFit/>
          </a:bodyPr>
          <a:lstStyle/>
          <a:p>
            <a:r>
              <a:rPr lang="en-US" sz="2400" b="1" dirty="0" smtClean="0">
                <a:latin typeface="Garamond" pitchFamily="18" charset="0"/>
              </a:rPr>
              <a:t>Google Scholar Search</a:t>
            </a:r>
            <a:endParaRPr lang="en-US" sz="2400" b="1" dirty="0">
              <a:latin typeface="Garamond" pitchFamily="18" charset="0"/>
            </a:endParaRPr>
          </a:p>
        </p:txBody>
      </p:sp>
      <p:pic>
        <p:nvPicPr>
          <p:cNvPr id="5" name="Picture 4" descr="https://encrypted-tbn1.gstatic.com/images?q=tbn:ANd9GcSX1Ms3aC4DMz0tWCZKL99uI27pZUKoDKnBemNfozoW5oLuvm7PadmppMQ"/>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80999"/>
            <a:ext cx="570230" cy="452755"/>
          </a:xfrm>
          <a:prstGeom prst="rect">
            <a:avLst/>
          </a:prstGeom>
          <a:noFill/>
          <a:ln>
            <a:noFill/>
          </a:ln>
        </p:spPr>
      </p:pic>
    </p:spTree>
    <p:extLst>
      <p:ext uri="{BB962C8B-B14F-4D97-AF65-F5344CB8AC3E}">
        <p14:creationId xmlns:p14="http://schemas.microsoft.com/office/powerpoint/2010/main" val="1803707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Jose Luis Calderon, MD                     C-MORE Health Literacy Seminars</a:t>
            </a:r>
            <a:endParaRPr lang="en-US" dirty="0"/>
          </a:p>
        </p:txBody>
      </p:sp>
      <p:sp>
        <p:nvSpPr>
          <p:cNvPr id="5" name="TextBox 4"/>
          <p:cNvSpPr txBox="1"/>
          <p:nvPr/>
        </p:nvSpPr>
        <p:spPr>
          <a:xfrm>
            <a:off x="838200" y="1143000"/>
            <a:ext cx="7315200" cy="707886"/>
          </a:xfrm>
          <a:prstGeom prst="rect">
            <a:avLst/>
          </a:prstGeom>
          <a:noFill/>
        </p:spPr>
        <p:txBody>
          <a:bodyPr wrap="square" rtlCol="0">
            <a:spAutoFit/>
          </a:bodyPr>
          <a:lstStyle/>
          <a:p>
            <a:pPr algn="ctr"/>
            <a:r>
              <a:rPr lang="en-US" sz="2000" b="1" dirty="0" smtClean="0">
                <a:latin typeface="Garamond" pitchFamily="18" charset="0"/>
              </a:rPr>
              <a:t>New </a:t>
            </a:r>
            <a:r>
              <a:rPr lang="en-US" sz="2000" b="1" dirty="0">
                <a:latin typeface="Garamond" pitchFamily="18" charset="0"/>
              </a:rPr>
              <a:t>Federal Policy Initiatives To Boost Health Literacy Can Help The Nation Move Beyond The Cycle Of Costly ‘Crisis Care</a:t>
            </a:r>
            <a:r>
              <a:rPr lang="en-US" sz="2000" b="1" dirty="0" smtClean="0">
                <a:latin typeface="Garamond" pitchFamily="18" charset="0"/>
              </a:rPr>
              <a:t>’</a:t>
            </a:r>
            <a:endParaRPr lang="en-US" sz="2000" dirty="0">
              <a:latin typeface="Garamond" pitchFamily="18" charset="0"/>
            </a:endParaRPr>
          </a:p>
        </p:txBody>
      </p:sp>
      <p:sp>
        <p:nvSpPr>
          <p:cNvPr id="6" name="TextBox 5"/>
          <p:cNvSpPr txBox="1"/>
          <p:nvPr/>
        </p:nvSpPr>
        <p:spPr>
          <a:xfrm>
            <a:off x="1371600" y="2100957"/>
            <a:ext cx="6400800" cy="400110"/>
          </a:xfrm>
          <a:prstGeom prst="rect">
            <a:avLst/>
          </a:prstGeom>
          <a:noFill/>
        </p:spPr>
        <p:txBody>
          <a:bodyPr wrap="square" rtlCol="0">
            <a:spAutoFit/>
          </a:bodyPr>
          <a:lstStyle/>
          <a:p>
            <a:pPr algn="ctr"/>
            <a:r>
              <a:rPr lang="en-US" sz="2000" dirty="0" smtClean="0">
                <a:latin typeface="Garamond" pitchFamily="18" charset="0"/>
              </a:rPr>
              <a:t>Koh HK, Berwick DM, Clancy CM, Baur, C, et al</a:t>
            </a:r>
            <a:endParaRPr lang="en-US" sz="2000" dirty="0">
              <a:latin typeface="Garamond" pitchFamily="18" charset="0"/>
            </a:endParaRPr>
          </a:p>
        </p:txBody>
      </p:sp>
      <p:sp>
        <p:nvSpPr>
          <p:cNvPr id="7" name="TextBox 6"/>
          <p:cNvSpPr txBox="1"/>
          <p:nvPr/>
        </p:nvSpPr>
        <p:spPr>
          <a:xfrm>
            <a:off x="838200" y="2819400"/>
            <a:ext cx="7467600" cy="2357248"/>
          </a:xfrm>
          <a:prstGeom prst="rect">
            <a:avLst/>
          </a:prstGeom>
          <a:noFill/>
        </p:spPr>
        <p:txBody>
          <a:bodyPr wrap="square" rtlCol="0">
            <a:spAutoFit/>
          </a:bodyPr>
          <a:lstStyle/>
          <a:p>
            <a:pPr>
              <a:lnSpc>
                <a:spcPct val="150000"/>
              </a:lnSpc>
            </a:pPr>
            <a:r>
              <a:rPr lang="en-US" sz="2000" dirty="0">
                <a:latin typeface="Garamond" pitchFamily="18" charset="0"/>
              </a:rPr>
              <a:t>Recent federal policy initiatives, including the Affordable Care Act of 2010, the Department of Health and Human Services’ National Action Plan to Improve Health Literacy, and the Plain Writing Act of 2010, have brought health literacy to a tipping point—that is, poised to make the transition from the margins to the mainstream.</a:t>
            </a:r>
          </a:p>
        </p:txBody>
      </p:sp>
      <p:sp>
        <p:nvSpPr>
          <p:cNvPr id="8" name="TextBox 7"/>
          <p:cNvSpPr txBox="1"/>
          <p:nvPr/>
        </p:nvSpPr>
        <p:spPr>
          <a:xfrm>
            <a:off x="1333500" y="5498811"/>
            <a:ext cx="6324600" cy="584775"/>
          </a:xfrm>
          <a:prstGeom prst="rect">
            <a:avLst/>
          </a:prstGeom>
          <a:noFill/>
        </p:spPr>
        <p:txBody>
          <a:bodyPr wrap="square" rtlCol="0">
            <a:spAutoFit/>
          </a:bodyPr>
          <a:lstStyle/>
          <a:p>
            <a:pPr algn="ctr"/>
            <a:r>
              <a:rPr lang="en-US" sz="1600" b="1" dirty="0"/>
              <a:t>Published online before </a:t>
            </a:r>
            <a:r>
              <a:rPr lang="en-US" sz="1600" b="1" dirty="0" smtClean="0"/>
              <a:t>print January 2012,</a:t>
            </a:r>
          </a:p>
          <a:p>
            <a:pPr algn="ctr"/>
            <a:r>
              <a:rPr lang="en-US" sz="1600" b="1" dirty="0" smtClean="0"/>
              <a:t>doi:10.1377/hlthaff.2011.1169</a:t>
            </a:r>
            <a:endParaRPr lang="en-US" sz="1600" dirty="0"/>
          </a:p>
        </p:txBody>
      </p:sp>
    </p:spTree>
    <p:extLst>
      <p:ext uri="{BB962C8B-B14F-4D97-AF65-F5344CB8AC3E}">
        <p14:creationId xmlns:p14="http://schemas.microsoft.com/office/powerpoint/2010/main" val="2236749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3874</TotalTime>
  <Words>1276</Words>
  <Application>Microsoft Office PowerPoint</Application>
  <PresentationFormat>On-screen Show (4:3)</PresentationFormat>
  <Paragraphs>210</Paragraphs>
  <Slides>24</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MS Mincho</vt:lpstr>
      <vt:lpstr>SimSun-ExtB</vt:lpstr>
      <vt:lpstr>Arial</vt:lpstr>
      <vt:lpstr>Calibri</vt:lpstr>
      <vt:lpstr>Century Gothic</vt:lpstr>
      <vt:lpstr>Comic Sans MS</vt:lpstr>
      <vt:lpstr>Courier New</vt:lpstr>
      <vt:lpstr>Garamond</vt:lpstr>
      <vt:lpstr>Helvetica</vt:lpstr>
      <vt:lpstr>High Tower Text</vt:lpstr>
      <vt:lpstr>Palatino Linotype</vt:lpstr>
      <vt:lpstr>Times New Roman</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C-MORE  Health Literacy Seminar Series</dc:title>
  <dc:creator>ismail - [2010]</dc:creator>
  <cp:lastModifiedBy>Gonzalez, Victor</cp:lastModifiedBy>
  <cp:revision>138</cp:revision>
  <cp:lastPrinted>2015-09-15T18:49:13Z</cp:lastPrinted>
  <dcterms:created xsi:type="dcterms:W3CDTF">2015-09-13T15:53:31Z</dcterms:created>
  <dcterms:modified xsi:type="dcterms:W3CDTF">2016-09-20T18:17:30Z</dcterms:modified>
</cp:coreProperties>
</file>