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3" r:id="rId3"/>
    <p:sldId id="296" r:id="rId4"/>
    <p:sldId id="265" r:id="rId5"/>
    <p:sldId id="266" r:id="rId6"/>
    <p:sldId id="267" r:id="rId7"/>
    <p:sldId id="258" r:id="rId8"/>
    <p:sldId id="259" r:id="rId9"/>
    <p:sldId id="260" r:id="rId10"/>
    <p:sldId id="289" r:id="rId11"/>
    <p:sldId id="261" r:id="rId12"/>
    <p:sldId id="290" r:id="rId13"/>
    <p:sldId id="291" r:id="rId14"/>
    <p:sldId id="292" r:id="rId15"/>
    <p:sldId id="293" r:id="rId16"/>
    <p:sldId id="294" r:id="rId17"/>
    <p:sldId id="295" r:id="rId18"/>
    <p:sldId id="271" r:id="rId19"/>
    <p:sldId id="275" r:id="rId20"/>
    <p:sldId id="276" r:id="rId21"/>
    <p:sldId id="277" r:id="rId22"/>
    <p:sldId id="278" r:id="rId23"/>
    <p:sldId id="279" r:id="rId24"/>
    <p:sldId id="280" r:id="rId25"/>
    <p:sldId id="281" r:id="rId26"/>
    <p:sldId id="282" r:id="rId27"/>
    <p:sldId id="268" r:id="rId28"/>
    <p:sldId id="269" r:id="rId29"/>
    <p:sldId id="270" r:id="rId30"/>
    <p:sldId id="283" r:id="rId31"/>
    <p:sldId id="284" r:id="rId32"/>
    <p:sldId id="285" r:id="rId33"/>
    <p:sldId id="286" r:id="rId34"/>
    <p:sldId id="272" r:id="rId35"/>
    <p:sldId id="273" r:id="rId36"/>
    <p:sldId id="297" r:id="rId37"/>
    <p:sldId id="301" r:id="rId38"/>
    <p:sldId id="302" r:id="rId39"/>
    <p:sldId id="300" r:id="rId40"/>
    <p:sldId id="299" r:id="rId41"/>
    <p:sldId id="303" r:id="rId42"/>
    <p:sldId id="298" r:id="rId43"/>
    <p:sldId id="274" r:id="rId44"/>
    <p:sldId id="288"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varScale="1">
        <p:scale>
          <a:sx n="104" d="100"/>
          <a:sy n="104" d="100"/>
        </p:scale>
        <p:origin x="-16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007C28D-08FB-4B59-A1BE-07ECFA36B1C2}" type="datetimeFigureOut">
              <a:rPr lang="en-US" smtClean="0"/>
              <a:pPr/>
              <a:t>2/19/2013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D6359E4-0C7E-4CE3-94AE-4B0E552294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07C28D-08FB-4B59-A1BE-07ECFA36B1C2}" type="datetimeFigureOut">
              <a:rPr lang="en-US" smtClean="0"/>
              <a:pPr/>
              <a:t>2/19/2013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6359E4-0C7E-4CE3-94AE-4B0E552294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07C28D-08FB-4B59-A1BE-07ECFA36B1C2}" type="datetimeFigureOut">
              <a:rPr lang="en-US" smtClean="0"/>
              <a:pPr/>
              <a:t>2/19/2013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6359E4-0C7E-4CE3-94AE-4B0E552294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07C28D-08FB-4B59-A1BE-07ECFA36B1C2}" type="datetimeFigureOut">
              <a:rPr lang="en-US" smtClean="0"/>
              <a:pPr/>
              <a:t>2/19/2013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6359E4-0C7E-4CE3-94AE-4B0E552294E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007C28D-08FB-4B59-A1BE-07ECFA36B1C2}" type="datetimeFigureOut">
              <a:rPr lang="en-US" smtClean="0"/>
              <a:pPr/>
              <a:t>2/19/2013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6359E4-0C7E-4CE3-94AE-4B0E552294E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07C28D-08FB-4B59-A1BE-07ECFA36B1C2}" type="datetimeFigureOut">
              <a:rPr lang="en-US" smtClean="0"/>
              <a:pPr/>
              <a:t>2/19/2013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D6359E4-0C7E-4CE3-94AE-4B0E552294E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007C28D-08FB-4B59-A1BE-07ECFA36B1C2}" type="datetimeFigureOut">
              <a:rPr lang="en-US" smtClean="0"/>
              <a:pPr/>
              <a:t>2/19/2013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D6359E4-0C7E-4CE3-94AE-4B0E552294E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007C28D-08FB-4B59-A1BE-07ECFA36B1C2}" type="datetimeFigureOut">
              <a:rPr lang="en-US" smtClean="0"/>
              <a:pPr/>
              <a:t>2/19/2013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D6359E4-0C7E-4CE3-94AE-4B0E552294E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007C28D-08FB-4B59-A1BE-07ECFA36B1C2}" type="datetimeFigureOut">
              <a:rPr lang="en-US" smtClean="0"/>
              <a:pPr/>
              <a:t>2/19/2013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D6359E4-0C7E-4CE3-94AE-4B0E552294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007C28D-08FB-4B59-A1BE-07ECFA36B1C2}" type="datetimeFigureOut">
              <a:rPr lang="en-US" smtClean="0"/>
              <a:pPr/>
              <a:t>2/19/2013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D6359E4-0C7E-4CE3-94AE-4B0E552294E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007C28D-08FB-4B59-A1BE-07ECFA36B1C2}" type="datetimeFigureOut">
              <a:rPr lang="en-US" smtClean="0"/>
              <a:pPr/>
              <a:t>2/19/2013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D6359E4-0C7E-4CE3-94AE-4B0E552294E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007C28D-08FB-4B59-A1BE-07ECFA36B1C2}" type="datetimeFigureOut">
              <a:rPr lang="en-US" smtClean="0"/>
              <a:pPr/>
              <a:t>2/19/2013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D6359E4-0C7E-4CE3-94AE-4B0E552294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mailto:RRT@mednet.ucla.edu"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mailto:RRT@mednet.ucla.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4800" y="1295400"/>
            <a:ext cx="8686800" cy="3529012"/>
          </a:xfrm>
          <a:prstGeom prst="rect">
            <a:avLst/>
          </a:prstGeom>
        </p:spPr>
        <p:txBody>
          <a:bodyPr vert="horz" anchor="b">
            <a:normAutofit/>
            <a:scene3d>
              <a:camera prst="orthographicFront"/>
              <a:lightRig rig="soft" dir="t"/>
            </a:scene3d>
            <a:sp3d prstMaterial="softEdge">
              <a:bevelT w="25400" h="25400"/>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5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What Does PCORI Want?</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2500" dirty="0" smtClean="0">
                <a:solidFill>
                  <a:schemeClr val="tx2"/>
                </a:solidFill>
                <a:latin typeface="+mj-lt"/>
                <a:ea typeface="+mj-ea"/>
                <a:cs typeface="+mj-cs"/>
              </a:rPr>
              <a:t>An Open Discussion of PCORI Reviews, </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2500" dirty="0" smtClean="0">
                <a:solidFill>
                  <a:schemeClr val="tx2"/>
                </a:solidFill>
                <a:latin typeface="+mj-lt"/>
                <a:ea typeface="+mj-ea"/>
                <a:cs typeface="+mj-cs"/>
              </a:rPr>
              <a:t>Reviewers and Successes</a:t>
            </a:r>
            <a:endParaRPr kumimoji="0" lang="en-US" sz="2500" i="1" u="none" strike="noStrike" kern="1200" cap="none" spc="0" normalizeH="0" noProof="0" dirty="0" smtClean="0">
              <a:ln>
                <a:noFill/>
              </a:ln>
              <a:solidFill>
                <a:schemeClr val="tx2"/>
              </a:solidFill>
              <a:uLnTx/>
              <a:uFillTx/>
              <a:latin typeface="+mj-lt"/>
              <a:ea typeface="+mj-ea"/>
              <a:cs typeface="+mj-cs"/>
            </a:endParaRPr>
          </a:p>
          <a:p>
            <a:pPr marL="0" marR="0" lvl="0" indent="0" algn="r" defTabSz="914400" rtl="0" eaLnBrk="1" fontAlgn="auto" latinLnBrk="0" hangingPunct="1">
              <a:lnSpc>
                <a:spcPct val="100000"/>
              </a:lnSpc>
              <a:spcBef>
                <a:spcPct val="0"/>
              </a:spcBef>
              <a:spcAft>
                <a:spcPts val="0"/>
              </a:spcAft>
              <a:buClrTx/>
              <a:buSzTx/>
              <a:buFontTx/>
              <a:buNone/>
              <a:tabLst/>
              <a:defRPr/>
            </a:pPr>
            <a:endParaRPr lang="en-US" sz="3500" b="1" baseline="0" dirty="0">
              <a:solidFill>
                <a:schemeClr val="tx2"/>
              </a:solidFill>
              <a:effectLst>
                <a:outerShdw blurRad="31750" dist="25400" dir="5400000" algn="tl" rotWithShape="0">
                  <a:srgbClr val="000000">
                    <a:alpha val="25000"/>
                  </a:srgbClr>
                </a:outerShdw>
              </a:effectLst>
              <a:latin typeface="+mj-lt"/>
              <a:ea typeface="+mj-ea"/>
              <a:cs typeface="+mj-cs"/>
            </a:endParaRPr>
          </a:p>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mj-lt"/>
                <a:ea typeface="+mj-ea"/>
                <a:cs typeface="+mj-cs"/>
              </a:rPr>
              <a:t>Lenore Arab, PhD, </a:t>
            </a:r>
            <a:r>
              <a:rPr kumimoji="0" lang="en-US" sz="2000" b="1" i="0" u="none" strike="noStrike" kern="1200" cap="none" spc="0" normalizeH="0" baseline="0" noProof="0" dirty="0" err="1" smtClean="0">
                <a:ln>
                  <a:noFill/>
                </a:ln>
                <a:solidFill>
                  <a:schemeClr val="tx1"/>
                </a:solidFill>
                <a:effectLst>
                  <a:outerShdw blurRad="31750" dist="25400" dir="5400000" algn="tl" rotWithShape="0">
                    <a:srgbClr val="000000">
                      <a:alpha val="25000"/>
                    </a:srgbClr>
                  </a:outerShdw>
                </a:effectLst>
                <a:uLnTx/>
                <a:uFillTx/>
                <a:latin typeface="+mj-lt"/>
                <a:ea typeface="+mj-ea"/>
                <a:cs typeface="+mj-cs"/>
              </a:rPr>
              <a:t>MSc</a:t>
            </a:r>
            <a:endParaRPr kumimoji="0" lang="en-US" sz="2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mj-lt"/>
              <a:ea typeface="+mj-ea"/>
              <a:cs typeface="+mj-cs"/>
            </a:endParaRPr>
          </a:p>
        </p:txBody>
      </p:sp>
      <p:pic>
        <p:nvPicPr>
          <p:cNvPr id="6" name="Picture 3" descr="2_CTSI_RRT.JPG"/>
          <p:cNvPicPr>
            <a:picLocks noChangeAspect="1"/>
          </p:cNvPicPr>
          <p:nvPr/>
        </p:nvPicPr>
        <p:blipFill>
          <a:blip r:embed="rId2" cstate="print"/>
          <a:srcRect/>
          <a:stretch>
            <a:fillRect/>
          </a:stretch>
        </p:blipFill>
        <p:spPr bwMode="auto">
          <a:xfrm>
            <a:off x="0" y="0"/>
            <a:ext cx="3657600" cy="16121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Criterion 2 – Innovation/Potential for Improvement</a:t>
            </a:r>
            <a:endParaRPr lang="en-US" dirty="0"/>
          </a:p>
        </p:txBody>
      </p:sp>
      <p:sp>
        <p:nvSpPr>
          <p:cNvPr id="4" name="Content Placeholder 1"/>
          <p:cNvSpPr>
            <a:spLocks noGrp="1"/>
          </p:cNvSpPr>
          <p:nvPr>
            <p:ph idx="1"/>
          </p:nvPr>
        </p:nvSpPr>
        <p:spPr>
          <a:xfrm>
            <a:off x="609600" y="1447800"/>
            <a:ext cx="8229600" cy="5257800"/>
          </a:xfrm>
        </p:spPr>
        <p:txBody>
          <a:bodyPr>
            <a:normAutofit/>
          </a:bodyPr>
          <a:lstStyle/>
          <a:p>
            <a:r>
              <a:rPr lang="en-US" sz="2800" dirty="0" smtClean="0"/>
              <a:t>Does the research question address a critical hap in current knowledge? Has it been identified as important by patient, caregiver, or clinician groups? Have other agencies identified the topic as a priority?</a:t>
            </a:r>
          </a:p>
          <a:p>
            <a:endParaRPr lang="en-US" sz="2800" dirty="0" smtClean="0"/>
          </a:p>
          <a:p>
            <a:r>
              <a:rPr lang="en-US" sz="2800" dirty="0" smtClean="0"/>
              <a:t>How quickly could positive findings be disseminated to affect changes in current practice? How will the research findings support improved decision-making?</a:t>
            </a:r>
            <a:endParaRPr lang="en-US" dirty="0" smtClean="0"/>
          </a:p>
          <a:p>
            <a:pPr lvl="1"/>
            <a:endParaRPr lang="en-US" dirty="0"/>
          </a:p>
        </p:txBody>
      </p:sp>
    </p:spTree>
    <p:extLst>
      <p:ext uri="{BB962C8B-B14F-4D97-AF65-F5344CB8AC3E}">
        <p14:creationId xmlns:p14="http://schemas.microsoft.com/office/powerpoint/2010/main" xmlns="" val="1152819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Criterion 5 – Dissemination and Implementation Assessment</a:t>
            </a:r>
            <a:endParaRPr lang="en-US" dirty="0"/>
          </a:p>
        </p:txBody>
      </p:sp>
      <p:pic>
        <p:nvPicPr>
          <p:cNvPr id="4" name="Picture 3"/>
          <p:cNvPicPr/>
          <p:nvPr/>
        </p:nvPicPr>
        <p:blipFill rotWithShape="1">
          <a:blip r:embed="rId2" cstate="print"/>
          <a:srcRect r="18"/>
          <a:stretch/>
        </p:blipFill>
        <p:spPr bwMode="auto">
          <a:xfrm>
            <a:off x="609600" y="1676400"/>
            <a:ext cx="8153400" cy="4343400"/>
          </a:xfrm>
          <a:prstGeom prst="rect">
            <a:avLst/>
          </a:prstGeom>
          <a:ln>
            <a:noFill/>
          </a:ln>
          <a:extLst>
            <a:ext uri="{53640926-AAD7-44D8-BBD7-CCE9431645EC}">
              <a14:shadowObscured xmlns:a14="http://schemas.microsoft.com/office/drawing/2010/main" xmln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5" name="Content Placeholder 4"/>
          <p:cNvPicPr>
            <a:picLocks noGrp="1"/>
          </p:cNvPicPr>
          <p:nvPr>
            <p:ph idx="1"/>
          </p:nvPr>
        </p:nvPicPr>
        <p:blipFill rotWithShape="1">
          <a:blip r:embed="rId2" cstate="print"/>
          <a:srcRect r="1" b="43"/>
          <a:stretch/>
        </p:blipFill>
        <p:spPr bwMode="auto">
          <a:xfrm>
            <a:off x="152400" y="533400"/>
            <a:ext cx="8991600" cy="4800600"/>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497206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Content Placeholder 3"/>
          <p:cNvPicPr>
            <a:picLocks noGrp="1"/>
          </p:cNvPicPr>
          <p:nvPr>
            <p:ph idx="1"/>
          </p:nvPr>
        </p:nvPicPr>
        <p:blipFill rotWithShape="1">
          <a:blip r:embed="rId2" cstate="print"/>
          <a:srcRect l="22267" t="20079" r="9173" b="15945"/>
          <a:stretch/>
        </p:blipFill>
        <p:spPr bwMode="auto">
          <a:xfrm>
            <a:off x="152400" y="304800"/>
            <a:ext cx="8991600" cy="5791200"/>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1470470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Content Placeholder 3"/>
          <p:cNvPicPr>
            <a:picLocks noGrp="1"/>
          </p:cNvPicPr>
          <p:nvPr>
            <p:ph idx="1"/>
          </p:nvPr>
        </p:nvPicPr>
        <p:blipFill rotWithShape="1">
          <a:blip r:embed="rId2" cstate="print"/>
          <a:srcRect r="2"/>
          <a:stretch/>
        </p:blipFill>
        <p:spPr bwMode="auto">
          <a:xfrm>
            <a:off x="152400" y="304800"/>
            <a:ext cx="8534400" cy="5943599"/>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15580658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7554" y="152400"/>
            <a:ext cx="8458200" cy="1477328"/>
          </a:xfrm>
          <a:prstGeom prst="rect">
            <a:avLst/>
          </a:prstGeom>
        </p:spPr>
        <p:txBody>
          <a:bodyPr wrap="square">
            <a:spAutoFit/>
          </a:bodyPr>
          <a:lstStyle/>
          <a:p>
            <a:r>
              <a:rPr lang="en-US" b="1" dirty="0"/>
              <a:t> </a:t>
            </a:r>
            <a:r>
              <a:rPr lang="en-US" b="1" dirty="0" smtClean="0">
                <a:latin typeface="Arial" pitchFamily="34" charset="0"/>
                <a:cs typeface="Arial" pitchFamily="34" charset="0"/>
              </a:rPr>
              <a:t>Criterion </a:t>
            </a:r>
            <a:r>
              <a:rPr lang="en-US" b="1" dirty="0">
                <a:latin typeface="Arial" pitchFamily="34" charset="0"/>
                <a:cs typeface="Arial" pitchFamily="34" charset="0"/>
              </a:rPr>
              <a:t>4: Patient-Centeredness</a:t>
            </a:r>
            <a:endParaRPr lang="en-US" dirty="0">
              <a:latin typeface="Arial" pitchFamily="34" charset="0"/>
              <a:cs typeface="Arial" pitchFamily="34" charset="0"/>
            </a:endParaRPr>
          </a:p>
          <a:p>
            <a:r>
              <a:rPr lang="en-US" dirty="0">
                <a:latin typeface="Arial" pitchFamily="34" charset="0"/>
                <a:cs typeface="Arial" pitchFamily="34" charset="0"/>
              </a:rPr>
              <a:t>Is the proposed research focused on questions and outcomes of specific interest to patients and their caregivers? Does the research address one or more of the key questions mentioned in PCORI’s definition of patient-centered outcomes research? Is the absence of any particularly important outcomes discussed?</a:t>
            </a:r>
          </a:p>
        </p:txBody>
      </p:sp>
      <p:sp>
        <p:nvSpPr>
          <p:cNvPr id="6" name="Rectangle 5"/>
          <p:cNvSpPr/>
          <p:nvPr/>
        </p:nvSpPr>
        <p:spPr>
          <a:xfrm>
            <a:off x="358966" y="1905000"/>
            <a:ext cx="8556434" cy="2031325"/>
          </a:xfrm>
          <a:prstGeom prst="rect">
            <a:avLst/>
          </a:prstGeom>
        </p:spPr>
        <p:txBody>
          <a:bodyPr wrap="square">
            <a:spAutoFit/>
          </a:bodyPr>
          <a:lstStyle/>
          <a:p>
            <a:r>
              <a:rPr lang="en-US" b="1" dirty="0">
                <a:solidFill>
                  <a:srgbClr val="000000"/>
                </a:solidFill>
                <a:latin typeface="Arial"/>
                <a:ea typeface="Times New Roman"/>
                <a:cs typeface="Times New Roman"/>
              </a:rPr>
              <a:t>Criterion 5: Rigorous research methods</a:t>
            </a:r>
            <a:r>
              <a:rPr lang="en-US" dirty="0">
                <a:solidFill>
                  <a:srgbClr val="000000"/>
                </a:solidFill>
                <a:latin typeface="Arial"/>
                <a:ea typeface="Times New Roman"/>
                <a:cs typeface="Times New Roman"/>
              </a:rPr>
              <a:t> </a:t>
            </a:r>
            <a:endParaRPr lang="en-US" sz="3200" dirty="0">
              <a:latin typeface="Times"/>
              <a:ea typeface="Times New Roman"/>
              <a:cs typeface="Times New Roman"/>
            </a:endParaRPr>
          </a:p>
          <a:p>
            <a:r>
              <a:rPr lang="en-US" dirty="0">
                <a:solidFill>
                  <a:srgbClr val="000000"/>
                </a:solidFill>
                <a:latin typeface="Arial"/>
                <a:ea typeface="Times New Roman"/>
                <a:cs typeface="Times New Roman"/>
              </a:rPr>
              <a:t>Refers to the use of appropriate and rigorous research methods to generate patient-centered evidence, including appropriate choice of study design and of analytic methods. How likely is it that the proposed study population, study design, and available sample size will yield unbiased, generalizable information with sufficient precision to be useful and reliable for patients, their caregivers, and clinicians?</a:t>
            </a:r>
            <a:endParaRPr lang="en-US" sz="3200" dirty="0">
              <a:effectLst/>
              <a:latin typeface="Times"/>
              <a:ea typeface="Times New Roman"/>
              <a:cs typeface="Times New Roman"/>
            </a:endParaRPr>
          </a:p>
        </p:txBody>
      </p:sp>
      <p:sp>
        <p:nvSpPr>
          <p:cNvPr id="7" name="Rectangle 6"/>
          <p:cNvSpPr/>
          <p:nvPr/>
        </p:nvSpPr>
        <p:spPr>
          <a:xfrm>
            <a:off x="358966" y="4038600"/>
            <a:ext cx="8471053" cy="2031325"/>
          </a:xfrm>
          <a:prstGeom prst="rect">
            <a:avLst/>
          </a:prstGeom>
        </p:spPr>
        <p:txBody>
          <a:bodyPr wrap="square">
            <a:spAutoFit/>
          </a:bodyPr>
          <a:lstStyle/>
          <a:p>
            <a:r>
              <a:rPr lang="en-US" b="1" dirty="0">
                <a:solidFill>
                  <a:srgbClr val="000000"/>
                </a:solidFill>
                <a:latin typeface="Arial"/>
                <a:ea typeface="Times New Roman"/>
                <a:cs typeface="Times New Roman"/>
              </a:rPr>
              <a:t>Criterion 6: Inclusiveness of different populations</a:t>
            </a:r>
            <a:r>
              <a:rPr lang="en-US" dirty="0">
                <a:solidFill>
                  <a:srgbClr val="000000"/>
                </a:solidFill>
                <a:latin typeface="Arial"/>
                <a:ea typeface="Times New Roman"/>
                <a:cs typeface="Times New Roman"/>
              </a:rPr>
              <a:t>   </a:t>
            </a:r>
            <a:endParaRPr lang="en-US" sz="3200" dirty="0">
              <a:latin typeface="Times"/>
              <a:ea typeface="Times New Roman"/>
              <a:cs typeface="Times New Roman"/>
            </a:endParaRPr>
          </a:p>
          <a:p>
            <a:r>
              <a:rPr lang="en-US" dirty="0">
                <a:solidFill>
                  <a:srgbClr val="000000"/>
                </a:solidFill>
                <a:latin typeface="Arial"/>
                <a:ea typeface="Times New Roman"/>
              </a:rPr>
              <a:t>Does the proposed study include a diverse population with respect to age, gender, race, ethnicity, geography, or clinical status? Alternatively, does it include a previously understudied population for whom effectiveness information is particularly needed? Does the study have other characteristics that will provide insight into a more personalized approach to decision making based on a patient’s unique biological, clinical, or </a:t>
            </a:r>
            <a:r>
              <a:rPr lang="en-US" dirty="0" err="1">
                <a:solidFill>
                  <a:srgbClr val="000000"/>
                </a:solidFill>
                <a:latin typeface="Arial"/>
                <a:ea typeface="Times New Roman"/>
              </a:rPr>
              <a:t>sociodemographic</a:t>
            </a:r>
            <a:r>
              <a:rPr lang="en-US" dirty="0">
                <a:solidFill>
                  <a:srgbClr val="000000"/>
                </a:solidFill>
                <a:latin typeface="Arial"/>
                <a:ea typeface="Times New Roman"/>
              </a:rPr>
              <a:t> characteristics.</a:t>
            </a:r>
            <a:endParaRPr lang="en-US" dirty="0"/>
          </a:p>
        </p:txBody>
      </p:sp>
    </p:spTree>
    <p:extLst>
      <p:ext uri="{BB962C8B-B14F-4D97-AF65-F5344CB8AC3E}">
        <p14:creationId xmlns:p14="http://schemas.microsoft.com/office/powerpoint/2010/main" xmlns="" val="11107105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534400" cy="5943600"/>
          </a:xfrm>
        </p:spPr>
        <p:txBody>
          <a:bodyPr>
            <a:normAutofit fontScale="92500" lnSpcReduction="20000"/>
          </a:bodyPr>
          <a:lstStyle/>
          <a:p>
            <a:pPr marL="0" indent="0">
              <a:spcBef>
                <a:spcPts val="0"/>
              </a:spcBef>
              <a:buNone/>
            </a:pPr>
            <a:r>
              <a:rPr lang="en-US" sz="2800" b="1" dirty="0">
                <a:solidFill>
                  <a:srgbClr val="000000"/>
                </a:solidFill>
                <a:latin typeface="Arial"/>
                <a:ea typeface="Times New Roman"/>
                <a:cs typeface="Times New Roman"/>
              </a:rPr>
              <a:t>Criterion 7: Research team and </a:t>
            </a:r>
            <a:r>
              <a:rPr lang="en-US" sz="2800" b="1" dirty="0" smtClean="0">
                <a:solidFill>
                  <a:srgbClr val="000000"/>
                </a:solidFill>
                <a:latin typeface="Arial"/>
                <a:ea typeface="Times New Roman"/>
                <a:cs typeface="Times New Roman"/>
              </a:rPr>
              <a:t>environment</a:t>
            </a:r>
            <a:br>
              <a:rPr lang="en-US" sz="2800" b="1" dirty="0" smtClean="0">
                <a:solidFill>
                  <a:srgbClr val="000000"/>
                </a:solidFill>
                <a:latin typeface="Arial"/>
                <a:ea typeface="Times New Roman"/>
                <a:cs typeface="Times New Roman"/>
              </a:rPr>
            </a:br>
            <a:r>
              <a:rPr lang="en-US" sz="2800" dirty="0" smtClean="0">
                <a:solidFill>
                  <a:srgbClr val="000000"/>
                </a:solidFill>
                <a:latin typeface="Arial"/>
                <a:ea typeface="Times New Roman"/>
                <a:cs typeface="Times New Roman"/>
              </a:rPr>
              <a:t>The </a:t>
            </a:r>
            <a:r>
              <a:rPr lang="en-US" sz="2800" dirty="0">
                <a:solidFill>
                  <a:srgbClr val="000000"/>
                </a:solidFill>
                <a:latin typeface="Arial"/>
                <a:ea typeface="Times New Roman"/>
                <a:cs typeface="Times New Roman"/>
              </a:rPr>
              <a:t>research team must be appropriately trained and experienced to carry out the planned studies. </a:t>
            </a:r>
            <a:r>
              <a:rPr lang="en-US" sz="2800" dirty="0" smtClean="0">
                <a:solidFill>
                  <a:srgbClr val="000000"/>
                </a:solidFill>
                <a:latin typeface="Arial"/>
                <a:ea typeface="Times New Roman"/>
                <a:cs typeface="Times New Roman"/>
              </a:rPr>
              <a:t/>
            </a:r>
            <a:br>
              <a:rPr lang="en-US" sz="2800" dirty="0" smtClean="0">
                <a:solidFill>
                  <a:srgbClr val="000000"/>
                </a:solidFill>
                <a:latin typeface="Arial"/>
                <a:ea typeface="Times New Roman"/>
                <a:cs typeface="Times New Roman"/>
              </a:rPr>
            </a:br>
            <a:endParaRPr lang="en-US" sz="2800" dirty="0" smtClean="0">
              <a:solidFill>
                <a:srgbClr val="000000"/>
              </a:solidFill>
              <a:latin typeface="Arial"/>
              <a:ea typeface="Times New Roman"/>
              <a:cs typeface="Times New Roman"/>
            </a:endParaRPr>
          </a:p>
          <a:p>
            <a:pPr marL="0">
              <a:spcBef>
                <a:spcPts val="0"/>
              </a:spcBef>
            </a:pPr>
            <a:r>
              <a:rPr lang="en-US" sz="2800" dirty="0" smtClean="0">
                <a:solidFill>
                  <a:srgbClr val="000000"/>
                </a:solidFill>
                <a:latin typeface="Arial"/>
                <a:ea typeface="Times New Roman"/>
                <a:cs typeface="Times New Roman"/>
              </a:rPr>
              <a:t>Does </a:t>
            </a:r>
            <a:r>
              <a:rPr lang="en-US" sz="2800" dirty="0">
                <a:solidFill>
                  <a:srgbClr val="000000"/>
                </a:solidFill>
                <a:latin typeface="Arial"/>
                <a:ea typeface="Times New Roman"/>
                <a:cs typeface="Times New Roman"/>
              </a:rPr>
              <a:t>the study team have complementary and integrated research expertise in implementing the study? </a:t>
            </a:r>
            <a:endParaRPr lang="en-US" sz="2800" dirty="0" smtClean="0">
              <a:solidFill>
                <a:srgbClr val="000000"/>
              </a:solidFill>
              <a:latin typeface="Arial"/>
              <a:ea typeface="Times New Roman"/>
              <a:cs typeface="Times New Roman"/>
            </a:endParaRPr>
          </a:p>
          <a:p>
            <a:pPr marL="0">
              <a:spcBef>
                <a:spcPts val="0"/>
              </a:spcBef>
            </a:pPr>
            <a:r>
              <a:rPr lang="en-US" sz="2800" dirty="0" smtClean="0">
                <a:solidFill>
                  <a:srgbClr val="000000"/>
                </a:solidFill>
                <a:latin typeface="Arial"/>
                <a:ea typeface="Times New Roman"/>
                <a:cs typeface="Times New Roman"/>
              </a:rPr>
              <a:t>Are </a:t>
            </a:r>
            <a:r>
              <a:rPr lang="en-US" sz="2800" dirty="0">
                <a:solidFill>
                  <a:srgbClr val="000000"/>
                </a:solidFill>
                <a:latin typeface="Arial"/>
                <a:ea typeface="Times New Roman"/>
                <a:cs typeface="Times New Roman"/>
              </a:rPr>
              <a:t>relevant patients and other key users of the study information (</a:t>
            </a:r>
            <a:r>
              <a:rPr lang="en-US" sz="2800" dirty="0" err="1">
                <a:solidFill>
                  <a:srgbClr val="000000"/>
                </a:solidFill>
                <a:latin typeface="Arial"/>
                <a:ea typeface="Times New Roman"/>
                <a:cs typeface="Times New Roman"/>
              </a:rPr>
              <a:t>eg</a:t>
            </a:r>
            <a:r>
              <a:rPr lang="en-US" sz="2800" dirty="0">
                <a:solidFill>
                  <a:srgbClr val="000000"/>
                </a:solidFill>
                <a:latin typeface="Arial"/>
                <a:ea typeface="Times New Roman"/>
                <a:cs typeface="Times New Roman"/>
              </a:rPr>
              <a:t>, caregivers, clinicians, health system, community, or policy makers) appropriately included on the team? </a:t>
            </a:r>
            <a:endParaRPr lang="en-US" sz="2800" dirty="0" smtClean="0">
              <a:solidFill>
                <a:srgbClr val="000000"/>
              </a:solidFill>
              <a:latin typeface="Arial"/>
              <a:ea typeface="Times New Roman"/>
              <a:cs typeface="Times New Roman"/>
            </a:endParaRPr>
          </a:p>
          <a:p>
            <a:pPr marL="0">
              <a:spcBef>
                <a:spcPts val="0"/>
              </a:spcBef>
            </a:pPr>
            <a:r>
              <a:rPr lang="en-US" sz="2800" dirty="0" smtClean="0">
                <a:solidFill>
                  <a:srgbClr val="000000"/>
                </a:solidFill>
                <a:latin typeface="Arial"/>
                <a:ea typeface="Times New Roman"/>
                <a:cs typeface="Times New Roman"/>
              </a:rPr>
              <a:t>Will </a:t>
            </a:r>
            <a:r>
              <a:rPr lang="en-US" sz="2800" dirty="0">
                <a:solidFill>
                  <a:srgbClr val="000000"/>
                </a:solidFill>
                <a:latin typeface="Arial"/>
                <a:ea typeface="Times New Roman"/>
                <a:cs typeface="Times New Roman"/>
              </a:rPr>
              <a:t>the research environment contribute to the probability of success? </a:t>
            </a:r>
            <a:endParaRPr lang="en-US" sz="2800" dirty="0" smtClean="0">
              <a:solidFill>
                <a:srgbClr val="000000"/>
              </a:solidFill>
              <a:latin typeface="Arial"/>
              <a:ea typeface="Times New Roman"/>
              <a:cs typeface="Times New Roman"/>
            </a:endParaRPr>
          </a:p>
          <a:p>
            <a:pPr marL="0">
              <a:spcBef>
                <a:spcPts val="0"/>
              </a:spcBef>
            </a:pPr>
            <a:r>
              <a:rPr lang="en-US" sz="2800" dirty="0" smtClean="0">
                <a:solidFill>
                  <a:srgbClr val="000000"/>
                </a:solidFill>
                <a:latin typeface="Arial"/>
                <a:ea typeface="Times New Roman"/>
                <a:cs typeface="Times New Roman"/>
              </a:rPr>
              <a:t>Are </a:t>
            </a:r>
            <a:r>
              <a:rPr lang="en-US" sz="2800" dirty="0">
                <a:solidFill>
                  <a:srgbClr val="000000"/>
                </a:solidFill>
                <a:latin typeface="Arial"/>
                <a:ea typeface="Times New Roman"/>
                <a:cs typeface="Times New Roman"/>
              </a:rPr>
              <a:t>features of the research environment, such as health system or community involvement or collaborative arrangements, described? </a:t>
            </a:r>
            <a:endParaRPr lang="en-US" sz="2800" dirty="0" smtClean="0">
              <a:solidFill>
                <a:srgbClr val="000000"/>
              </a:solidFill>
              <a:latin typeface="Arial"/>
              <a:ea typeface="Times New Roman"/>
              <a:cs typeface="Times New Roman"/>
            </a:endParaRPr>
          </a:p>
          <a:p>
            <a:pPr marL="0">
              <a:spcBef>
                <a:spcPts val="0"/>
              </a:spcBef>
            </a:pPr>
            <a:r>
              <a:rPr lang="en-US" sz="2800" dirty="0" smtClean="0">
                <a:solidFill>
                  <a:srgbClr val="000000"/>
                </a:solidFill>
                <a:latin typeface="Arial"/>
                <a:ea typeface="Times New Roman"/>
                <a:cs typeface="Times New Roman"/>
              </a:rPr>
              <a:t>Are </a:t>
            </a:r>
            <a:r>
              <a:rPr lang="en-US" sz="2800" dirty="0">
                <a:solidFill>
                  <a:srgbClr val="000000"/>
                </a:solidFill>
                <a:latin typeface="Arial"/>
                <a:ea typeface="Times New Roman"/>
                <a:cs typeface="Times New Roman"/>
              </a:rPr>
              <a:t>institutional and community investment in the success of the research described</a:t>
            </a:r>
            <a:r>
              <a:rPr lang="en-US" sz="2800" dirty="0" smtClean="0">
                <a:solidFill>
                  <a:srgbClr val="000000"/>
                </a:solidFill>
                <a:latin typeface="Arial"/>
                <a:ea typeface="Times New Roman"/>
                <a:cs typeface="Times New Roman"/>
              </a:rPr>
              <a:t>?</a:t>
            </a:r>
            <a:endParaRPr lang="en-US" sz="4400" dirty="0">
              <a:latin typeface="Times"/>
              <a:ea typeface="Times New Roman"/>
              <a:cs typeface="Times New Roman"/>
            </a:endParaRPr>
          </a:p>
        </p:txBody>
      </p:sp>
    </p:spTree>
    <p:extLst>
      <p:ext uri="{BB962C8B-B14F-4D97-AF65-F5344CB8AC3E}">
        <p14:creationId xmlns:p14="http://schemas.microsoft.com/office/powerpoint/2010/main" xmlns="" val="3072013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a:spcBef>
                <a:spcPts val="0"/>
              </a:spcBef>
            </a:pPr>
            <a:r>
              <a:rPr lang="en-US" sz="2800" dirty="0" smtClean="0">
                <a:solidFill>
                  <a:srgbClr val="000000"/>
                </a:solidFill>
                <a:latin typeface="Arial"/>
                <a:ea typeface="Times New Roman"/>
                <a:cs typeface="Times New Roman"/>
              </a:rPr>
              <a:t>Does </a:t>
            </a:r>
            <a:r>
              <a:rPr lang="en-US" sz="2800" dirty="0">
                <a:solidFill>
                  <a:srgbClr val="000000"/>
                </a:solidFill>
                <a:latin typeface="Arial"/>
                <a:ea typeface="Times New Roman"/>
                <a:cs typeface="Times New Roman"/>
              </a:rPr>
              <a:t>the budget appear to be reasonable in relation to the potential contribution of the research? </a:t>
            </a:r>
            <a:endParaRPr lang="en-US" sz="2800" dirty="0" smtClean="0">
              <a:solidFill>
                <a:srgbClr val="000000"/>
              </a:solidFill>
              <a:latin typeface="Arial"/>
              <a:ea typeface="Times New Roman"/>
              <a:cs typeface="Times New Roman"/>
            </a:endParaRPr>
          </a:p>
          <a:p>
            <a:pPr marL="0">
              <a:spcBef>
                <a:spcPts val="0"/>
              </a:spcBef>
            </a:pPr>
            <a:r>
              <a:rPr lang="en-US" sz="2800" dirty="0" smtClean="0">
                <a:solidFill>
                  <a:srgbClr val="000000"/>
                </a:solidFill>
                <a:latin typeface="Arial"/>
                <a:ea typeface="Times New Roman"/>
                <a:cs typeface="Times New Roman"/>
              </a:rPr>
              <a:t>Does </a:t>
            </a:r>
            <a:r>
              <a:rPr lang="en-US" sz="2800" dirty="0">
                <a:solidFill>
                  <a:srgbClr val="000000"/>
                </a:solidFill>
                <a:latin typeface="Arial"/>
                <a:ea typeface="Times New Roman"/>
                <a:cs typeface="Times New Roman"/>
              </a:rPr>
              <a:t>the justification address the efficiency with which PCORI resources would be used? </a:t>
            </a:r>
            <a:endParaRPr lang="en-US" sz="2800" dirty="0" smtClean="0">
              <a:solidFill>
                <a:srgbClr val="000000"/>
              </a:solidFill>
              <a:latin typeface="Arial"/>
              <a:ea typeface="Times New Roman"/>
              <a:cs typeface="Times New Roman"/>
            </a:endParaRPr>
          </a:p>
          <a:p>
            <a:pPr marL="0">
              <a:spcBef>
                <a:spcPts val="0"/>
              </a:spcBef>
            </a:pPr>
            <a:r>
              <a:rPr lang="en-US" sz="2800" dirty="0" smtClean="0">
                <a:solidFill>
                  <a:srgbClr val="000000"/>
                </a:solidFill>
                <a:latin typeface="Arial"/>
                <a:ea typeface="Times New Roman"/>
                <a:cs typeface="Times New Roman"/>
              </a:rPr>
              <a:t>Are </a:t>
            </a:r>
            <a:r>
              <a:rPr lang="en-US" sz="2800" dirty="0">
                <a:solidFill>
                  <a:srgbClr val="000000"/>
                </a:solidFill>
                <a:latin typeface="Arial"/>
                <a:ea typeface="Times New Roman"/>
                <a:cs typeface="Times New Roman"/>
              </a:rPr>
              <a:t>there opportunities to make the study more efficient? </a:t>
            </a:r>
            <a:endParaRPr lang="en-US" sz="2800" dirty="0" smtClean="0">
              <a:solidFill>
                <a:srgbClr val="000000"/>
              </a:solidFill>
              <a:latin typeface="Arial"/>
              <a:ea typeface="Times New Roman"/>
              <a:cs typeface="Times New Roman"/>
            </a:endParaRPr>
          </a:p>
          <a:p>
            <a:pPr marL="0">
              <a:spcBef>
                <a:spcPts val="0"/>
              </a:spcBef>
            </a:pPr>
            <a:r>
              <a:rPr lang="en-US" sz="2800" dirty="0" smtClean="0">
                <a:solidFill>
                  <a:srgbClr val="000000"/>
                </a:solidFill>
                <a:latin typeface="Arial"/>
                <a:ea typeface="Times New Roman"/>
                <a:cs typeface="Times New Roman"/>
              </a:rPr>
              <a:t>Are </a:t>
            </a:r>
            <a:r>
              <a:rPr lang="en-US" sz="2800" dirty="0">
                <a:solidFill>
                  <a:srgbClr val="000000"/>
                </a:solidFill>
                <a:latin typeface="Arial"/>
                <a:ea typeface="Times New Roman"/>
                <a:cs typeface="Times New Roman"/>
              </a:rPr>
              <a:t>there additional benefits to a PCORI investment in this study through the creation of common data or infrastructure that could support future research?</a:t>
            </a:r>
            <a:endParaRPr lang="en-US" sz="4400" dirty="0">
              <a:latin typeface="Times"/>
              <a:ea typeface="Times New Roman"/>
              <a:cs typeface="Times New Roman"/>
            </a:endParaRPr>
          </a:p>
          <a:p>
            <a:endParaRPr lang="en-US" dirty="0"/>
          </a:p>
        </p:txBody>
      </p:sp>
      <p:sp>
        <p:nvSpPr>
          <p:cNvPr id="3" name="Title 2"/>
          <p:cNvSpPr>
            <a:spLocks noGrp="1"/>
          </p:cNvSpPr>
          <p:nvPr>
            <p:ph type="title"/>
          </p:nvPr>
        </p:nvSpPr>
        <p:spPr/>
        <p:txBody>
          <a:bodyPr>
            <a:normAutofit fontScale="90000"/>
          </a:bodyPr>
          <a:lstStyle/>
          <a:p>
            <a:r>
              <a:rPr lang="en-US" sz="3600" dirty="0">
                <a:solidFill>
                  <a:srgbClr val="000000"/>
                </a:solidFill>
                <a:latin typeface="Arial"/>
                <a:ea typeface="Times New Roman"/>
                <a:cs typeface="Times New Roman"/>
              </a:rPr>
              <a:t>Criterion 8: Efficient use of research resources   </a:t>
            </a:r>
            <a:r>
              <a:rPr lang="en-US" sz="3600" dirty="0">
                <a:latin typeface="Times"/>
                <a:ea typeface="Times New Roman"/>
                <a:cs typeface="Times New Roman"/>
              </a:rPr>
              <a:t/>
            </a:r>
            <a:br>
              <a:rPr lang="en-US" sz="3600" dirty="0">
                <a:latin typeface="Times"/>
                <a:ea typeface="Times New Roman"/>
                <a:cs typeface="Times New Roman"/>
              </a:rPr>
            </a:br>
            <a:endParaRPr lang="en-US" sz="3600" dirty="0"/>
          </a:p>
        </p:txBody>
      </p:sp>
    </p:spTree>
    <p:extLst>
      <p:ext uri="{BB962C8B-B14F-4D97-AF65-F5344CB8AC3E}">
        <p14:creationId xmlns:p14="http://schemas.microsoft.com/office/powerpoint/2010/main" xmlns="" val="37716387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04800"/>
            <a:ext cx="8458200" cy="914400"/>
          </a:xfrm>
        </p:spPr>
        <p:txBody>
          <a:bodyPr>
            <a:normAutofit fontScale="90000"/>
          </a:bodyPr>
          <a:lstStyle/>
          <a:p>
            <a:r>
              <a:rPr lang="en-US" dirty="0" smtClean="0"/>
              <a:t>The only PCORI Funded study in CA the last round: PI Dr. Ken Wells</a:t>
            </a:r>
            <a:endParaRPr lang="en-US" dirty="0"/>
          </a:p>
        </p:txBody>
      </p:sp>
      <p:graphicFrame>
        <p:nvGraphicFramePr>
          <p:cNvPr id="4" name="Table 3"/>
          <p:cNvGraphicFramePr>
            <a:graphicFrameLocks noGrp="1"/>
          </p:cNvGraphicFramePr>
          <p:nvPr/>
        </p:nvGraphicFramePr>
        <p:xfrm>
          <a:off x="533400" y="1295400"/>
          <a:ext cx="8153401" cy="5039360"/>
        </p:xfrm>
        <a:graphic>
          <a:graphicData uri="http://schemas.openxmlformats.org/drawingml/2006/table">
            <a:tbl>
              <a:tblPr firstRow="1" bandRow="1">
                <a:tableStyleId>{5C22544A-7EE6-4342-B048-85BDC9FD1C3A}</a:tableStyleId>
              </a:tblPr>
              <a:tblGrid>
                <a:gridCol w="4114799"/>
                <a:gridCol w="838200"/>
                <a:gridCol w="1066800"/>
                <a:gridCol w="914400"/>
                <a:gridCol w="1219202"/>
              </a:tblGrid>
              <a:tr h="370840">
                <a:tc>
                  <a:txBody>
                    <a:bodyPr/>
                    <a:lstStyle/>
                    <a:p>
                      <a:endParaRPr lang="en-US" sz="1400" dirty="0"/>
                    </a:p>
                  </a:txBody>
                  <a:tcPr/>
                </a:tc>
                <a:tc>
                  <a:txBody>
                    <a:bodyPr/>
                    <a:lstStyle/>
                    <a:p>
                      <a:pPr algn="ctr"/>
                      <a:r>
                        <a:rPr lang="en-US" sz="1400" dirty="0" smtClean="0"/>
                        <a:t>Primary</a:t>
                      </a:r>
                      <a:endParaRPr lang="en-US" sz="1400" dirty="0"/>
                    </a:p>
                  </a:txBody>
                  <a:tcPr/>
                </a:tc>
                <a:tc>
                  <a:txBody>
                    <a:bodyPr/>
                    <a:lstStyle/>
                    <a:p>
                      <a:pPr algn="ctr"/>
                      <a:r>
                        <a:rPr lang="en-US" sz="1400" dirty="0" smtClean="0"/>
                        <a:t>Secondary</a:t>
                      </a:r>
                      <a:endParaRPr lang="en-US" sz="1400" dirty="0"/>
                    </a:p>
                  </a:txBody>
                  <a:tcPr/>
                </a:tc>
                <a:tc>
                  <a:txBody>
                    <a:bodyPr/>
                    <a:lstStyle/>
                    <a:p>
                      <a:pPr algn="ctr"/>
                      <a:r>
                        <a:rPr lang="en-US" sz="1400" dirty="0" smtClean="0"/>
                        <a:t>Tertiary</a:t>
                      </a:r>
                      <a:endParaRPr lang="en-US" sz="1400" dirty="0"/>
                    </a:p>
                  </a:txBody>
                  <a:tcPr/>
                </a:tc>
                <a:tc>
                  <a:txBody>
                    <a:bodyPr/>
                    <a:lstStyle/>
                    <a:p>
                      <a:pPr algn="ctr"/>
                      <a:r>
                        <a:rPr lang="en-US" sz="1400" dirty="0" smtClean="0"/>
                        <a:t>Quaternary</a:t>
                      </a:r>
                      <a:endParaRPr lang="en-U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Phase 2</a:t>
                      </a:r>
                      <a:r>
                        <a:rPr lang="en-US" sz="1400" baseline="0" dirty="0" smtClean="0"/>
                        <a:t> Reviewer Summary: Overall Impact Score</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3</a:t>
                      </a:r>
                      <a:endParaRPr lang="en-US" sz="1400" dirty="0"/>
                    </a:p>
                  </a:txBody>
                  <a:tcPr/>
                </a:tc>
              </a:tr>
              <a:tr h="370840">
                <a:tc>
                  <a:txBody>
                    <a:bodyPr/>
                    <a:lstStyle/>
                    <a:p>
                      <a:pPr algn="l"/>
                      <a:r>
                        <a:rPr lang="en-US" sz="1400" dirty="0" smtClean="0"/>
                        <a:t>Phase 1 Reviewer Summary: Overall Application Score</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1</a:t>
                      </a:r>
                      <a:endParaRPr lang="en-US" sz="1400" dirty="0"/>
                    </a:p>
                  </a:txBody>
                  <a:tcPr/>
                </a:tc>
                <a:tc>
                  <a:txBody>
                    <a:bodyPr/>
                    <a:lstStyle/>
                    <a:p>
                      <a:pPr algn="ctr"/>
                      <a:endParaRPr lang="en-US" sz="1400"/>
                    </a:p>
                  </a:txBody>
                  <a:tcPr/>
                </a:tc>
              </a:tr>
              <a:tr h="370840">
                <a:tc>
                  <a:txBody>
                    <a:bodyPr/>
                    <a:lstStyle/>
                    <a:p>
                      <a:pPr algn="l"/>
                      <a:r>
                        <a:rPr lang="en-US" sz="1400" dirty="0" smtClean="0"/>
                        <a:t>Impact of the Condition on the health</a:t>
                      </a:r>
                      <a:r>
                        <a:rPr lang="en-US" sz="1400" baseline="0" dirty="0" smtClean="0"/>
                        <a:t> of individuals and populations</a:t>
                      </a:r>
                      <a:endParaRPr lang="en-US" sz="1400" dirty="0"/>
                    </a:p>
                  </a:txBody>
                  <a:tcPr/>
                </a:tc>
                <a:tc>
                  <a:txBody>
                    <a:bodyPr/>
                    <a:lstStyle/>
                    <a:p>
                      <a:pPr algn="ctr"/>
                      <a:r>
                        <a:rPr lang="en-US" sz="1400" dirty="0" smtClean="0"/>
                        <a:t>5</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2</a:t>
                      </a:r>
                      <a:endParaRPr lang="en-US" sz="1400" dirty="0"/>
                    </a:p>
                  </a:txBody>
                  <a:tcPr/>
                </a:tc>
                <a:tc>
                  <a:txBody>
                    <a:bodyPr/>
                    <a:lstStyle/>
                    <a:p>
                      <a:pPr algn="ctr"/>
                      <a:endParaRPr lang="en-US" sz="1400" dirty="0"/>
                    </a:p>
                  </a:txBody>
                  <a:tcPr/>
                </a:tc>
              </a:tr>
              <a:tr h="370840">
                <a:tc>
                  <a:txBody>
                    <a:bodyPr/>
                    <a:lstStyle/>
                    <a:p>
                      <a:pPr algn="l"/>
                      <a:r>
                        <a:rPr lang="en-US" sz="1400" dirty="0" smtClean="0"/>
                        <a:t>Innovation and potential for improvement through research</a:t>
                      </a:r>
                      <a:endParaRPr lang="en-US" sz="1400" dirty="0"/>
                    </a:p>
                  </a:txBody>
                  <a:tcPr/>
                </a:tc>
                <a:tc>
                  <a:txBody>
                    <a:bodyPr/>
                    <a:lstStyle/>
                    <a:p>
                      <a:pPr algn="ctr"/>
                      <a:r>
                        <a:rPr lang="en-US" sz="1400" dirty="0" smtClean="0"/>
                        <a:t>5</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2</a:t>
                      </a:r>
                      <a:endParaRPr lang="en-US" sz="1400" dirty="0"/>
                    </a:p>
                  </a:txBody>
                  <a:tcPr/>
                </a:tc>
                <a:tc>
                  <a:txBody>
                    <a:bodyPr/>
                    <a:lstStyle/>
                    <a:p>
                      <a:pPr algn="ctr"/>
                      <a:endParaRPr lang="en-US" sz="1400"/>
                    </a:p>
                  </a:txBody>
                  <a:tcPr/>
                </a:tc>
              </a:tr>
              <a:tr h="370840">
                <a:tc>
                  <a:txBody>
                    <a:bodyPr/>
                    <a:lstStyle/>
                    <a:p>
                      <a:pPr algn="l"/>
                      <a:r>
                        <a:rPr lang="en-US" sz="1400" dirty="0" smtClean="0"/>
                        <a:t>Impact on health</a:t>
                      </a:r>
                      <a:r>
                        <a:rPr lang="en-US" sz="1400" baseline="0" dirty="0" smtClean="0"/>
                        <a:t> care performance</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2</a:t>
                      </a:r>
                      <a:endParaRPr lang="en-US" sz="1400" dirty="0"/>
                    </a:p>
                  </a:txBody>
                  <a:tcPr/>
                </a:tc>
                <a:tc>
                  <a:txBody>
                    <a:bodyPr/>
                    <a:lstStyle/>
                    <a:p>
                      <a:pPr algn="ctr"/>
                      <a:endParaRPr lang="en-US" sz="1400"/>
                    </a:p>
                  </a:txBody>
                  <a:tcPr/>
                </a:tc>
              </a:tr>
              <a:tr h="370840">
                <a:tc>
                  <a:txBody>
                    <a:bodyPr/>
                    <a:lstStyle/>
                    <a:p>
                      <a:pPr algn="l"/>
                      <a:r>
                        <a:rPr lang="en-US" sz="1400" dirty="0" smtClean="0"/>
                        <a:t>Patient-Centeredness</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endParaRPr lang="en-US" sz="1400"/>
                    </a:p>
                  </a:txBody>
                  <a:tcPr/>
                </a:tc>
              </a:tr>
              <a:tr h="370840">
                <a:tc>
                  <a:txBody>
                    <a:bodyPr/>
                    <a:lstStyle/>
                    <a:p>
                      <a:pPr algn="l"/>
                      <a:r>
                        <a:rPr lang="en-US" sz="1400" dirty="0" smtClean="0"/>
                        <a:t>Rigorous</a:t>
                      </a:r>
                      <a:r>
                        <a:rPr lang="en-US" sz="1400" baseline="0" dirty="0" smtClean="0"/>
                        <a:t> research methods</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2</a:t>
                      </a:r>
                      <a:endParaRPr lang="en-US" sz="1400" dirty="0"/>
                    </a:p>
                  </a:txBody>
                  <a:tcPr/>
                </a:tc>
                <a:tc>
                  <a:txBody>
                    <a:bodyPr/>
                    <a:lstStyle/>
                    <a:p>
                      <a:pPr algn="ctr"/>
                      <a:endParaRPr lang="en-US" sz="1400" dirty="0"/>
                    </a:p>
                  </a:txBody>
                  <a:tcPr/>
                </a:tc>
              </a:tr>
              <a:tr h="370840">
                <a:tc>
                  <a:txBody>
                    <a:bodyPr/>
                    <a:lstStyle/>
                    <a:p>
                      <a:pPr algn="l"/>
                      <a:r>
                        <a:rPr lang="en-US" sz="1400" dirty="0" smtClean="0"/>
                        <a:t>Inclusiveness of different populations</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endParaRPr lang="en-US" sz="1400" dirty="0"/>
                    </a:p>
                  </a:txBody>
                  <a:tcPr/>
                </a:tc>
              </a:tr>
              <a:tr h="370840">
                <a:tc>
                  <a:txBody>
                    <a:bodyPr/>
                    <a:lstStyle/>
                    <a:p>
                      <a:pPr algn="l"/>
                      <a:r>
                        <a:rPr lang="en-US" sz="1400" dirty="0" smtClean="0"/>
                        <a:t>Research</a:t>
                      </a:r>
                      <a:r>
                        <a:rPr lang="en-US" sz="1400" baseline="0" dirty="0" smtClean="0"/>
                        <a:t> team and environment</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endParaRPr lang="en-US" sz="1400" dirty="0"/>
                    </a:p>
                  </a:txBody>
                  <a:tcPr/>
                </a:tc>
              </a:tr>
              <a:tr h="370840">
                <a:tc>
                  <a:txBody>
                    <a:bodyPr/>
                    <a:lstStyle/>
                    <a:p>
                      <a:pPr algn="l"/>
                      <a:r>
                        <a:rPr lang="en-US" sz="1400" dirty="0" smtClean="0"/>
                        <a:t>Efficient use of research resources</a:t>
                      </a:r>
                      <a:endParaRPr lang="en-US" sz="1400" dirty="0"/>
                    </a:p>
                  </a:txBody>
                  <a:tcPr/>
                </a:tc>
                <a:tc>
                  <a:txBody>
                    <a:bodyPr/>
                    <a:lstStyle/>
                    <a:p>
                      <a:pPr algn="ctr"/>
                      <a:r>
                        <a:rPr lang="en-US" sz="1400" dirty="0" smtClean="0"/>
                        <a:t>5</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5</a:t>
                      </a:r>
                      <a:endParaRPr lang="en-US" sz="1400" dirty="0"/>
                    </a:p>
                  </a:txBody>
                  <a:tcPr/>
                </a:tc>
                <a:tc>
                  <a:txBody>
                    <a:bodyPr/>
                    <a:lstStyle/>
                    <a:p>
                      <a:pPr algn="ctr"/>
                      <a:endParaRPr lang="en-US" sz="1400" dirty="0"/>
                    </a:p>
                  </a:txBody>
                  <a:tcPr/>
                </a:tc>
              </a:tr>
              <a:tr h="370840">
                <a:tc>
                  <a:txBody>
                    <a:bodyPr/>
                    <a:lstStyle/>
                    <a:p>
                      <a:pPr algn="l"/>
                      <a:r>
                        <a:rPr lang="en-US" sz="1400" dirty="0" smtClean="0"/>
                        <a:t>Overall application score and comment</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1</a:t>
                      </a:r>
                      <a:endParaRPr lang="en-US" sz="1400" dirty="0"/>
                    </a:p>
                  </a:txBody>
                  <a:tcPr/>
                </a:tc>
                <a:tc>
                  <a:txBody>
                    <a:bodyPr/>
                    <a:lstStyle/>
                    <a:p>
                      <a:pPr algn="ct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525963"/>
          </a:xfrm>
        </p:spPr>
        <p:txBody>
          <a:bodyPr/>
          <a:lstStyle/>
          <a:p>
            <a:r>
              <a:rPr lang="en-US" dirty="0" smtClean="0"/>
              <a:t>Strong group of investigators</a:t>
            </a:r>
          </a:p>
          <a:p>
            <a:r>
              <a:rPr lang="en-US" dirty="0" smtClean="0"/>
              <a:t>Six-month finding</a:t>
            </a:r>
          </a:p>
          <a:p>
            <a:r>
              <a:rPr lang="en-US" dirty="0" smtClean="0"/>
              <a:t>Well-designed research plan</a:t>
            </a:r>
          </a:p>
          <a:p>
            <a:r>
              <a:rPr lang="en-US" dirty="0" smtClean="0"/>
              <a:t>Empirically examine how community engagement  impacts long-term disparities</a:t>
            </a:r>
          </a:p>
          <a:p>
            <a:r>
              <a:rPr lang="en-US" dirty="0" smtClean="0"/>
              <a:t>Robust and patient-centered, with a diverse population</a:t>
            </a:r>
          </a:p>
        </p:txBody>
      </p:sp>
      <p:sp>
        <p:nvSpPr>
          <p:cNvPr id="3" name="Title 2"/>
          <p:cNvSpPr>
            <a:spLocks noGrp="1"/>
          </p:cNvSpPr>
          <p:nvPr>
            <p:ph type="title"/>
          </p:nvPr>
        </p:nvSpPr>
        <p:spPr/>
        <p:txBody>
          <a:bodyPr>
            <a:normAutofit fontScale="90000"/>
          </a:bodyPr>
          <a:lstStyle/>
          <a:p>
            <a:r>
              <a:rPr lang="en-US" dirty="0" smtClean="0"/>
              <a:t>Phase 2 Average Score: 2.37</a:t>
            </a:r>
            <a:br>
              <a:rPr lang="en-US" dirty="0" smtClean="0"/>
            </a:br>
            <a:r>
              <a:rPr lang="en-US" dirty="0" smtClean="0"/>
              <a:t>Summary Statement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5"/>
          <p:cNvSpPr>
            <a:spLocks noEditPoints="1"/>
          </p:cNvSpPr>
          <p:nvPr/>
        </p:nvSpPr>
        <p:spPr bwMode="gray">
          <a:xfrm rot="20241944">
            <a:off x="696913" y="2767013"/>
            <a:ext cx="6853237" cy="2803525"/>
          </a:xfrm>
          <a:custGeom>
            <a:avLst/>
            <a:gdLst/>
            <a:ahLst/>
            <a:cxnLst>
              <a:cxn ang="0">
                <a:pos x="1692" y="12"/>
              </a:cxn>
              <a:cxn ang="0">
                <a:pos x="1234" y="74"/>
              </a:cxn>
              <a:cxn ang="0">
                <a:pos x="828" y="182"/>
              </a:cxn>
              <a:cxn ang="0">
                <a:pos x="486" y="330"/>
              </a:cxn>
              <a:cxn ang="0">
                <a:pos x="226" y="510"/>
              </a:cxn>
              <a:cxn ang="0">
                <a:pos x="58" y="718"/>
              </a:cxn>
              <a:cxn ang="0">
                <a:pos x="0" y="944"/>
              </a:cxn>
              <a:cxn ang="0">
                <a:pos x="58" y="1170"/>
              </a:cxn>
              <a:cxn ang="0">
                <a:pos x="226" y="1378"/>
              </a:cxn>
              <a:cxn ang="0">
                <a:pos x="486" y="1558"/>
              </a:cxn>
              <a:cxn ang="0">
                <a:pos x="828" y="1706"/>
              </a:cxn>
              <a:cxn ang="0">
                <a:pos x="1234" y="1814"/>
              </a:cxn>
              <a:cxn ang="0">
                <a:pos x="1692" y="1876"/>
              </a:cxn>
              <a:cxn ang="0">
                <a:pos x="2186" y="1884"/>
              </a:cxn>
              <a:cxn ang="0">
                <a:pos x="2658" y="1840"/>
              </a:cxn>
              <a:cxn ang="0">
                <a:pos x="3084" y="1746"/>
              </a:cxn>
              <a:cxn ang="0">
                <a:pos x="3448" y="1612"/>
              </a:cxn>
              <a:cxn ang="0">
                <a:pos x="3738" y="1442"/>
              </a:cxn>
              <a:cxn ang="0">
                <a:pos x="3938" y="1242"/>
              </a:cxn>
              <a:cxn ang="0">
                <a:pos x="4034" y="1022"/>
              </a:cxn>
              <a:cxn ang="0">
                <a:pos x="4014" y="790"/>
              </a:cxn>
              <a:cxn ang="0">
                <a:pos x="3882" y="576"/>
              </a:cxn>
              <a:cxn ang="0">
                <a:pos x="3650" y="386"/>
              </a:cxn>
              <a:cxn ang="0">
                <a:pos x="3334" y="228"/>
              </a:cxn>
              <a:cxn ang="0">
                <a:pos x="2948" y="106"/>
              </a:cxn>
              <a:cxn ang="0">
                <a:pos x="2506" y="28"/>
              </a:cxn>
              <a:cxn ang="0">
                <a:pos x="2020" y="0"/>
              </a:cxn>
              <a:cxn ang="0">
                <a:pos x="1606" y="1736"/>
              </a:cxn>
              <a:cxn ang="0">
                <a:pos x="1164" y="1678"/>
              </a:cxn>
              <a:cxn ang="0">
                <a:pos x="776" y="1576"/>
              </a:cxn>
              <a:cxn ang="0">
                <a:pos x="458" y="1436"/>
              </a:cxn>
              <a:cxn ang="0">
                <a:pos x="224" y="1266"/>
              </a:cxn>
              <a:cxn ang="0">
                <a:pos x="88" y="1074"/>
              </a:cxn>
              <a:cxn ang="0">
                <a:pos x="68" y="864"/>
              </a:cxn>
              <a:cxn ang="0">
                <a:pos x="166" y="664"/>
              </a:cxn>
              <a:cxn ang="0">
                <a:pos x="370" y="486"/>
              </a:cxn>
              <a:cxn ang="0">
                <a:pos x="662" y="336"/>
              </a:cxn>
              <a:cxn ang="0">
                <a:pos x="1028" y="222"/>
              </a:cxn>
              <a:cxn ang="0">
                <a:pos x="1454" y="148"/>
              </a:cxn>
              <a:cxn ang="0">
                <a:pos x="1922" y="120"/>
              </a:cxn>
              <a:cxn ang="0">
                <a:pos x="2392" y="148"/>
              </a:cxn>
              <a:cxn ang="0">
                <a:pos x="2818" y="222"/>
              </a:cxn>
              <a:cxn ang="0">
                <a:pos x="3184" y="336"/>
              </a:cxn>
              <a:cxn ang="0">
                <a:pos x="3476" y="486"/>
              </a:cxn>
              <a:cxn ang="0">
                <a:pos x="3680" y="664"/>
              </a:cxn>
              <a:cxn ang="0">
                <a:pos x="3778" y="864"/>
              </a:cxn>
              <a:cxn ang="0">
                <a:pos x="3758" y="1074"/>
              </a:cxn>
              <a:cxn ang="0">
                <a:pos x="3622" y="1266"/>
              </a:cxn>
              <a:cxn ang="0">
                <a:pos x="3388" y="1436"/>
              </a:cxn>
              <a:cxn ang="0">
                <a:pos x="3070" y="1576"/>
              </a:cxn>
              <a:cxn ang="0">
                <a:pos x="2682" y="1678"/>
              </a:cxn>
              <a:cxn ang="0">
                <a:pos x="2240" y="1736"/>
              </a:cxn>
            </a:cxnLst>
            <a:rect l="0" t="0" r="r" b="b"/>
            <a:pathLst>
              <a:path w="4040" h="1888">
                <a:moveTo>
                  <a:pt x="2020" y="0"/>
                </a:moveTo>
                <a:lnTo>
                  <a:pt x="1854" y="4"/>
                </a:lnTo>
                <a:lnTo>
                  <a:pt x="1692" y="12"/>
                </a:lnTo>
                <a:lnTo>
                  <a:pt x="1534" y="28"/>
                </a:lnTo>
                <a:lnTo>
                  <a:pt x="1382" y="48"/>
                </a:lnTo>
                <a:lnTo>
                  <a:pt x="1234" y="74"/>
                </a:lnTo>
                <a:lnTo>
                  <a:pt x="1092" y="106"/>
                </a:lnTo>
                <a:lnTo>
                  <a:pt x="956" y="142"/>
                </a:lnTo>
                <a:lnTo>
                  <a:pt x="828" y="182"/>
                </a:lnTo>
                <a:lnTo>
                  <a:pt x="706" y="228"/>
                </a:lnTo>
                <a:lnTo>
                  <a:pt x="592" y="276"/>
                </a:lnTo>
                <a:lnTo>
                  <a:pt x="486" y="330"/>
                </a:lnTo>
                <a:lnTo>
                  <a:pt x="390" y="386"/>
                </a:lnTo>
                <a:lnTo>
                  <a:pt x="302" y="446"/>
                </a:lnTo>
                <a:lnTo>
                  <a:pt x="226" y="510"/>
                </a:lnTo>
                <a:lnTo>
                  <a:pt x="158" y="576"/>
                </a:lnTo>
                <a:lnTo>
                  <a:pt x="102" y="646"/>
                </a:lnTo>
                <a:lnTo>
                  <a:pt x="58" y="718"/>
                </a:lnTo>
                <a:lnTo>
                  <a:pt x="26" y="790"/>
                </a:lnTo>
                <a:lnTo>
                  <a:pt x="6" y="866"/>
                </a:lnTo>
                <a:lnTo>
                  <a:pt x="0" y="944"/>
                </a:lnTo>
                <a:lnTo>
                  <a:pt x="6" y="1022"/>
                </a:lnTo>
                <a:lnTo>
                  <a:pt x="26" y="1098"/>
                </a:lnTo>
                <a:lnTo>
                  <a:pt x="58" y="1170"/>
                </a:lnTo>
                <a:lnTo>
                  <a:pt x="102" y="1242"/>
                </a:lnTo>
                <a:lnTo>
                  <a:pt x="158" y="1312"/>
                </a:lnTo>
                <a:lnTo>
                  <a:pt x="226" y="1378"/>
                </a:lnTo>
                <a:lnTo>
                  <a:pt x="302" y="1442"/>
                </a:lnTo>
                <a:lnTo>
                  <a:pt x="390" y="1502"/>
                </a:lnTo>
                <a:lnTo>
                  <a:pt x="486" y="1558"/>
                </a:lnTo>
                <a:lnTo>
                  <a:pt x="592" y="1612"/>
                </a:lnTo>
                <a:lnTo>
                  <a:pt x="706" y="1660"/>
                </a:lnTo>
                <a:lnTo>
                  <a:pt x="828" y="1706"/>
                </a:lnTo>
                <a:lnTo>
                  <a:pt x="956" y="1746"/>
                </a:lnTo>
                <a:lnTo>
                  <a:pt x="1092" y="1782"/>
                </a:lnTo>
                <a:lnTo>
                  <a:pt x="1234" y="1814"/>
                </a:lnTo>
                <a:lnTo>
                  <a:pt x="1382" y="1840"/>
                </a:lnTo>
                <a:lnTo>
                  <a:pt x="1534" y="1860"/>
                </a:lnTo>
                <a:lnTo>
                  <a:pt x="1692" y="1876"/>
                </a:lnTo>
                <a:lnTo>
                  <a:pt x="1854" y="1884"/>
                </a:lnTo>
                <a:lnTo>
                  <a:pt x="2020" y="1888"/>
                </a:lnTo>
                <a:lnTo>
                  <a:pt x="2186" y="1884"/>
                </a:lnTo>
                <a:lnTo>
                  <a:pt x="2348" y="1876"/>
                </a:lnTo>
                <a:lnTo>
                  <a:pt x="2506" y="1860"/>
                </a:lnTo>
                <a:lnTo>
                  <a:pt x="2658" y="1840"/>
                </a:lnTo>
                <a:lnTo>
                  <a:pt x="2806" y="1814"/>
                </a:lnTo>
                <a:lnTo>
                  <a:pt x="2948" y="1782"/>
                </a:lnTo>
                <a:lnTo>
                  <a:pt x="3084" y="1746"/>
                </a:lnTo>
                <a:lnTo>
                  <a:pt x="3212" y="1706"/>
                </a:lnTo>
                <a:lnTo>
                  <a:pt x="3334" y="1660"/>
                </a:lnTo>
                <a:lnTo>
                  <a:pt x="3448" y="1612"/>
                </a:lnTo>
                <a:lnTo>
                  <a:pt x="3554" y="1558"/>
                </a:lnTo>
                <a:lnTo>
                  <a:pt x="3650" y="1502"/>
                </a:lnTo>
                <a:lnTo>
                  <a:pt x="3738" y="1442"/>
                </a:lnTo>
                <a:lnTo>
                  <a:pt x="3814" y="1378"/>
                </a:lnTo>
                <a:lnTo>
                  <a:pt x="3882" y="1312"/>
                </a:lnTo>
                <a:lnTo>
                  <a:pt x="3938" y="1242"/>
                </a:lnTo>
                <a:lnTo>
                  <a:pt x="3982" y="1170"/>
                </a:lnTo>
                <a:lnTo>
                  <a:pt x="4014" y="1098"/>
                </a:lnTo>
                <a:lnTo>
                  <a:pt x="4034" y="1022"/>
                </a:lnTo>
                <a:lnTo>
                  <a:pt x="4040" y="944"/>
                </a:lnTo>
                <a:lnTo>
                  <a:pt x="4034" y="866"/>
                </a:lnTo>
                <a:lnTo>
                  <a:pt x="4014" y="790"/>
                </a:lnTo>
                <a:lnTo>
                  <a:pt x="3982" y="718"/>
                </a:lnTo>
                <a:lnTo>
                  <a:pt x="3938" y="646"/>
                </a:lnTo>
                <a:lnTo>
                  <a:pt x="3882" y="576"/>
                </a:lnTo>
                <a:lnTo>
                  <a:pt x="3814" y="510"/>
                </a:lnTo>
                <a:lnTo>
                  <a:pt x="3738" y="446"/>
                </a:lnTo>
                <a:lnTo>
                  <a:pt x="3650" y="386"/>
                </a:lnTo>
                <a:lnTo>
                  <a:pt x="3554" y="330"/>
                </a:lnTo>
                <a:lnTo>
                  <a:pt x="3448" y="276"/>
                </a:lnTo>
                <a:lnTo>
                  <a:pt x="3334" y="228"/>
                </a:lnTo>
                <a:lnTo>
                  <a:pt x="3212" y="182"/>
                </a:lnTo>
                <a:lnTo>
                  <a:pt x="3084" y="142"/>
                </a:lnTo>
                <a:lnTo>
                  <a:pt x="2948" y="106"/>
                </a:lnTo>
                <a:lnTo>
                  <a:pt x="2806" y="74"/>
                </a:lnTo>
                <a:lnTo>
                  <a:pt x="2658" y="48"/>
                </a:lnTo>
                <a:lnTo>
                  <a:pt x="2506" y="28"/>
                </a:lnTo>
                <a:lnTo>
                  <a:pt x="2348" y="12"/>
                </a:lnTo>
                <a:lnTo>
                  <a:pt x="2186" y="4"/>
                </a:lnTo>
                <a:lnTo>
                  <a:pt x="2020" y="0"/>
                </a:lnTo>
                <a:close/>
                <a:moveTo>
                  <a:pt x="1922" y="1748"/>
                </a:moveTo>
                <a:lnTo>
                  <a:pt x="1762" y="1746"/>
                </a:lnTo>
                <a:lnTo>
                  <a:pt x="1606" y="1736"/>
                </a:lnTo>
                <a:lnTo>
                  <a:pt x="1454" y="1722"/>
                </a:lnTo>
                <a:lnTo>
                  <a:pt x="1306" y="1702"/>
                </a:lnTo>
                <a:lnTo>
                  <a:pt x="1164" y="1678"/>
                </a:lnTo>
                <a:lnTo>
                  <a:pt x="1028" y="1648"/>
                </a:lnTo>
                <a:lnTo>
                  <a:pt x="898" y="1614"/>
                </a:lnTo>
                <a:lnTo>
                  <a:pt x="776" y="1576"/>
                </a:lnTo>
                <a:lnTo>
                  <a:pt x="662" y="1532"/>
                </a:lnTo>
                <a:lnTo>
                  <a:pt x="554" y="1486"/>
                </a:lnTo>
                <a:lnTo>
                  <a:pt x="458" y="1436"/>
                </a:lnTo>
                <a:lnTo>
                  <a:pt x="370" y="1382"/>
                </a:lnTo>
                <a:lnTo>
                  <a:pt x="292" y="1326"/>
                </a:lnTo>
                <a:lnTo>
                  <a:pt x="224" y="1266"/>
                </a:lnTo>
                <a:lnTo>
                  <a:pt x="166" y="1204"/>
                </a:lnTo>
                <a:lnTo>
                  <a:pt x="122" y="1140"/>
                </a:lnTo>
                <a:lnTo>
                  <a:pt x="88" y="1074"/>
                </a:lnTo>
                <a:lnTo>
                  <a:pt x="68" y="1004"/>
                </a:lnTo>
                <a:lnTo>
                  <a:pt x="62" y="934"/>
                </a:lnTo>
                <a:lnTo>
                  <a:pt x="68" y="864"/>
                </a:lnTo>
                <a:lnTo>
                  <a:pt x="88" y="796"/>
                </a:lnTo>
                <a:lnTo>
                  <a:pt x="122" y="730"/>
                </a:lnTo>
                <a:lnTo>
                  <a:pt x="166" y="664"/>
                </a:lnTo>
                <a:lnTo>
                  <a:pt x="224" y="602"/>
                </a:lnTo>
                <a:lnTo>
                  <a:pt x="292" y="544"/>
                </a:lnTo>
                <a:lnTo>
                  <a:pt x="370" y="486"/>
                </a:lnTo>
                <a:lnTo>
                  <a:pt x="458" y="434"/>
                </a:lnTo>
                <a:lnTo>
                  <a:pt x="554" y="382"/>
                </a:lnTo>
                <a:lnTo>
                  <a:pt x="662" y="336"/>
                </a:lnTo>
                <a:lnTo>
                  <a:pt x="776" y="294"/>
                </a:lnTo>
                <a:lnTo>
                  <a:pt x="898" y="256"/>
                </a:lnTo>
                <a:lnTo>
                  <a:pt x="1028" y="222"/>
                </a:lnTo>
                <a:lnTo>
                  <a:pt x="1164" y="192"/>
                </a:lnTo>
                <a:lnTo>
                  <a:pt x="1306" y="166"/>
                </a:lnTo>
                <a:lnTo>
                  <a:pt x="1454" y="148"/>
                </a:lnTo>
                <a:lnTo>
                  <a:pt x="1606" y="132"/>
                </a:lnTo>
                <a:lnTo>
                  <a:pt x="1762" y="124"/>
                </a:lnTo>
                <a:lnTo>
                  <a:pt x="1922" y="120"/>
                </a:lnTo>
                <a:lnTo>
                  <a:pt x="2084" y="124"/>
                </a:lnTo>
                <a:lnTo>
                  <a:pt x="2240" y="132"/>
                </a:lnTo>
                <a:lnTo>
                  <a:pt x="2392" y="148"/>
                </a:lnTo>
                <a:lnTo>
                  <a:pt x="2540" y="166"/>
                </a:lnTo>
                <a:lnTo>
                  <a:pt x="2682" y="192"/>
                </a:lnTo>
                <a:lnTo>
                  <a:pt x="2818" y="222"/>
                </a:lnTo>
                <a:lnTo>
                  <a:pt x="2948" y="256"/>
                </a:lnTo>
                <a:lnTo>
                  <a:pt x="3070" y="294"/>
                </a:lnTo>
                <a:lnTo>
                  <a:pt x="3184" y="336"/>
                </a:lnTo>
                <a:lnTo>
                  <a:pt x="3292" y="382"/>
                </a:lnTo>
                <a:lnTo>
                  <a:pt x="3388" y="434"/>
                </a:lnTo>
                <a:lnTo>
                  <a:pt x="3476" y="486"/>
                </a:lnTo>
                <a:lnTo>
                  <a:pt x="3554" y="544"/>
                </a:lnTo>
                <a:lnTo>
                  <a:pt x="3622" y="602"/>
                </a:lnTo>
                <a:lnTo>
                  <a:pt x="3680" y="664"/>
                </a:lnTo>
                <a:lnTo>
                  <a:pt x="3724" y="730"/>
                </a:lnTo>
                <a:lnTo>
                  <a:pt x="3758" y="796"/>
                </a:lnTo>
                <a:lnTo>
                  <a:pt x="3778" y="864"/>
                </a:lnTo>
                <a:lnTo>
                  <a:pt x="3784" y="934"/>
                </a:lnTo>
                <a:lnTo>
                  <a:pt x="3778" y="1004"/>
                </a:lnTo>
                <a:lnTo>
                  <a:pt x="3758" y="1074"/>
                </a:lnTo>
                <a:lnTo>
                  <a:pt x="3724" y="1140"/>
                </a:lnTo>
                <a:lnTo>
                  <a:pt x="3680" y="1204"/>
                </a:lnTo>
                <a:lnTo>
                  <a:pt x="3622" y="1266"/>
                </a:lnTo>
                <a:lnTo>
                  <a:pt x="3554" y="1326"/>
                </a:lnTo>
                <a:lnTo>
                  <a:pt x="3476" y="1382"/>
                </a:lnTo>
                <a:lnTo>
                  <a:pt x="3388" y="1436"/>
                </a:lnTo>
                <a:lnTo>
                  <a:pt x="3292" y="1486"/>
                </a:lnTo>
                <a:lnTo>
                  <a:pt x="3184" y="1532"/>
                </a:lnTo>
                <a:lnTo>
                  <a:pt x="3070" y="1576"/>
                </a:lnTo>
                <a:lnTo>
                  <a:pt x="2948" y="1614"/>
                </a:lnTo>
                <a:lnTo>
                  <a:pt x="2818" y="1648"/>
                </a:lnTo>
                <a:lnTo>
                  <a:pt x="2682" y="1678"/>
                </a:lnTo>
                <a:lnTo>
                  <a:pt x="2540" y="1702"/>
                </a:lnTo>
                <a:lnTo>
                  <a:pt x="2392" y="1722"/>
                </a:lnTo>
                <a:lnTo>
                  <a:pt x="2240" y="1736"/>
                </a:lnTo>
                <a:lnTo>
                  <a:pt x="2084" y="1746"/>
                </a:lnTo>
                <a:lnTo>
                  <a:pt x="1922" y="1748"/>
                </a:lnTo>
                <a:close/>
              </a:path>
            </a:pathLst>
          </a:custGeom>
          <a:gradFill rotWithShape="1">
            <a:gsLst>
              <a:gs pos="0">
                <a:schemeClr val="hlink">
                  <a:gamma/>
                  <a:tint val="45490"/>
                  <a:invGamma/>
                </a:schemeClr>
              </a:gs>
              <a:gs pos="100000">
                <a:schemeClr val="hlink"/>
              </a:gs>
            </a:gsLst>
            <a:lin ang="0" scaled="1"/>
          </a:gradFill>
          <a:ln w="0">
            <a:noFill/>
            <a:prstDash val="solid"/>
            <a:round/>
            <a:headEnd/>
            <a:tailEnd/>
          </a:ln>
        </p:spPr>
        <p:txBody>
          <a:bodyPr/>
          <a:lstStyle/>
          <a:p>
            <a:pPr fontAlgn="auto">
              <a:spcBef>
                <a:spcPts val="0"/>
              </a:spcBef>
              <a:spcAft>
                <a:spcPts val="0"/>
              </a:spcAft>
              <a:defRPr/>
            </a:pPr>
            <a:endParaRPr lang="en-US">
              <a:latin typeface="+mn-lt"/>
            </a:endParaRPr>
          </a:p>
        </p:txBody>
      </p:sp>
      <p:sp>
        <p:nvSpPr>
          <p:cNvPr id="5" name="Oval 7"/>
          <p:cNvSpPr>
            <a:spLocks noChangeArrowheads="1"/>
          </p:cNvSpPr>
          <p:nvPr/>
        </p:nvSpPr>
        <p:spPr bwMode="gray">
          <a:xfrm>
            <a:off x="3429000" y="1447800"/>
            <a:ext cx="1828800" cy="1731963"/>
          </a:xfrm>
          <a:prstGeom prst="ellipse">
            <a:avLst/>
          </a:prstGeom>
          <a:gradFill rotWithShape="1">
            <a:gsLst>
              <a:gs pos="0">
                <a:schemeClr val="hlink"/>
              </a:gs>
              <a:gs pos="100000">
                <a:schemeClr val="hlink">
                  <a:gamma/>
                  <a:shade val="34510"/>
                  <a:invGamma/>
                </a:schemeClr>
              </a:gs>
            </a:gsLst>
            <a:path path="shape">
              <a:fillToRect l="50000" t="50000" r="50000" b="50000"/>
            </a:path>
          </a:gradFill>
          <a:ln w="9525">
            <a:noFill/>
            <a:round/>
            <a:headEnd/>
            <a:tailEnd/>
          </a:ln>
          <a:effectLst>
            <a:prstShdw prst="shdw12" dist="76200" dir="10800000">
              <a:srgbClr val="001D3A">
                <a:alpha val="50000"/>
              </a:srgbClr>
            </a:prstShdw>
          </a:effectLst>
        </p:spPr>
        <p:txBody>
          <a:bodyPr wrap="none" anchor="ctr"/>
          <a:lstStyle/>
          <a:p>
            <a:pPr algn="ctr">
              <a:defRPr/>
            </a:pPr>
            <a:endParaRPr lang="en-US">
              <a:latin typeface="Lucida Sans Unicode" pitchFamily="34" charset="0"/>
            </a:endParaRPr>
          </a:p>
        </p:txBody>
      </p:sp>
      <p:sp>
        <p:nvSpPr>
          <p:cNvPr id="6" name="Oval 10"/>
          <p:cNvSpPr>
            <a:spLocks noChangeArrowheads="1"/>
          </p:cNvSpPr>
          <p:nvPr/>
        </p:nvSpPr>
        <p:spPr bwMode="gray">
          <a:xfrm>
            <a:off x="762000" y="2743200"/>
            <a:ext cx="1905000" cy="1808163"/>
          </a:xfrm>
          <a:prstGeom prst="ellipse">
            <a:avLst/>
          </a:prstGeom>
          <a:gradFill rotWithShape="1">
            <a:gsLst>
              <a:gs pos="0">
                <a:schemeClr val="accent1"/>
              </a:gs>
              <a:gs pos="100000">
                <a:schemeClr val="accent1">
                  <a:gamma/>
                  <a:shade val="31373"/>
                  <a:invGamma/>
                </a:schemeClr>
              </a:gs>
            </a:gsLst>
            <a:path path="shape">
              <a:fillToRect l="50000" t="50000" r="50000" b="50000"/>
            </a:path>
          </a:gradFill>
          <a:ln w="9525">
            <a:noFill/>
            <a:round/>
            <a:headEnd/>
            <a:tailEnd/>
          </a:ln>
          <a:effectLst>
            <a:prstShdw prst="shdw12" dist="76200" dir="10800000">
              <a:srgbClr val="001D3A">
                <a:alpha val="50000"/>
              </a:srgbClr>
            </a:prstShdw>
          </a:effectLst>
        </p:spPr>
        <p:txBody>
          <a:bodyPr wrap="none" anchor="ctr"/>
          <a:lstStyle/>
          <a:p>
            <a:pPr algn="ctr">
              <a:defRPr/>
            </a:pPr>
            <a:endParaRPr lang="en-US">
              <a:latin typeface="Lucida Sans Unicode" pitchFamily="34" charset="0"/>
            </a:endParaRPr>
          </a:p>
        </p:txBody>
      </p:sp>
      <p:sp>
        <p:nvSpPr>
          <p:cNvPr id="7" name="Oval 13"/>
          <p:cNvSpPr>
            <a:spLocks noChangeArrowheads="1"/>
          </p:cNvSpPr>
          <p:nvPr/>
        </p:nvSpPr>
        <p:spPr bwMode="gray">
          <a:xfrm>
            <a:off x="1543050" y="4694238"/>
            <a:ext cx="1860550" cy="1752600"/>
          </a:xfrm>
          <a:prstGeom prst="ellipse">
            <a:avLst/>
          </a:prstGeom>
          <a:gradFill rotWithShape="1">
            <a:gsLst>
              <a:gs pos="0">
                <a:schemeClr val="accent2"/>
              </a:gs>
              <a:gs pos="100000">
                <a:schemeClr val="accent2">
                  <a:gamma/>
                  <a:shade val="35686"/>
                  <a:invGamma/>
                </a:schemeClr>
              </a:gs>
            </a:gsLst>
            <a:path path="shape">
              <a:fillToRect l="50000" t="50000" r="50000" b="50000"/>
            </a:path>
          </a:gradFill>
          <a:ln w="9525">
            <a:noFill/>
            <a:round/>
            <a:headEnd/>
            <a:tailEnd/>
          </a:ln>
          <a:effectLst>
            <a:prstShdw prst="shdw12" dist="76200" dir="10800000">
              <a:srgbClr val="001D3A">
                <a:alpha val="50000"/>
              </a:srgbClr>
            </a:prstShdw>
          </a:effectLst>
        </p:spPr>
        <p:txBody>
          <a:bodyPr wrap="none" anchor="ctr"/>
          <a:lstStyle/>
          <a:p>
            <a:pPr algn="ctr">
              <a:defRPr/>
            </a:pPr>
            <a:endParaRPr lang="en-US">
              <a:latin typeface="Lucida Sans Unicode" pitchFamily="34" charset="0"/>
            </a:endParaRPr>
          </a:p>
        </p:txBody>
      </p:sp>
      <p:sp>
        <p:nvSpPr>
          <p:cNvPr id="9222" name="Oval 16"/>
          <p:cNvSpPr>
            <a:spLocks noChangeArrowheads="1"/>
          </p:cNvSpPr>
          <p:nvPr/>
        </p:nvSpPr>
        <p:spPr bwMode="gray">
          <a:xfrm>
            <a:off x="4572000" y="4114800"/>
            <a:ext cx="1905000" cy="1884363"/>
          </a:xfrm>
          <a:prstGeom prst="ellipse">
            <a:avLst/>
          </a:prstGeom>
          <a:gradFill rotWithShape="1">
            <a:gsLst>
              <a:gs pos="0">
                <a:srgbClr val="D29DE7"/>
              </a:gs>
              <a:gs pos="100000">
                <a:srgbClr val="623175"/>
              </a:gs>
            </a:gsLst>
            <a:path path="shape">
              <a:fillToRect l="50000" t="50000" r="50000" b="50000"/>
            </a:path>
          </a:gradFill>
          <a:ln w="9525">
            <a:noFill/>
            <a:round/>
            <a:headEnd/>
            <a:tailEnd/>
          </a:ln>
          <a:effectLst>
            <a:prstShdw prst="shdw12" dist="76200" dir="10800000">
              <a:srgbClr val="001D3A">
                <a:alpha val="50000"/>
              </a:srgbClr>
            </a:prstShdw>
          </a:effectLst>
        </p:spPr>
        <p:txBody>
          <a:bodyPr wrap="none" anchor="ctr"/>
          <a:lstStyle/>
          <a:p>
            <a:pPr algn="ctr"/>
            <a:endParaRPr lang="en-US">
              <a:latin typeface="Lucida Sans Unicode" pitchFamily="34" charset="0"/>
            </a:endParaRPr>
          </a:p>
        </p:txBody>
      </p:sp>
      <p:sp>
        <p:nvSpPr>
          <p:cNvPr id="9" name="Oval 19"/>
          <p:cNvSpPr>
            <a:spLocks noChangeArrowheads="1"/>
          </p:cNvSpPr>
          <p:nvPr/>
        </p:nvSpPr>
        <p:spPr bwMode="gray">
          <a:xfrm>
            <a:off x="6400800" y="1828800"/>
            <a:ext cx="1828800" cy="1905000"/>
          </a:xfrm>
          <a:prstGeom prst="ellipse">
            <a:avLst/>
          </a:prstGeom>
          <a:gradFill rotWithShape="1">
            <a:gsLst>
              <a:gs pos="0">
                <a:schemeClr val="folHlink"/>
              </a:gs>
              <a:gs pos="100000">
                <a:schemeClr val="folHlink">
                  <a:gamma/>
                  <a:shade val="34510"/>
                  <a:invGamma/>
                </a:schemeClr>
              </a:gs>
            </a:gsLst>
            <a:path path="shape">
              <a:fillToRect l="50000" t="50000" r="50000" b="50000"/>
            </a:path>
          </a:gradFill>
          <a:ln w="9525">
            <a:noFill/>
            <a:round/>
            <a:headEnd/>
            <a:tailEnd/>
          </a:ln>
          <a:effectLst>
            <a:prstShdw prst="shdw12" dist="76200" dir="10800000">
              <a:srgbClr val="001D3A">
                <a:alpha val="50000"/>
              </a:srgbClr>
            </a:prstShdw>
          </a:effectLst>
        </p:spPr>
        <p:txBody>
          <a:bodyPr wrap="none" anchor="ctr"/>
          <a:lstStyle/>
          <a:p>
            <a:pPr algn="ctr">
              <a:defRPr/>
            </a:pPr>
            <a:endParaRPr lang="en-US">
              <a:latin typeface="Lucida Sans Unicode" pitchFamily="34" charset="0"/>
            </a:endParaRPr>
          </a:p>
        </p:txBody>
      </p:sp>
      <p:sp>
        <p:nvSpPr>
          <p:cNvPr id="9224" name="Rectangle 2"/>
          <p:cNvSpPr>
            <a:spLocks noGrp="1" noChangeArrowheads="1"/>
          </p:cNvSpPr>
          <p:nvPr>
            <p:ph type="title" idx="4294967295"/>
          </p:nvPr>
        </p:nvSpPr>
        <p:spPr>
          <a:xfrm>
            <a:off x="395288" y="200025"/>
            <a:ext cx="8748712" cy="558800"/>
          </a:xfrm>
        </p:spPr>
        <p:txBody>
          <a:bodyPr/>
          <a:lstStyle/>
          <a:p>
            <a:pPr eaLnBrk="1" hangingPunct="1"/>
            <a:r>
              <a:rPr lang="en-US" sz="2500" smtClean="0"/>
              <a:t>RRT Supports 5 Major Grant Preparation Milestones</a:t>
            </a:r>
          </a:p>
        </p:txBody>
      </p:sp>
      <p:sp>
        <p:nvSpPr>
          <p:cNvPr id="9225" name="Text Box 21"/>
          <p:cNvSpPr txBox="1">
            <a:spLocks noChangeArrowheads="1"/>
          </p:cNvSpPr>
          <p:nvPr/>
        </p:nvSpPr>
        <p:spPr bwMode="gray">
          <a:xfrm>
            <a:off x="838200" y="3152775"/>
            <a:ext cx="1676400" cy="915988"/>
          </a:xfrm>
          <a:prstGeom prst="rect">
            <a:avLst/>
          </a:prstGeom>
          <a:noFill/>
          <a:ln w="9525">
            <a:noFill/>
            <a:miter lim="800000"/>
            <a:headEnd/>
            <a:tailEnd/>
          </a:ln>
        </p:spPr>
        <p:txBody>
          <a:bodyPr>
            <a:spAutoFit/>
          </a:bodyPr>
          <a:lstStyle/>
          <a:p>
            <a:pPr algn="ctr" eaLnBrk="0" hangingPunct="0"/>
            <a:r>
              <a:rPr lang="en-US" b="1">
                <a:solidFill>
                  <a:schemeClr val="bg1"/>
                </a:solidFill>
                <a:latin typeface="Palatino Linotype" pitchFamily="18" charset="0"/>
              </a:rPr>
              <a:t>Awareness of </a:t>
            </a:r>
          </a:p>
          <a:p>
            <a:pPr algn="ctr" eaLnBrk="0" hangingPunct="0"/>
            <a:r>
              <a:rPr lang="en-US" b="1">
                <a:solidFill>
                  <a:schemeClr val="bg1"/>
                </a:solidFill>
                <a:latin typeface="Palatino Linotype" pitchFamily="18" charset="0"/>
              </a:rPr>
              <a:t>Potential Funding</a:t>
            </a:r>
          </a:p>
        </p:txBody>
      </p:sp>
      <p:sp>
        <p:nvSpPr>
          <p:cNvPr id="9226" name="Text Box 22"/>
          <p:cNvSpPr txBox="1">
            <a:spLocks noChangeArrowheads="1"/>
          </p:cNvSpPr>
          <p:nvPr/>
        </p:nvSpPr>
        <p:spPr bwMode="gray">
          <a:xfrm>
            <a:off x="3429000" y="1827213"/>
            <a:ext cx="1828800" cy="915987"/>
          </a:xfrm>
          <a:prstGeom prst="rect">
            <a:avLst/>
          </a:prstGeom>
          <a:noFill/>
          <a:ln w="9525">
            <a:noFill/>
            <a:miter lim="800000"/>
            <a:headEnd/>
            <a:tailEnd/>
          </a:ln>
        </p:spPr>
        <p:txBody>
          <a:bodyPr>
            <a:spAutoFit/>
          </a:bodyPr>
          <a:lstStyle/>
          <a:p>
            <a:pPr algn="ctr" eaLnBrk="0" hangingPunct="0"/>
            <a:r>
              <a:rPr lang="en-US" b="1">
                <a:solidFill>
                  <a:schemeClr val="bg1"/>
                </a:solidFill>
                <a:latin typeface="Palatino Linotype" pitchFamily="18" charset="0"/>
              </a:rPr>
              <a:t>Brainstorming &amp; Viability Assessment</a:t>
            </a:r>
          </a:p>
        </p:txBody>
      </p:sp>
      <p:sp>
        <p:nvSpPr>
          <p:cNvPr id="9227" name="Text Box 23"/>
          <p:cNvSpPr txBox="1">
            <a:spLocks noChangeArrowheads="1"/>
          </p:cNvSpPr>
          <p:nvPr/>
        </p:nvSpPr>
        <p:spPr bwMode="gray">
          <a:xfrm>
            <a:off x="6477000" y="2284413"/>
            <a:ext cx="1752600" cy="915987"/>
          </a:xfrm>
          <a:prstGeom prst="rect">
            <a:avLst/>
          </a:prstGeom>
          <a:noFill/>
          <a:ln w="9525">
            <a:noFill/>
            <a:miter lim="800000"/>
            <a:headEnd/>
            <a:tailEnd/>
          </a:ln>
        </p:spPr>
        <p:txBody>
          <a:bodyPr>
            <a:spAutoFit/>
          </a:bodyPr>
          <a:lstStyle/>
          <a:p>
            <a:pPr algn="ctr" eaLnBrk="0" hangingPunct="0"/>
            <a:r>
              <a:rPr lang="en-US" b="1">
                <a:solidFill>
                  <a:schemeClr val="bg1"/>
                </a:solidFill>
                <a:latin typeface="Palatino Linotype" pitchFamily="18" charset="0"/>
              </a:rPr>
              <a:t>Writing &amp; Budget Preparation</a:t>
            </a:r>
          </a:p>
        </p:txBody>
      </p:sp>
      <p:sp>
        <p:nvSpPr>
          <p:cNvPr id="9228" name="Text Box 24"/>
          <p:cNvSpPr txBox="1">
            <a:spLocks noChangeArrowheads="1"/>
          </p:cNvSpPr>
          <p:nvPr/>
        </p:nvSpPr>
        <p:spPr bwMode="gray">
          <a:xfrm>
            <a:off x="4648200" y="4891088"/>
            <a:ext cx="1828800" cy="366712"/>
          </a:xfrm>
          <a:prstGeom prst="rect">
            <a:avLst/>
          </a:prstGeom>
          <a:noFill/>
          <a:ln w="9525">
            <a:noFill/>
            <a:miter lim="800000"/>
            <a:headEnd/>
            <a:tailEnd/>
          </a:ln>
        </p:spPr>
        <p:txBody>
          <a:bodyPr>
            <a:spAutoFit/>
          </a:bodyPr>
          <a:lstStyle/>
          <a:p>
            <a:pPr algn="ctr" eaLnBrk="0" hangingPunct="0"/>
            <a:r>
              <a:rPr lang="en-US" b="1">
                <a:solidFill>
                  <a:schemeClr val="bg1"/>
                </a:solidFill>
                <a:latin typeface="Palatino Linotype" pitchFamily="18" charset="0"/>
              </a:rPr>
              <a:t>Mock Review</a:t>
            </a:r>
            <a:endParaRPr lang="en-US" sz="1600" b="1">
              <a:solidFill>
                <a:schemeClr val="bg1"/>
              </a:solidFill>
            </a:endParaRPr>
          </a:p>
        </p:txBody>
      </p:sp>
      <p:sp>
        <p:nvSpPr>
          <p:cNvPr id="9229" name="Text Box 25"/>
          <p:cNvSpPr txBox="1">
            <a:spLocks noChangeArrowheads="1"/>
          </p:cNvSpPr>
          <p:nvPr/>
        </p:nvSpPr>
        <p:spPr bwMode="gray">
          <a:xfrm>
            <a:off x="1638300" y="5230813"/>
            <a:ext cx="1752600" cy="641350"/>
          </a:xfrm>
          <a:prstGeom prst="rect">
            <a:avLst/>
          </a:prstGeom>
          <a:noFill/>
          <a:ln w="9525">
            <a:noFill/>
            <a:miter lim="800000"/>
            <a:headEnd/>
            <a:tailEnd/>
          </a:ln>
        </p:spPr>
        <p:txBody>
          <a:bodyPr>
            <a:spAutoFit/>
          </a:bodyPr>
          <a:lstStyle/>
          <a:p>
            <a:pPr algn="ctr" eaLnBrk="0" hangingPunct="0"/>
            <a:r>
              <a:rPr lang="en-US" b="1">
                <a:solidFill>
                  <a:schemeClr val="bg1"/>
                </a:solidFill>
                <a:latin typeface="Palatino Linotype" pitchFamily="18" charset="0"/>
              </a:rPr>
              <a:t>Revision &amp; Resubmission</a:t>
            </a:r>
          </a:p>
        </p:txBody>
      </p:sp>
      <p:sp>
        <p:nvSpPr>
          <p:cNvPr id="16" name="Text Box 14"/>
          <p:cNvSpPr txBox="1">
            <a:spLocks noChangeArrowheads="1"/>
          </p:cNvSpPr>
          <p:nvPr/>
        </p:nvSpPr>
        <p:spPr bwMode="auto">
          <a:xfrm>
            <a:off x="347663" y="1052513"/>
            <a:ext cx="2947987" cy="1603375"/>
          </a:xfrm>
          <a:prstGeom prst="rect">
            <a:avLst/>
          </a:prstGeom>
          <a:noFill/>
          <a:ln w="9525">
            <a:noFill/>
            <a:miter lim="800000"/>
            <a:headEnd/>
            <a:tailEnd/>
          </a:ln>
          <a:effectLst>
            <a:prstShdw prst="shdw12">
              <a:schemeClr val="bg2">
                <a:alpha val="50000"/>
              </a:schemeClr>
            </a:prstShdw>
          </a:effectLst>
        </p:spPr>
        <p:txBody>
          <a:bodyPr>
            <a:spAutoFit/>
          </a:bodyPr>
          <a:lstStyle/>
          <a:p>
            <a:pPr>
              <a:spcBef>
                <a:spcPct val="50000"/>
              </a:spcBef>
              <a:buFontTx/>
              <a:buChar char="•"/>
            </a:pPr>
            <a:r>
              <a:rPr lang="en-US">
                <a:latin typeface="Calibri" pitchFamily="34" charset="0"/>
              </a:rPr>
              <a:t>Search for new FoAs multiple times a week and upload onto our website</a:t>
            </a:r>
          </a:p>
          <a:p>
            <a:pPr>
              <a:spcBef>
                <a:spcPct val="50000"/>
              </a:spcBef>
              <a:buFontTx/>
              <a:buChar char="•"/>
            </a:pPr>
            <a:r>
              <a:rPr lang="en-US">
                <a:latin typeface="Calibri" pitchFamily="34" charset="0"/>
              </a:rPr>
              <a:t>Send out bi-monthly digests to mailing list</a:t>
            </a:r>
          </a:p>
        </p:txBody>
      </p:sp>
      <p:sp>
        <p:nvSpPr>
          <p:cNvPr id="17" name="Line 15"/>
          <p:cNvSpPr>
            <a:spLocks noChangeShapeType="1"/>
          </p:cNvSpPr>
          <p:nvPr/>
        </p:nvSpPr>
        <p:spPr bwMode="auto">
          <a:xfrm flipH="1" flipV="1">
            <a:off x="639763" y="2627313"/>
            <a:ext cx="300037" cy="496887"/>
          </a:xfrm>
          <a:prstGeom prst="line">
            <a:avLst/>
          </a:prstGeom>
          <a:noFill/>
          <a:ln w="25400">
            <a:solidFill>
              <a:schemeClr val="tx1"/>
            </a:solidFill>
            <a:round/>
            <a:headEnd/>
            <a:tailEnd type="triangle" w="med" len="med"/>
          </a:ln>
          <a:effectLst>
            <a:outerShdw algn="ctr" rotWithShape="0">
              <a:schemeClr val="bg2">
                <a:alpha val="50000"/>
              </a:schemeClr>
            </a:outerShdw>
          </a:effectLst>
        </p:spPr>
        <p:txBody>
          <a:bodyPr/>
          <a:lstStyle/>
          <a:p>
            <a:pPr>
              <a:defRPr/>
            </a:pPr>
            <a:endParaRPr lang="en-US"/>
          </a:p>
        </p:txBody>
      </p:sp>
      <p:sp>
        <p:nvSpPr>
          <p:cNvPr id="18" name="Text Box 17"/>
          <p:cNvSpPr txBox="1">
            <a:spLocks noChangeArrowheads="1"/>
          </p:cNvSpPr>
          <p:nvPr/>
        </p:nvSpPr>
        <p:spPr bwMode="auto">
          <a:xfrm>
            <a:off x="5176838" y="758825"/>
            <a:ext cx="2876550" cy="1465263"/>
          </a:xfrm>
          <a:prstGeom prst="rect">
            <a:avLst/>
          </a:prstGeom>
          <a:noFill/>
          <a:ln w="9525">
            <a:noFill/>
            <a:miter lim="800000"/>
            <a:headEnd/>
            <a:tailEnd/>
          </a:ln>
          <a:effectLst>
            <a:prstShdw prst="shdw12">
              <a:schemeClr val="bg2">
                <a:alpha val="50000"/>
              </a:schemeClr>
            </a:prstShdw>
          </a:effectLst>
        </p:spPr>
        <p:txBody>
          <a:bodyPr>
            <a:spAutoFit/>
          </a:bodyPr>
          <a:lstStyle/>
          <a:p>
            <a:pPr>
              <a:spcBef>
                <a:spcPct val="50000"/>
              </a:spcBef>
              <a:buFontTx/>
              <a:buChar char="•"/>
            </a:pPr>
            <a:r>
              <a:rPr lang="en-US">
                <a:latin typeface="Calibri" pitchFamily="34" charset="0"/>
              </a:rPr>
              <a:t>RRT invites and hosts structured brainstorming sessions involving potential investigators from all CTSI institutions.</a:t>
            </a:r>
          </a:p>
        </p:txBody>
      </p:sp>
      <p:sp>
        <p:nvSpPr>
          <p:cNvPr id="19" name="Line 18"/>
          <p:cNvSpPr>
            <a:spLocks noChangeShapeType="1"/>
          </p:cNvSpPr>
          <p:nvPr/>
        </p:nvSpPr>
        <p:spPr bwMode="auto">
          <a:xfrm flipV="1">
            <a:off x="4891088" y="1052513"/>
            <a:ext cx="366712" cy="601662"/>
          </a:xfrm>
          <a:prstGeom prst="line">
            <a:avLst/>
          </a:prstGeom>
          <a:noFill/>
          <a:ln w="25400">
            <a:solidFill>
              <a:schemeClr val="tx1"/>
            </a:solidFill>
            <a:round/>
            <a:headEnd/>
            <a:tailEnd type="triangle" w="med" len="med"/>
          </a:ln>
          <a:effectLst>
            <a:outerShdw algn="ctr" rotWithShape="0">
              <a:schemeClr val="bg2">
                <a:alpha val="50000"/>
              </a:schemeClr>
            </a:outerShdw>
          </a:effectLst>
        </p:spPr>
        <p:txBody>
          <a:bodyPr/>
          <a:lstStyle/>
          <a:p>
            <a:pPr>
              <a:defRPr/>
            </a:pPr>
            <a:endParaRPr lang="en-US"/>
          </a:p>
        </p:txBody>
      </p:sp>
      <p:sp>
        <p:nvSpPr>
          <p:cNvPr id="20" name="Text Box 19"/>
          <p:cNvSpPr txBox="1">
            <a:spLocks noChangeArrowheads="1"/>
          </p:cNvSpPr>
          <p:nvPr/>
        </p:nvSpPr>
        <p:spPr bwMode="auto">
          <a:xfrm>
            <a:off x="6419850" y="3721100"/>
            <a:ext cx="2857500" cy="2871788"/>
          </a:xfrm>
          <a:prstGeom prst="rect">
            <a:avLst/>
          </a:prstGeom>
          <a:noFill/>
          <a:ln w="9525">
            <a:noFill/>
            <a:miter lim="800000"/>
            <a:headEnd/>
            <a:tailEnd/>
          </a:ln>
          <a:effectLst>
            <a:prstShdw prst="shdw12">
              <a:schemeClr val="bg2">
                <a:alpha val="50000"/>
              </a:schemeClr>
            </a:prstShdw>
          </a:effectLst>
        </p:spPr>
        <p:txBody>
          <a:bodyPr>
            <a:spAutoFit/>
          </a:bodyPr>
          <a:lstStyle/>
          <a:p>
            <a:pPr>
              <a:spcBef>
                <a:spcPct val="50000"/>
              </a:spcBef>
            </a:pPr>
            <a:r>
              <a:rPr lang="en-US">
                <a:latin typeface="Calibri" pitchFamily="34" charset="0"/>
              </a:rPr>
              <a:t>RRT grant proposal management software provides:</a:t>
            </a:r>
          </a:p>
          <a:p>
            <a:pPr>
              <a:buFontTx/>
              <a:buChar char="•"/>
            </a:pPr>
            <a:r>
              <a:rPr lang="en-US" sz="1600">
                <a:latin typeface="Calibri" pitchFamily="34" charset="0"/>
              </a:rPr>
              <a:t>Tailored Time and People management</a:t>
            </a:r>
          </a:p>
          <a:p>
            <a:pPr>
              <a:buFontTx/>
              <a:buChar char="•"/>
            </a:pPr>
            <a:r>
              <a:rPr lang="en-US" sz="1600">
                <a:latin typeface="Calibri" pitchFamily="34" charset="0"/>
              </a:rPr>
              <a:t>Automated task assignments and preset deadlines for 85 tasks</a:t>
            </a:r>
          </a:p>
          <a:p>
            <a:pPr>
              <a:buFontTx/>
              <a:buChar char="•"/>
            </a:pPr>
            <a:r>
              <a:rPr lang="en-US" sz="1600">
                <a:latin typeface="Calibri" pitchFamily="34" charset="0"/>
              </a:rPr>
              <a:t>Automated Email Notifications </a:t>
            </a:r>
          </a:p>
          <a:p>
            <a:pPr>
              <a:buFontTx/>
              <a:buChar char="•"/>
            </a:pPr>
            <a:r>
              <a:rPr lang="en-US" sz="1600">
                <a:latin typeface="Calibri" pitchFamily="34" charset="0"/>
              </a:rPr>
              <a:t>Real-time project access</a:t>
            </a:r>
          </a:p>
          <a:p>
            <a:pPr>
              <a:buFontTx/>
              <a:buChar char="•"/>
            </a:pPr>
            <a:r>
              <a:rPr lang="en-US" sz="1600">
                <a:latin typeface="Calibri" pitchFamily="34" charset="0"/>
              </a:rPr>
              <a:t>Shared document functionality</a:t>
            </a:r>
          </a:p>
        </p:txBody>
      </p:sp>
      <p:sp>
        <p:nvSpPr>
          <p:cNvPr id="21" name="Line 20"/>
          <p:cNvSpPr>
            <a:spLocks noChangeShapeType="1"/>
          </p:cNvSpPr>
          <p:nvPr/>
        </p:nvSpPr>
        <p:spPr bwMode="auto">
          <a:xfrm>
            <a:off x="6496050" y="3200400"/>
            <a:ext cx="314325" cy="533400"/>
          </a:xfrm>
          <a:prstGeom prst="line">
            <a:avLst/>
          </a:prstGeom>
          <a:noFill/>
          <a:ln w="25400">
            <a:solidFill>
              <a:schemeClr val="tx1"/>
            </a:solidFill>
            <a:round/>
            <a:headEnd/>
            <a:tailEnd type="triangle" w="med" len="med"/>
          </a:ln>
          <a:effectLst>
            <a:outerShdw algn="ctr" rotWithShape="0">
              <a:schemeClr val="bg2">
                <a:alpha val="50000"/>
              </a:schemeClr>
            </a:outerShdw>
          </a:effectLst>
        </p:spPr>
        <p:txBody>
          <a:bodyPr/>
          <a:lstStyle/>
          <a:p>
            <a:pPr>
              <a:defRPr/>
            </a:pPr>
            <a:endParaRPr lang="en-US"/>
          </a:p>
        </p:txBody>
      </p:sp>
      <p:sp>
        <p:nvSpPr>
          <p:cNvPr id="22" name="Text Box 21"/>
          <p:cNvSpPr txBox="1">
            <a:spLocks noChangeArrowheads="1"/>
          </p:cNvSpPr>
          <p:nvPr/>
        </p:nvSpPr>
        <p:spPr bwMode="auto">
          <a:xfrm>
            <a:off x="3660775" y="5942013"/>
            <a:ext cx="2828925" cy="915987"/>
          </a:xfrm>
          <a:prstGeom prst="rect">
            <a:avLst/>
          </a:prstGeom>
          <a:noFill/>
          <a:ln w="9525">
            <a:noFill/>
            <a:miter lim="800000"/>
            <a:headEnd/>
            <a:tailEnd/>
          </a:ln>
          <a:effectLst>
            <a:prstShdw prst="shdw12">
              <a:schemeClr val="bg2">
                <a:alpha val="50000"/>
              </a:schemeClr>
            </a:prstShdw>
          </a:effectLst>
        </p:spPr>
        <p:txBody>
          <a:bodyPr>
            <a:spAutoFit/>
          </a:bodyPr>
          <a:lstStyle/>
          <a:p>
            <a:pPr>
              <a:spcBef>
                <a:spcPct val="50000"/>
              </a:spcBef>
              <a:buFontTx/>
              <a:buChar char="•"/>
            </a:pPr>
            <a:r>
              <a:rPr lang="en-US">
                <a:latin typeface="Calibri" pitchFamily="34" charset="0"/>
              </a:rPr>
              <a:t>RRT provides support in facilitating internal and external review processes</a:t>
            </a:r>
          </a:p>
        </p:txBody>
      </p:sp>
      <p:sp>
        <p:nvSpPr>
          <p:cNvPr id="23" name="Line 22"/>
          <p:cNvSpPr>
            <a:spLocks noChangeShapeType="1"/>
          </p:cNvSpPr>
          <p:nvPr/>
        </p:nvSpPr>
        <p:spPr bwMode="auto">
          <a:xfrm flipH="1">
            <a:off x="3897313" y="5551488"/>
            <a:ext cx="836612" cy="428625"/>
          </a:xfrm>
          <a:prstGeom prst="line">
            <a:avLst/>
          </a:prstGeom>
          <a:noFill/>
          <a:ln w="25400">
            <a:solidFill>
              <a:schemeClr val="tx1"/>
            </a:solidFill>
            <a:round/>
            <a:headEnd/>
            <a:tailEnd type="triangle" w="med" len="med"/>
          </a:ln>
          <a:effectLst>
            <a:outerShdw algn="ctr" rotWithShape="0">
              <a:schemeClr val="bg2">
                <a:alpha val="50000"/>
              </a:schemeClr>
            </a:outerShdw>
          </a:effectLst>
        </p:spPr>
        <p:txBody>
          <a:bodyPr/>
          <a:lstStyle/>
          <a:p>
            <a:pPr>
              <a:defRPr/>
            </a:pPr>
            <a:endParaRPr lang="en-US"/>
          </a:p>
        </p:txBody>
      </p:sp>
      <p:sp>
        <p:nvSpPr>
          <p:cNvPr id="24" name="Text Box 23"/>
          <p:cNvSpPr txBox="1">
            <a:spLocks noChangeArrowheads="1"/>
          </p:cNvSpPr>
          <p:nvPr/>
        </p:nvSpPr>
        <p:spPr bwMode="auto">
          <a:xfrm>
            <a:off x="-9525" y="5980113"/>
            <a:ext cx="2062163" cy="915987"/>
          </a:xfrm>
          <a:prstGeom prst="rect">
            <a:avLst/>
          </a:prstGeom>
          <a:noFill/>
          <a:ln w="9525">
            <a:noFill/>
            <a:miter lim="800000"/>
            <a:headEnd/>
            <a:tailEnd/>
          </a:ln>
          <a:effectLst>
            <a:prstShdw prst="shdw12">
              <a:schemeClr val="bg2">
                <a:alpha val="50000"/>
              </a:schemeClr>
            </a:prstShdw>
          </a:effectLst>
        </p:spPr>
        <p:txBody>
          <a:bodyPr>
            <a:spAutoFit/>
          </a:bodyPr>
          <a:lstStyle/>
          <a:p>
            <a:pPr>
              <a:spcBef>
                <a:spcPct val="50000"/>
              </a:spcBef>
              <a:buFontTx/>
              <a:buChar char="•"/>
            </a:pPr>
            <a:r>
              <a:rPr lang="en-US">
                <a:latin typeface="Calibri" pitchFamily="34" charset="0"/>
              </a:rPr>
              <a:t>RRT suggests new opportunities for unfunded proposals</a:t>
            </a:r>
          </a:p>
        </p:txBody>
      </p:sp>
      <p:sp>
        <p:nvSpPr>
          <p:cNvPr id="25" name="Line 24"/>
          <p:cNvSpPr>
            <a:spLocks noChangeShapeType="1"/>
          </p:cNvSpPr>
          <p:nvPr/>
        </p:nvSpPr>
        <p:spPr bwMode="auto">
          <a:xfrm flipH="1">
            <a:off x="203200" y="5570538"/>
            <a:ext cx="1339850" cy="428625"/>
          </a:xfrm>
          <a:prstGeom prst="line">
            <a:avLst/>
          </a:prstGeom>
          <a:noFill/>
          <a:ln w="25400">
            <a:solidFill>
              <a:schemeClr val="tx1"/>
            </a:solidFill>
            <a:round/>
            <a:headEnd/>
            <a:tailEnd type="triangle" w="med" len="med"/>
          </a:ln>
          <a:effectLst>
            <a:outerShdw algn="ctr" rotWithShape="0">
              <a:schemeClr val="bg2">
                <a:alpha val="50000"/>
              </a:schemeClr>
            </a:outerShdw>
          </a:effectLst>
        </p:spPr>
        <p:txBody>
          <a:bodyP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par>
                                <p:cTn id="8" presetID="9"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ssolve">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dissolve">
                                      <p:cBhvr>
                                        <p:cTn id="15" dur="500"/>
                                        <p:tgtEl>
                                          <p:spTgt spid="18"/>
                                        </p:tgtEl>
                                      </p:cBhvr>
                                    </p:animEffect>
                                  </p:childTnLst>
                                </p:cTn>
                              </p:par>
                              <p:par>
                                <p:cTn id="16" presetID="9" presetClass="entr" presetSubtype="0"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dissolve">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dissolve">
                                      <p:cBhvr>
                                        <p:cTn id="23" dur="500"/>
                                        <p:tgtEl>
                                          <p:spTgt spid="20"/>
                                        </p:tgtEl>
                                      </p:cBhvr>
                                    </p:animEffect>
                                  </p:childTnLst>
                                </p:cTn>
                              </p:par>
                              <p:par>
                                <p:cTn id="24" presetID="9" presetClass="entr" presetSubtype="0" fill="hold"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dissolve">
                                      <p:cBhvr>
                                        <p:cTn id="26" dur="5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dissolve">
                                      <p:cBhvr>
                                        <p:cTn id="31" dur="500"/>
                                        <p:tgtEl>
                                          <p:spTgt spid="23"/>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dissolve">
                                      <p:cBhvr>
                                        <p:cTn id="34" dur="5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dissolve">
                                      <p:cBhvr>
                                        <p:cTn id="39" dur="500"/>
                                        <p:tgtEl>
                                          <p:spTgt spid="25"/>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dissolve">
                                      <p:cBhvr>
                                        <p:cTn id="4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P spid="22"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fontScale="85000" lnSpcReduction="20000"/>
          </a:bodyPr>
          <a:lstStyle/>
          <a:p>
            <a:pPr>
              <a:buNone/>
            </a:pPr>
            <a:r>
              <a:rPr lang="en-US" dirty="0" smtClean="0"/>
              <a:t>Primary Comment</a:t>
            </a:r>
          </a:p>
          <a:p>
            <a:r>
              <a:rPr lang="en-US" dirty="0" smtClean="0"/>
              <a:t>Strengths</a:t>
            </a:r>
          </a:p>
          <a:p>
            <a:pPr lvl="1"/>
            <a:r>
              <a:rPr lang="en-US" dirty="0" smtClean="0"/>
              <a:t>High impact, high priority condition, poor overall medical and public health successes to date</a:t>
            </a:r>
          </a:p>
          <a:p>
            <a:pPr lvl="1"/>
            <a:r>
              <a:rPr lang="en-US" dirty="0" smtClean="0"/>
              <a:t>Condition with large disparities, differences in patient preferences in therapies</a:t>
            </a:r>
          </a:p>
          <a:p>
            <a:pPr lvl="1"/>
            <a:r>
              <a:rPr lang="en-US" dirty="0" smtClean="0"/>
              <a:t>Well-developed comparative effectiveness intervention</a:t>
            </a:r>
          </a:p>
          <a:p>
            <a:pPr lvl="1"/>
            <a:r>
              <a:rPr lang="en-US" dirty="0" smtClean="0"/>
              <a:t>Good, experienced research and leadership team</a:t>
            </a:r>
          </a:p>
          <a:p>
            <a:pPr lvl="1"/>
            <a:r>
              <a:rPr lang="en-US" dirty="0" smtClean="0"/>
              <a:t>Strong initial results</a:t>
            </a:r>
          </a:p>
          <a:p>
            <a:r>
              <a:rPr lang="en-US" dirty="0" smtClean="0"/>
              <a:t>Weaknesses</a:t>
            </a:r>
          </a:p>
          <a:p>
            <a:pPr lvl="1"/>
            <a:r>
              <a:rPr lang="en-US" dirty="0" smtClean="0"/>
              <a:t>Potential loss to follow-up</a:t>
            </a:r>
          </a:p>
          <a:p>
            <a:pPr lvl="1"/>
            <a:r>
              <a:rPr lang="en-US" dirty="0" smtClean="0"/>
              <a:t>Changes in providers</a:t>
            </a:r>
          </a:p>
          <a:p>
            <a:r>
              <a:rPr lang="en-US" dirty="0" smtClean="0"/>
              <a:t>Overall Narrative Critique</a:t>
            </a:r>
          </a:p>
          <a:p>
            <a:pPr lvl="1"/>
            <a:r>
              <a:rPr lang="en-US" dirty="0" smtClean="0"/>
              <a:t>Randomized community trial of two alternative quality improvement strategies to improve care and outcomes in safety-net settings in Los Angeles.</a:t>
            </a:r>
            <a:endParaRPr lang="en-US" dirty="0"/>
          </a:p>
        </p:txBody>
      </p:sp>
      <p:sp>
        <p:nvSpPr>
          <p:cNvPr id="3" name="Title 2"/>
          <p:cNvSpPr>
            <a:spLocks noGrp="1"/>
          </p:cNvSpPr>
          <p:nvPr>
            <p:ph type="title"/>
          </p:nvPr>
        </p:nvSpPr>
        <p:spPr>
          <a:xfrm>
            <a:off x="457200" y="274638"/>
            <a:ext cx="8686800" cy="1143000"/>
          </a:xfrm>
        </p:spPr>
        <p:txBody>
          <a:bodyPr>
            <a:normAutofit/>
          </a:bodyPr>
          <a:lstStyle/>
          <a:p>
            <a:r>
              <a:rPr lang="en-US" dirty="0" smtClean="0"/>
              <a:t>Impact Review Phase 2</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dirty="0" smtClean="0"/>
              <a:t>Secondary Comment</a:t>
            </a:r>
          </a:p>
          <a:p>
            <a:r>
              <a:rPr lang="en-US" dirty="0" smtClean="0"/>
              <a:t>Potential to impact practice within the next 3-5 years</a:t>
            </a:r>
          </a:p>
          <a:p>
            <a:r>
              <a:rPr lang="en-US" dirty="0" smtClean="0"/>
              <a:t>Patient-centeredness of the proposed research</a:t>
            </a:r>
          </a:p>
          <a:p>
            <a:r>
              <a:rPr lang="en-US" dirty="0" smtClean="0"/>
              <a:t>Continued stakeholder engagement throughout data collection, analysis, report writing, and dissemination</a:t>
            </a:r>
          </a:p>
          <a:p>
            <a:r>
              <a:rPr lang="en-US" dirty="0" smtClean="0"/>
              <a:t>Identifies and compares promising practices that address contextual factors</a:t>
            </a:r>
          </a:p>
          <a:p>
            <a:r>
              <a:rPr lang="en-US" dirty="0" smtClean="0"/>
              <a:t>Relatively large portion of the requested budget that is going to the researcher elements of the project team versus the community members</a:t>
            </a:r>
          </a:p>
          <a:p>
            <a:pPr lvl="1"/>
            <a:endParaRPr lang="en-US" dirty="0"/>
          </a:p>
        </p:txBody>
      </p:sp>
      <p:sp>
        <p:nvSpPr>
          <p:cNvPr id="3" name="Title 2"/>
          <p:cNvSpPr>
            <a:spLocks noGrp="1"/>
          </p:cNvSpPr>
          <p:nvPr>
            <p:ph type="title"/>
          </p:nvPr>
        </p:nvSpPr>
        <p:spPr>
          <a:xfrm>
            <a:off x="228600" y="274638"/>
            <a:ext cx="8915400" cy="1143000"/>
          </a:xfrm>
        </p:spPr>
        <p:txBody>
          <a:bodyPr>
            <a:normAutofit/>
          </a:bodyPr>
          <a:lstStyle/>
          <a:p>
            <a:r>
              <a:rPr lang="en-US" dirty="0" smtClean="0"/>
              <a:t>Impact Review Phase 2</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Tertiary Comment</a:t>
            </a:r>
          </a:p>
          <a:p>
            <a:r>
              <a:rPr lang="en-US" dirty="0" smtClean="0"/>
              <a:t>Not clear whether this community engagement was ongoing in the development of this particular study, not just the planned interviews within it</a:t>
            </a:r>
          </a:p>
          <a:p>
            <a:r>
              <a:rPr lang="en-US" dirty="0" smtClean="0"/>
              <a:t>Would be stronger if it showed how partner organizations played a role in the development</a:t>
            </a:r>
          </a:p>
          <a:p>
            <a:r>
              <a:rPr lang="en-US" dirty="0" smtClean="0"/>
              <a:t>What role will patients play on the study team going forward?</a:t>
            </a:r>
            <a:endParaRPr lang="en-US" dirty="0"/>
          </a:p>
        </p:txBody>
      </p:sp>
      <p:sp>
        <p:nvSpPr>
          <p:cNvPr id="4" name="Title 2"/>
          <p:cNvSpPr>
            <a:spLocks noGrp="1"/>
          </p:cNvSpPr>
          <p:nvPr>
            <p:ph type="title"/>
          </p:nvPr>
        </p:nvSpPr>
        <p:spPr>
          <a:xfrm>
            <a:off x="228600" y="274638"/>
            <a:ext cx="8915400" cy="1143000"/>
          </a:xfrm>
        </p:spPr>
        <p:txBody>
          <a:bodyPr>
            <a:normAutofit/>
          </a:bodyPr>
          <a:lstStyle/>
          <a:p>
            <a:r>
              <a:rPr lang="en-US" dirty="0" smtClean="0"/>
              <a:t>Impact Review Phase 2</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02291"/>
          </a:xfrm>
        </p:spPr>
        <p:txBody>
          <a:bodyPr/>
          <a:lstStyle/>
          <a:p>
            <a:pPr>
              <a:buNone/>
            </a:pPr>
            <a:r>
              <a:rPr lang="en-US" dirty="0" smtClean="0"/>
              <a:t>Primary Comment</a:t>
            </a:r>
          </a:p>
          <a:p>
            <a:r>
              <a:rPr lang="en-US" dirty="0" smtClean="0"/>
              <a:t>Weaknesses</a:t>
            </a:r>
          </a:p>
          <a:p>
            <a:pPr lvl="1"/>
            <a:r>
              <a:rPr lang="en-US" dirty="0" smtClean="0"/>
              <a:t>Overall prevalence not addressed</a:t>
            </a:r>
          </a:p>
          <a:p>
            <a:pPr lvl="1"/>
            <a:r>
              <a:rPr lang="en-US" dirty="0" smtClean="0"/>
              <a:t>Proposal would benefit from more information about the impact especially in the target population group</a:t>
            </a:r>
            <a:endParaRPr lang="en-US" dirty="0"/>
          </a:p>
        </p:txBody>
      </p:sp>
      <p:sp>
        <p:nvSpPr>
          <p:cNvPr id="3" name="Title 2"/>
          <p:cNvSpPr>
            <a:spLocks noGrp="1"/>
          </p:cNvSpPr>
          <p:nvPr>
            <p:ph type="title"/>
          </p:nvPr>
        </p:nvSpPr>
        <p:spPr>
          <a:xfrm>
            <a:off x="457200" y="274638"/>
            <a:ext cx="8229600" cy="1477962"/>
          </a:xfrm>
        </p:spPr>
        <p:txBody>
          <a:bodyPr>
            <a:noAutofit/>
          </a:bodyPr>
          <a:lstStyle/>
          <a:p>
            <a:r>
              <a:rPr lang="en-US" sz="3000" dirty="0" smtClean="0"/>
              <a:t>Phase 1 Reviewer Summary:</a:t>
            </a:r>
            <a:br>
              <a:rPr lang="en-US" sz="3000" dirty="0" smtClean="0"/>
            </a:br>
            <a:r>
              <a:rPr lang="en-US" sz="3000" dirty="0" smtClean="0"/>
              <a:t>Impact on Individuals and Populations </a:t>
            </a:r>
            <a:endParaRPr lang="en-US" sz="3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02291"/>
          </a:xfrm>
        </p:spPr>
        <p:txBody>
          <a:bodyPr/>
          <a:lstStyle/>
          <a:p>
            <a:pPr>
              <a:buNone/>
            </a:pPr>
            <a:r>
              <a:rPr lang="en-US" dirty="0" smtClean="0"/>
              <a:t>Primary Comment</a:t>
            </a:r>
          </a:p>
          <a:p>
            <a:r>
              <a:rPr lang="en-US" dirty="0" smtClean="0"/>
              <a:t>Strengths</a:t>
            </a:r>
          </a:p>
          <a:p>
            <a:pPr lvl="1"/>
            <a:r>
              <a:rPr lang="en-US" dirty="0" smtClean="0"/>
              <a:t>Research is innovative</a:t>
            </a:r>
          </a:p>
          <a:p>
            <a:pPr lvl="1"/>
            <a:r>
              <a:rPr lang="en-US" dirty="0" smtClean="0"/>
              <a:t>Initial study shows impact on specific health outcomes</a:t>
            </a:r>
          </a:p>
          <a:p>
            <a:pPr lvl="1"/>
            <a:r>
              <a:rPr lang="en-US" dirty="0" smtClean="0"/>
              <a:t>Few effective longitudinal studies exist</a:t>
            </a:r>
            <a:endParaRPr lang="en-US" dirty="0"/>
          </a:p>
        </p:txBody>
      </p:sp>
      <p:sp>
        <p:nvSpPr>
          <p:cNvPr id="3" name="Title 2"/>
          <p:cNvSpPr>
            <a:spLocks noGrp="1"/>
          </p:cNvSpPr>
          <p:nvPr>
            <p:ph type="title"/>
          </p:nvPr>
        </p:nvSpPr>
        <p:spPr>
          <a:xfrm>
            <a:off x="457200" y="274638"/>
            <a:ext cx="8229600" cy="1477962"/>
          </a:xfrm>
        </p:spPr>
        <p:txBody>
          <a:bodyPr>
            <a:noAutofit/>
          </a:bodyPr>
          <a:lstStyle/>
          <a:p>
            <a:r>
              <a:rPr lang="en-US" sz="3000" dirty="0" smtClean="0"/>
              <a:t>Phase 1 Reviewer Summary: Innovation</a:t>
            </a:r>
            <a:endParaRPr lang="en-US" sz="3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25963"/>
          </a:xfrm>
        </p:spPr>
        <p:txBody>
          <a:bodyPr/>
          <a:lstStyle/>
          <a:p>
            <a:pPr>
              <a:buNone/>
            </a:pPr>
            <a:r>
              <a:rPr lang="en-US" dirty="0" smtClean="0"/>
              <a:t>Primary Comment</a:t>
            </a:r>
          </a:p>
          <a:p>
            <a:r>
              <a:rPr lang="en-US" dirty="0" smtClean="0"/>
              <a:t>Overall Critique Narrative</a:t>
            </a:r>
          </a:p>
          <a:p>
            <a:pPr lvl="1"/>
            <a:r>
              <a:rPr lang="en-US" dirty="0" smtClean="0"/>
              <a:t>Study does not appear to address how other factors outside the influence of the initial intervention may impact outcome changes three years post end of the intervention</a:t>
            </a:r>
          </a:p>
          <a:p>
            <a:pPr lvl="1"/>
            <a:r>
              <a:rPr lang="en-US" dirty="0" smtClean="0"/>
              <a:t>If these changes occurred, it is not clear how such factors would be taken into account</a:t>
            </a:r>
          </a:p>
          <a:p>
            <a:pPr lvl="1"/>
            <a:r>
              <a:rPr lang="en-US" dirty="0" smtClean="0"/>
              <a:t>What impact will the intervention have on how the community providers offered services and what impact that might have made on the outcomes?</a:t>
            </a:r>
            <a:endParaRPr lang="en-US" dirty="0"/>
          </a:p>
        </p:txBody>
      </p:sp>
      <p:sp>
        <p:nvSpPr>
          <p:cNvPr id="3" name="Title 2"/>
          <p:cNvSpPr>
            <a:spLocks noGrp="1"/>
          </p:cNvSpPr>
          <p:nvPr>
            <p:ph type="title"/>
          </p:nvPr>
        </p:nvSpPr>
        <p:spPr/>
        <p:txBody>
          <a:bodyPr>
            <a:noAutofit/>
          </a:bodyPr>
          <a:lstStyle/>
          <a:p>
            <a:r>
              <a:rPr lang="en-US" sz="3000" dirty="0" smtClean="0"/>
              <a:t>Phase 1 Reviewer Summary: </a:t>
            </a:r>
            <a:br>
              <a:rPr lang="en-US" sz="3000" dirty="0" smtClean="0"/>
            </a:br>
            <a:r>
              <a:rPr lang="en-US" sz="3000" dirty="0" smtClean="0"/>
              <a:t>Impact on Health Care Performance</a:t>
            </a:r>
            <a:endParaRPr lang="en-US" sz="3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534400" cy="1524000"/>
          </a:xfrm>
        </p:spPr>
        <p:txBody>
          <a:bodyPr>
            <a:normAutofit fontScale="92500" lnSpcReduction="10000"/>
          </a:bodyPr>
          <a:lstStyle/>
          <a:p>
            <a:pPr>
              <a:buNone/>
            </a:pPr>
            <a:r>
              <a:rPr lang="en-US" dirty="0" smtClean="0"/>
              <a:t>Secondary Comment</a:t>
            </a:r>
          </a:p>
          <a:p>
            <a:r>
              <a:rPr lang="en-US" dirty="0" smtClean="0"/>
              <a:t>Strengths</a:t>
            </a:r>
          </a:p>
          <a:p>
            <a:pPr lvl="1"/>
            <a:r>
              <a:rPr lang="en-US" dirty="0" smtClean="0"/>
              <a:t>Aligns ideally with PCORI’s definition of patient-centered outcomes research</a:t>
            </a:r>
          </a:p>
          <a:p>
            <a:pPr lvl="1"/>
            <a:endParaRPr lang="en-US" dirty="0" smtClean="0"/>
          </a:p>
          <a:p>
            <a:pPr lvl="1"/>
            <a:endParaRPr lang="en-US" dirty="0"/>
          </a:p>
        </p:txBody>
      </p:sp>
      <p:sp>
        <p:nvSpPr>
          <p:cNvPr id="3" name="Title 2"/>
          <p:cNvSpPr>
            <a:spLocks noGrp="1"/>
          </p:cNvSpPr>
          <p:nvPr>
            <p:ph type="title"/>
          </p:nvPr>
        </p:nvSpPr>
        <p:spPr/>
        <p:txBody>
          <a:bodyPr>
            <a:noAutofit/>
          </a:bodyPr>
          <a:lstStyle/>
          <a:p>
            <a:r>
              <a:rPr lang="en-US" sz="3000" dirty="0" smtClean="0"/>
              <a:t>Phase 1 Reviewer Summary: </a:t>
            </a:r>
            <a:br>
              <a:rPr lang="en-US" sz="3000" dirty="0" smtClean="0"/>
            </a:br>
            <a:r>
              <a:rPr lang="en-US" sz="3000" dirty="0" smtClean="0"/>
              <a:t>Patient-Centeredness</a:t>
            </a:r>
            <a:endParaRPr lang="en-US" sz="3000" dirty="0"/>
          </a:p>
        </p:txBody>
      </p:sp>
      <p:sp>
        <p:nvSpPr>
          <p:cNvPr id="5" name="Content Placeholder 1"/>
          <p:cNvSpPr txBox="1">
            <a:spLocks/>
          </p:cNvSpPr>
          <p:nvPr/>
        </p:nvSpPr>
        <p:spPr>
          <a:xfrm>
            <a:off x="457200" y="3276600"/>
            <a:ext cx="8686800" cy="1752600"/>
          </a:xfrm>
          <a:prstGeom prst="rect">
            <a:avLst/>
          </a:prstGeom>
        </p:spPr>
        <p:txBody>
          <a:bodyPr vert="horz">
            <a:normAutofit fontScale="92500" lnSpcReduction="1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Tertiary Comment</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Overall Critique</a:t>
            </a:r>
            <a:r>
              <a:rPr kumimoji="0" lang="en-US" sz="2700" b="0" i="0" u="none" strike="noStrike" kern="1200" cap="none" spc="0" normalizeH="0" noProof="0" dirty="0" smtClean="0">
                <a:ln>
                  <a:noFill/>
                </a:ln>
                <a:solidFill>
                  <a:schemeClr val="tx1"/>
                </a:solidFill>
                <a:effectLst/>
                <a:uLnTx/>
                <a:uFillTx/>
                <a:latin typeface="+mn-lt"/>
                <a:ea typeface="+mn-ea"/>
                <a:cs typeface="+mn-cs"/>
              </a:rPr>
              <a:t> Narrative</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sz="2300" dirty="0" smtClean="0"/>
              <a:t>Found this proposal to be the most rigorous, theory-driven, and authentic in its patient-centered orientation and patient engagement of the proposals reviewed.</a:t>
            </a:r>
            <a:endParaRPr kumimoji="0" lang="en-US" sz="23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endParaRPr kumimoji="0" lang="en-US" sz="23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04800" y="304800"/>
            <a:ext cx="8686800" cy="685800"/>
          </a:xfrm>
          <a:prstGeom prst="rect">
            <a:avLst/>
          </a:prstGeom>
          <a:noFill/>
          <a:ln w="9525">
            <a:noFill/>
            <a:miter lim="800000"/>
            <a:headEnd/>
            <a:tailEnd/>
          </a:ln>
          <a:effectLst/>
        </p:spPr>
        <p:txBody>
          <a:bodyPr anchor="ctr"/>
          <a:lstStyle/>
          <a:p>
            <a:pPr algn="ctr">
              <a:defRPr/>
            </a:pPr>
            <a:r>
              <a:rPr lang="en-US" sz="3600" b="1" dirty="0">
                <a:solidFill>
                  <a:schemeClr val="accent1">
                    <a:lumMod val="75000"/>
                  </a:schemeClr>
                </a:solidFill>
                <a:latin typeface="Calibri" pitchFamily="34" charset="0"/>
              </a:rPr>
              <a:t>10 Components of Stakeholder Engagement</a:t>
            </a:r>
          </a:p>
        </p:txBody>
      </p:sp>
      <p:pic>
        <p:nvPicPr>
          <p:cNvPr id="20483" name="Picture 2"/>
          <p:cNvPicPr>
            <a:picLocks noChangeAspect="1" noChangeArrowheads="1"/>
          </p:cNvPicPr>
          <p:nvPr/>
        </p:nvPicPr>
        <p:blipFill>
          <a:blip r:embed="rId2" cstate="print"/>
          <a:srcRect/>
          <a:stretch>
            <a:fillRect/>
          </a:stretch>
        </p:blipFill>
        <p:spPr bwMode="auto">
          <a:xfrm>
            <a:off x="228600" y="1219200"/>
            <a:ext cx="8820150" cy="51816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
          <p:cNvPicPr>
            <a:picLocks noChangeAspect="1" noChangeArrowheads="1"/>
          </p:cNvPicPr>
          <p:nvPr/>
        </p:nvPicPr>
        <p:blipFill>
          <a:blip r:embed="rId2" cstate="print"/>
          <a:srcRect/>
          <a:stretch>
            <a:fillRect/>
          </a:stretch>
        </p:blipFill>
        <p:spPr bwMode="auto">
          <a:xfrm>
            <a:off x="152400" y="1828800"/>
            <a:ext cx="8885238" cy="3856038"/>
          </a:xfrm>
          <a:prstGeom prst="rect">
            <a:avLst/>
          </a:prstGeom>
          <a:noFill/>
          <a:ln w="9525">
            <a:noFill/>
            <a:miter lim="800000"/>
            <a:headEnd/>
            <a:tailEnd/>
          </a:ln>
        </p:spPr>
      </p:pic>
      <p:pic>
        <p:nvPicPr>
          <p:cNvPr id="21507" name="Picture 4"/>
          <p:cNvPicPr>
            <a:picLocks noChangeAspect="1" noChangeArrowheads="1"/>
          </p:cNvPicPr>
          <p:nvPr/>
        </p:nvPicPr>
        <p:blipFill>
          <a:blip r:embed="rId3" cstate="print"/>
          <a:srcRect t="-28717" r="15"/>
          <a:stretch>
            <a:fillRect/>
          </a:stretch>
        </p:blipFill>
        <p:spPr bwMode="auto">
          <a:xfrm>
            <a:off x="152400" y="1096963"/>
            <a:ext cx="8915400" cy="685800"/>
          </a:xfrm>
          <a:prstGeom prst="rect">
            <a:avLst/>
          </a:prstGeom>
          <a:noFill/>
          <a:ln w="9525">
            <a:noFill/>
            <a:miter lim="800000"/>
            <a:headEnd/>
            <a:tailEnd/>
          </a:ln>
        </p:spPr>
      </p:pic>
      <p:sp>
        <p:nvSpPr>
          <p:cNvPr id="14340" name="Rectangle 2"/>
          <p:cNvSpPr>
            <a:spLocks noChangeArrowheads="1"/>
          </p:cNvSpPr>
          <p:nvPr/>
        </p:nvSpPr>
        <p:spPr bwMode="auto">
          <a:xfrm>
            <a:off x="304800" y="304800"/>
            <a:ext cx="8686800" cy="685800"/>
          </a:xfrm>
          <a:prstGeom prst="rect">
            <a:avLst/>
          </a:prstGeom>
          <a:noFill/>
          <a:ln w="9525">
            <a:noFill/>
            <a:miter lim="800000"/>
            <a:headEnd/>
            <a:tailEnd/>
          </a:ln>
          <a:effectLst/>
        </p:spPr>
        <p:txBody>
          <a:bodyPr anchor="ctr"/>
          <a:lstStyle/>
          <a:p>
            <a:pPr algn="ctr">
              <a:defRPr/>
            </a:pPr>
            <a:r>
              <a:rPr lang="en-US" sz="3600" b="1" dirty="0">
                <a:solidFill>
                  <a:schemeClr val="accent1">
                    <a:lumMod val="75000"/>
                  </a:schemeClr>
                </a:solidFill>
                <a:latin typeface="Calibri" pitchFamily="34" charset="0"/>
              </a:rPr>
              <a:t>10 Components of Stakeholder Engagement</a:t>
            </a: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3"/>
          <p:cNvPicPr>
            <a:picLocks noChangeAspect="1" noChangeArrowheads="1"/>
          </p:cNvPicPr>
          <p:nvPr/>
        </p:nvPicPr>
        <p:blipFill>
          <a:blip r:embed="rId2" cstate="print"/>
          <a:srcRect/>
          <a:stretch>
            <a:fillRect/>
          </a:stretch>
        </p:blipFill>
        <p:spPr bwMode="auto">
          <a:xfrm>
            <a:off x="161925" y="1981200"/>
            <a:ext cx="8905875" cy="3810000"/>
          </a:xfrm>
          <a:prstGeom prst="rect">
            <a:avLst/>
          </a:prstGeom>
          <a:noFill/>
          <a:ln w="9525">
            <a:noFill/>
            <a:miter lim="800000"/>
            <a:headEnd/>
            <a:tailEnd/>
          </a:ln>
        </p:spPr>
      </p:pic>
      <p:pic>
        <p:nvPicPr>
          <p:cNvPr id="22531" name="Picture 4"/>
          <p:cNvPicPr>
            <a:picLocks noChangeAspect="1" noChangeArrowheads="1"/>
          </p:cNvPicPr>
          <p:nvPr/>
        </p:nvPicPr>
        <p:blipFill>
          <a:blip r:embed="rId3" cstate="print"/>
          <a:srcRect t="-28717" r="15"/>
          <a:stretch>
            <a:fillRect/>
          </a:stretch>
        </p:blipFill>
        <p:spPr bwMode="auto">
          <a:xfrm>
            <a:off x="149225" y="1295400"/>
            <a:ext cx="8915400" cy="685800"/>
          </a:xfrm>
          <a:prstGeom prst="rect">
            <a:avLst/>
          </a:prstGeom>
          <a:noFill/>
          <a:ln w="9525">
            <a:noFill/>
            <a:miter lim="800000"/>
            <a:headEnd/>
            <a:tailEnd/>
          </a:ln>
        </p:spPr>
      </p:pic>
      <p:sp>
        <p:nvSpPr>
          <p:cNvPr id="15364" name="Rectangle 2"/>
          <p:cNvSpPr>
            <a:spLocks noChangeArrowheads="1"/>
          </p:cNvSpPr>
          <p:nvPr/>
        </p:nvSpPr>
        <p:spPr bwMode="auto">
          <a:xfrm>
            <a:off x="304800" y="304800"/>
            <a:ext cx="8686800" cy="685800"/>
          </a:xfrm>
          <a:prstGeom prst="rect">
            <a:avLst/>
          </a:prstGeom>
          <a:noFill/>
          <a:ln w="9525">
            <a:noFill/>
            <a:miter lim="800000"/>
            <a:headEnd/>
            <a:tailEnd/>
          </a:ln>
          <a:effectLst/>
        </p:spPr>
        <p:txBody>
          <a:bodyPr anchor="ctr"/>
          <a:lstStyle/>
          <a:p>
            <a:pPr algn="ctr">
              <a:defRPr/>
            </a:pPr>
            <a:r>
              <a:rPr lang="en-US" sz="3600" b="1" dirty="0">
                <a:solidFill>
                  <a:schemeClr val="accent1">
                    <a:lumMod val="75000"/>
                  </a:schemeClr>
                </a:solidFill>
                <a:latin typeface="Calibri" pitchFamily="34" charset="0"/>
              </a:rPr>
              <a:t>10 Components of Stakeholder Engagement</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Dr. Lenore Arab, Director</a:t>
            </a:r>
          </a:p>
          <a:p>
            <a:r>
              <a:rPr lang="en-US" dirty="0" smtClean="0"/>
              <a:t>Robin Faria, Director of Operations</a:t>
            </a:r>
          </a:p>
          <a:p>
            <a:r>
              <a:rPr lang="en-US" dirty="0" smtClean="0">
                <a:solidFill>
                  <a:srgbClr val="FF0000"/>
                </a:solidFill>
              </a:rPr>
              <a:t>Two Positions Currently Available!</a:t>
            </a:r>
          </a:p>
          <a:p>
            <a:pPr lvl="1"/>
            <a:r>
              <a:rPr lang="en-US" dirty="0" smtClean="0"/>
              <a:t>Do you know someone who is passionate about advancing science and bringing groups together, can write well and has a scientific background with experience in grant applications? </a:t>
            </a:r>
          </a:p>
          <a:p>
            <a:pPr lvl="1"/>
            <a:r>
              <a:rPr lang="en-US" dirty="0" smtClean="0"/>
              <a:t>The RRT is hiring NOW!</a:t>
            </a:r>
          </a:p>
          <a:p>
            <a:pPr lvl="1"/>
            <a:r>
              <a:rPr lang="en-US" dirty="0" smtClean="0"/>
              <a:t>Position is held jointly under the Associate Dean of Research and CTSI.</a:t>
            </a:r>
          </a:p>
          <a:p>
            <a:pPr lvl="1"/>
            <a:r>
              <a:rPr lang="en-US" dirty="0" smtClean="0"/>
              <a:t>For more information, email RRT at </a:t>
            </a:r>
            <a:r>
              <a:rPr lang="en-US" dirty="0" smtClean="0">
                <a:hlinkClick r:id="rId2"/>
              </a:rPr>
              <a:t>RRT@mednet.ucla.edu</a:t>
            </a:r>
            <a:r>
              <a:rPr lang="en-US" dirty="0" smtClean="0"/>
              <a:t>. </a:t>
            </a:r>
            <a:endParaRPr lang="en-US" dirty="0"/>
          </a:p>
        </p:txBody>
      </p:sp>
      <p:sp>
        <p:nvSpPr>
          <p:cNvPr id="3" name="Title 2"/>
          <p:cNvSpPr>
            <a:spLocks noGrp="1"/>
          </p:cNvSpPr>
          <p:nvPr>
            <p:ph type="title"/>
          </p:nvPr>
        </p:nvSpPr>
        <p:spPr/>
        <p:txBody>
          <a:bodyPr/>
          <a:lstStyle/>
          <a:p>
            <a:r>
              <a:rPr lang="en-US" dirty="0" smtClean="0"/>
              <a:t>The Rapid Response Team</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525963"/>
          </a:xfrm>
        </p:spPr>
        <p:txBody>
          <a:bodyPr>
            <a:normAutofit lnSpcReduction="10000"/>
          </a:bodyPr>
          <a:lstStyle/>
          <a:p>
            <a:pPr>
              <a:buNone/>
            </a:pPr>
            <a:r>
              <a:rPr lang="en-US" dirty="0" smtClean="0"/>
              <a:t>Tertiary Comment</a:t>
            </a:r>
          </a:p>
          <a:p>
            <a:r>
              <a:rPr lang="en-US" dirty="0" smtClean="0"/>
              <a:t>Weaknesses</a:t>
            </a:r>
          </a:p>
          <a:p>
            <a:pPr lvl="1"/>
            <a:r>
              <a:rPr lang="en-US" dirty="0" smtClean="0"/>
              <a:t>Significant selection biases in loss to follow up</a:t>
            </a:r>
          </a:p>
          <a:p>
            <a:r>
              <a:rPr lang="en-US" dirty="0" smtClean="0"/>
              <a:t>Overall Critique Narrative</a:t>
            </a:r>
          </a:p>
          <a:p>
            <a:pPr lvl="1"/>
            <a:r>
              <a:rPr lang="en-US" dirty="0" smtClean="0"/>
              <a:t>The proposal is outstanding and close to exceptional in its rigor and in the fit of the research design to the aims. The team is experienced in carrying out analyses</a:t>
            </a:r>
          </a:p>
          <a:p>
            <a:pPr lvl="1"/>
            <a:r>
              <a:rPr lang="en-US" dirty="0" smtClean="0"/>
              <a:t>The mixed-methods approach is well suited to the qualitative aims of understanding client priorities and providers capacities on the one hand, and to the quantitative aim on the other</a:t>
            </a:r>
            <a:endParaRPr lang="en-US" dirty="0"/>
          </a:p>
        </p:txBody>
      </p:sp>
      <p:sp>
        <p:nvSpPr>
          <p:cNvPr id="4" name="Title 2"/>
          <p:cNvSpPr>
            <a:spLocks noGrp="1"/>
          </p:cNvSpPr>
          <p:nvPr>
            <p:ph type="title"/>
          </p:nvPr>
        </p:nvSpPr>
        <p:spPr/>
        <p:txBody>
          <a:bodyPr>
            <a:noAutofit/>
          </a:bodyPr>
          <a:lstStyle/>
          <a:p>
            <a:r>
              <a:rPr lang="en-US" sz="3000" dirty="0" smtClean="0"/>
              <a:t>Phase 1 Reviewer Summary: </a:t>
            </a:r>
            <a:br>
              <a:rPr lang="en-US" sz="3000" dirty="0" smtClean="0"/>
            </a:br>
            <a:r>
              <a:rPr lang="en-US" sz="3000" dirty="0" smtClean="0"/>
              <a:t>Rigorous Research Methods</a:t>
            </a:r>
            <a:endParaRPr lang="en-US" sz="3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Primary Comment</a:t>
            </a:r>
          </a:p>
          <a:p>
            <a:r>
              <a:rPr lang="en-US" dirty="0" smtClean="0"/>
              <a:t>Overall Critique Narrative</a:t>
            </a:r>
          </a:p>
          <a:p>
            <a:pPr lvl="1"/>
            <a:r>
              <a:rPr lang="en-US" dirty="0" smtClean="0"/>
              <a:t>This area represents another unique strength of the application</a:t>
            </a:r>
          </a:p>
          <a:p>
            <a:pPr lvl="1"/>
            <a:r>
              <a:rPr lang="en-US" dirty="0" smtClean="0"/>
              <a:t>Addresses care needs of those representing a wide range of demographic characteristics</a:t>
            </a:r>
          </a:p>
          <a:p>
            <a:pPr lvl="1"/>
            <a:r>
              <a:rPr lang="en-US" dirty="0" smtClean="0"/>
              <a:t>Allows for the understanding of how these characteristics might influence long-term outcomes</a:t>
            </a:r>
            <a:endParaRPr lang="en-US" dirty="0"/>
          </a:p>
        </p:txBody>
      </p:sp>
      <p:sp>
        <p:nvSpPr>
          <p:cNvPr id="4" name="Title 2"/>
          <p:cNvSpPr>
            <a:spLocks noGrp="1"/>
          </p:cNvSpPr>
          <p:nvPr>
            <p:ph type="title"/>
          </p:nvPr>
        </p:nvSpPr>
        <p:spPr/>
        <p:txBody>
          <a:bodyPr>
            <a:noAutofit/>
          </a:bodyPr>
          <a:lstStyle/>
          <a:p>
            <a:r>
              <a:rPr lang="en-US" sz="3000" dirty="0" smtClean="0"/>
              <a:t>Phase 1 Reviewer Summary: </a:t>
            </a:r>
            <a:br>
              <a:rPr lang="en-US" sz="3000" dirty="0" smtClean="0"/>
            </a:br>
            <a:r>
              <a:rPr lang="en-US" sz="3000" dirty="0" smtClean="0"/>
              <a:t>Inclusiveness of Different Populations</a:t>
            </a:r>
            <a:endParaRPr lang="en-US" sz="3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Primary Comment</a:t>
            </a:r>
          </a:p>
          <a:p>
            <a:r>
              <a:rPr lang="en-US" dirty="0" smtClean="0"/>
              <a:t>Weaknesses</a:t>
            </a:r>
          </a:p>
          <a:p>
            <a:pPr lvl="1"/>
            <a:r>
              <a:rPr lang="en-US" dirty="0" smtClean="0"/>
              <a:t>Not clear if patients are involved on the study team</a:t>
            </a:r>
          </a:p>
          <a:p>
            <a:pPr lvl="1"/>
            <a:r>
              <a:rPr lang="en-US" dirty="0" smtClean="0"/>
              <a:t>Features of the research environment could have been described in more details</a:t>
            </a:r>
          </a:p>
          <a:p>
            <a:r>
              <a:rPr lang="en-US" dirty="0" smtClean="0"/>
              <a:t>Overall Critique Narrative</a:t>
            </a:r>
          </a:p>
          <a:p>
            <a:pPr lvl="1"/>
            <a:r>
              <a:rPr lang="en-US" dirty="0" smtClean="0"/>
              <a:t>Planned involvement of the community partners is weak and appears to be more of a token representation with a minimal role in the study.</a:t>
            </a:r>
          </a:p>
          <a:p>
            <a:pPr lvl="1"/>
            <a:r>
              <a:rPr lang="en-US" dirty="0" smtClean="0"/>
              <a:t>It is not clear if the patients are involved in the study team and a more detailed description would have been beneficial</a:t>
            </a:r>
            <a:endParaRPr lang="en-US" dirty="0"/>
          </a:p>
        </p:txBody>
      </p:sp>
      <p:sp>
        <p:nvSpPr>
          <p:cNvPr id="4" name="Title 2"/>
          <p:cNvSpPr>
            <a:spLocks noGrp="1"/>
          </p:cNvSpPr>
          <p:nvPr>
            <p:ph type="title"/>
          </p:nvPr>
        </p:nvSpPr>
        <p:spPr/>
        <p:txBody>
          <a:bodyPr>
            <a:noAutofit/>
          </a:bodyPr>
          <a:lstStyle/>
          <a:p>
            <a:r>
              <a:rPr lang="en-US" sz="3000" dirty="0" smtClean="0"/>
              <a:t>Phase 1 Reviewer Summary: </a:t>
            </a:r>
            <a:br>
              <a:rPr lang="en-US" sz="3000" dirty="0" smtClean="0"/>
            </a:br>
            <a:r>
              <a:rPr lang="en-US" sz="3000" dirty="0" smtClean="0"/>
              <a:t>Research Team and Environment</a:t>
            </a:r>
            <a:endParaRPr lang="en-US" sz="3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525963"/>
          </a:xfrm>
        </p:spPr>
        <p:txBody>
          <a:bodyPr/>
          <a:lstStyle/>
          <a:p>
            <a:pPr>
              <a:buNone/>
            </a:pPr>
            <a:r>
              <a:rPr lang="en-US" dirty="0" smtClean="0"/>
              <a:t>Primary Comment</a:t>
            </a:r>
          </a:p>
          <a:p>
            <a:r>
              <a:rPr lang="en-US" dirty="0" smtClean="0"/>
              <a:t>Weaknesses</a:t>
            </a:r>
          </a:p>
          <a:p>
            <a:pPr lvl="1"/>
            <a:r>
              <a:rPr lang="en-US" sz="2000" dirty="0" smtClean="0"/>
              <a:t>Compensation to participants seems minimal given overall size and scope</a:t>
            </a:r>
          </a:p>
          <a:p>
            <a:pPr lvl="1"/>
            <a:r>
              <a:rPr lang="en-US" sz="2000" dirty="0" smtClean="0"/>
              <a:t>Unclear if the research team considered alternatives to compensation individuals in a more meaningful way or considered higher participant payment.</a:t>
            </a:r>
          </a:p>
        </p:txBody>
      </p:sp>
      <p:sp>
        <p:nvSpPr>
          <p:cNvPr id="4" name="Title 2"/>
          <p:cNvSpPr>
            <a:spLocks noGrp="1"/>
          </p:cNvSpPr>
          <p:nvPr>
            <p:ph type="title"/>
          </p:nvPr>
        </p:nvSpPr>
        <p:spPr/>
        <p:txBody>
          <a:bodyPr>
            <a:noAutofit/>
          </a:bodyPr>
          <a:lstStyle/>
          <a:p>
            <a:r>
              <a:rPr lang="en-US" sz="3000" dirty="0" smtClean="0"/>
              <a:t>Phase 1 Reviewer Summary: </a:t>
            </a:r>
            <a:br>
              <a:rPr lang="en-US" sz="3000" dirty="0" smtClean="0"/>
            </a:br>
            <a:r>
              <a:rPr lang="en-US" sz="3000" dirty="0" smtClean="0"/>
              <a:t>Efficient Use of Resources</a:t>
            </a:r>
            <a:endParaRPr lang="en-US" sz="3000" dirty="0"/>
          </a:p>
        </p:txBody>
      </p:sp>
      <p:sp>
        <p:nvSpPr>
          <p:cNvPr id="6" name="Content Placeholder 1"/>
          <p:cNvSpPr txBox="1">
            <a:spLocks/>
          </p:cNvSpPr>
          <p:nvPr/>
        </p:nvSpPr>
        <p:spPr>
          <a:xfrm>
            <a:off x="533400" y="3886200"/>
            <a:ext cx="8382000" cy="2667000"/>
          </a:xfrm>
          <a:prstGeom prst="rect">
            <a:avLst/>
          </a:prstGeom>
        </p:spPr>
        <p:txBody>
          <a:bodyPr vert="horz">
            <a:normAutofit lnSpcReduction="1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Secondary Comment</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Strengths</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Excellent</a:t>
            </a:r>
            <a:r>
              <a:rPr kumimoji="0" lang="en-US" sz="2000" b="0" i="0" u="none" strike="noStrike" kern="1200" cap="none" spc="0" normalizeH="0" noProof="0" dirty="0" smtClean="0">
                <a:ln>
                  <a:noFill/>
                </a:ln>
                <a:solidFill>
                  <a:schemeClr val="tx1"/>
                </a:solidFill>
                <a:effectLst/>
                <a:uLnTx/>
                <a:uFillTx/>
                <a:latin typeface="+mn-lt"/>
                <a:ea typeface="+mn-ea"/>
                <a:cs typeface="+mn-cs"/>
              </a:rPr>
              <a:t> discussion of shared resources</a:t>
            </a:r>
            <a:endParaRPr lang="en-US" sz="2000" dirty="0" smtClean="0"/>
          </a:p>
          <a:p>
            <a:pPr marL="365760" lvl="0" indent="-256032">
              <a:spcBef>
                <a:spcPts val="400"/>
              </a:spcBef>
              <a:buClr>
                <a:schemeClr val="accent1"/>
              </a:buClr>
              <a:buSzPct val="68000"/>
              <a:buFont typeface="Wingdings 3"/>
              <a:buChar char=""/>
              <a:defRPr/>
            </a:pPr>
            <a:r>
              <a:rPr lang="en-US" sz="2700" dirty="0" smtClean="0"/>
              <a:t>Weaknesses</a:t>
            </a:r>
          </a:p>
          <a:p>
            <a:pPr marL="822960" lvl="1" indent="-256032">
              <a:spcBef>
                <a:spcPts val="400"/>
              </a:spcBef>
              <a:buClr>
                <a:schemeClr val="accent1"/>
              </a:buClr>
              <a:buSzPct val="68000"/>
              <a:buFont typeface="Wingdings 3"/>
              <a:buChar char=""/>
              <a:defRPr/>
            </a:pPr>
            <a:r>
              <a:rPr lang="en-US" sz="2000" dirty="0" smtClean="0"/>
              <a:t>Will this proposal create a common infrastructure or outcome measures that could have wider impact beyond the study parameters?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Treatment Options for Uterine Fibroids</a:t>
            </a:r>
          </a:p>
          <a:p>
            <a:r>
              <a:rPr lang="en-US" dirty="0" smtClean="0"/>
              <a:t>Treatment Options for Severe Asthma in African-Americans and Hispanics/Latinos</a:t>
            </a:r>
          </a:p>
          <a:p>
            <a:r>
              <a:rPr lang="en-US" dirty="0" smtClean="0"/>
              <a:t>Preventing Injuries from Falls in the Elderly</a:t>
            </a:r>
          </a:p>
          <a:p>
            <a:r>
              <a:rPr lang="en-US" dirty="0" smtClean="0"/>
              <a:t>Treatment Options for Low Back Pain </a:t>
            </a:r>
            <a:r>
              <a:rPr lang="en-US" dirty="0" smtClean="0">
                <a:solidFill>
                  <a:srgbClr val="FF0000"/>
                </a:solidFill>
              </a:rPr>
              <a:t>(new)</a:t>
            </a:r>
          </a:p>
          <a:p>
            <a:r>
              <a:rPr lang="en-US" dirty="0" smtClean="0"/>
              <a:t>Obesity Treatment Options in Diverse Populations </a:t>
            </a:r>
            <a:r>
              <a:rPr lang="en-US" dirty="0" smtClean="0">
                <a:solidFill>
                  <a:srgbClr val="FF0000"/>
                </a:solidFill>
              </a:rPr>
              <a:t>(new)</a:t>
            </a:r>
            <a:endParaRPr lang="en-US" dirty="0">
              <a:solidFill>
                <a:srgbClr val="FF0000"/>
              </a:solidFill>
            </a:endParaRPr>
          </a:p>
        </p:txBody>
      </p:sp>
      <p:sp>
        <p:nvSpPr>
          <p:cNvPr id="3" name="Title 2"/>
          <p:cNvSpPr>
            <a:spLocks noGrp="1"/>
          </p:cNvSpPr>
          <p:nvPr>
            <p:ph type="title"/>
          </p:nvPr>
        </p:nvSpPr>
        <p:spPr/>
        <p:txBody>
          <a:bodyPr>
            <a:normAutofit fontScale="90000"/>
          </a:bodyPr>
          <a:lstStyle/>
          <a:p>
            <a:pPr algn="ctr"/>
            <a:r>
              <a:rPr lang="en-US" dirty="0" smtClean="0"/>
              <a:t>Five Potential Topics for</a:t>
            </a:r>
            <a:br>
              <a:rPr lang="en-US" dirty="0" smtClean="0"/>
            </a:br>
            <a:r>
              <a:rPr lang="en-US" dirty="0" smtClean="0"/>
              <a:t>Targeted PFAs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Proposed Timeline for </a:t>
            </a:r>
            <a:br>
              <a:rPr lang="en-US" dirty="0" smtClean="0"/>
            </a:br>
            <a:r>
              <a:rPr lang="en-US" dirty="0" smtClean="0"/>
              <a:t>Targeted PFAs</a:t>
            </a:r>
            <a:endParaRPr lang="en-US" dirty="0"/>
          </a:p>
        </p:txBody>
      </p:sp>
      <p:graphicFrame>
        <p:nvGraphicFramePr>
          <p:cNvPr id="4" name="Table 3"/>
          <p:cNvGraphicFramePr>
            <a:graphicFrameLocks noGrp="1"/>
          </p:cNvGraphicFramePr>
          <p:nvPr/>
        </p:nvGraphicFramePr>
        <p:xfrm>
          <a:off x="457200" y="1981200"/>
          <a:ext cx="7543799" cy="2667000"/>
        </p:xfrm>
        <a:graphic>
          <a:graphicData uri="http://schemas.openxmlformats.org/drawingml/2006/table">
            <a:tbl>
              <a:tblPr/>
              <a:tblGrid>
                <a:gridCol w="4760109"/>
                <a:gridCol w="2783690"/>
              </a:tblGrid>
              <a:tr h="520700">
                <a:tc gridSpan="2">
                  <a:txBody>
                    <a:bodyPr/>
                    <a:lstStyle/>
                    <a:p>
                      <a:pPr marL="0" marR="0" algn="ctr">
                        <a:lnSpc>
                          <a:spcPct val="115000"/>
                        </a:lnSpc>
                        <a:spcBef>
                          <a:spcPts val="0"/>
                        </a:spcBef>
                        <a:spcAft>
                          <a:spcPts val="1000"/>
                        </a:spcAft>
                      </a:pPr>
                      <a:r>
                        <a:rPr lang="en-US" sz="2500" b="1" dirty="0">
                          <a:solidFill>
                            <a:srgbClr val="31849B"/>
                          </a:solidFill>
                          <a:latin typeface="Calibri"/>
                          <a:ea typeface="Calibri"/>
                          <a:cs typeface="Times New Roman"/>
                        </a:rPr>
                        <a:t>Proposed Timeline</a:t>
                      </a:r>
                      <a:endParaRPr lang="en-US" sz="2500" dirty="0">
                        <a:latin typeface="Calibri"/>
                        <a:ea typeface="Calibri"/>
                        <a:cs typeface="Times New Roman"/>
                      </a:endParaRPr>
                    </a:p>
                  </a:txBody>
                  <a:tcPr marL="68580" marR="68580"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hMerge="1">
                  <a:txBody>
                    <a:bodyPr/>
                    <a:lstStyle/>
                    <a:p>
                      <a:endParaRPr lang="en-US"/>
                    </a:p>
                  </a:txBody>
                  <a:tcPr/>
                </a:tc>
              </a:tr>
              <a:tr h="520700">
                <a:tc>
                  <a:txBody>
                    <a:bodyPr/>
                    <a:lstStyle/>
                    <a:p>
                      <a:pPr marL="0" marR="0">
                        <a:lnSpc>
                          <a:spcPct val="115000"/>
                        </a:lnSpc>
                        <a:spcBef>
                          <a:spcPts val="0"/>
                        </a:spcBef>
                        <a:spcAft>
                          <a:spcPts val="1000"/>
                        </a:spcAft>
                      </a:pPr>
                      <a:r>
                        <a:rPr lang="en-US" sz="2500" b="1" dirty="0">
                          <a:solidFill>
                            <a:srgbClr val="31849B"/>
                          </a:solidFill>
                          <a:latin typeface="Calibri"/>
                          <a:ea typeface="Calibri"/>
                          <a:cs typeface="Times New Roman"/>
                        </a:rPr>
                        <a:t>PFAs Released</a:t>
                      </a:r>
                      <a:endParaRPr lang="en-US" sz="2500" dirty="0">
                        <a:latin typeface="Calibri"/>
                        <a:ea typeface="Calibri"/>
                        <a:cs typeface="Times New Roman"/>
                      </a:endParaRPr>
                    </a:p>
                  </a:txBody>
                  <a:tcPr marL="68580" marR="68580" marT="0" marB="0">
                    <a:lnL>
                      <a:noFill/>
                    </a:lnL>
                    <a:lnR>
                      <a:noFill/>
                    </a:lnR>
                    <a:lnT w="12700" cap="flat" cmpd="sng" algn="ctr">
                      <a:solidFill>
                        <a:srgbClr val="4BACC6"/>
                      </a:solidFill>
                      <a:prstDash val="solid"/>
                      <a:round/>
                      <a:headEnd type="none" w="med" len="med"/>
                      <a:tailEnd type="none" w="med" len="med"/>
                    </a:lnT>
                    <a:lnB>
                      <a:noFill/>
                    </a:lnB>
                    <a:solidFill>
                      <a:srgbClr val="D2EAF1"/>
                    </a:solidFill>
                  </a:tcPr>
                </a:tc>
                <a:tc>
                  <a:txBody>
                    <a:bodyPr/>
                    <a:lstStyle/>
                    <a:p>
                      <a:pPr marL="0" marR="0">
                        <a:lnSpc>
                          <a:spcPct val="115000"/>
                        </a:lnSpc>
                        <a:spcBef>
                          <a:spcPts val="0"/>
                        </a:spcBef>
                        <a:spcAft>
                          <a:spcPts val="1000"/>
                        </a:spcAft>
                      </a:pPr>
                      <a:r>
                        <a:rPr lang="en-US" sz="2500">
                          <a:solidFill>
                            <a:srgbClr val="31849B"/>
                          </a:solidFill>
                          <a:latin typeface="Calibri"/>
                          <a:ea typeface="Calibri"/>
                          <a:cs typeface="Times New Roman"/>
                        </a:rPr>
                        <a:t>June 1, 2013</a:t>
                      </a:r>
                      <a:endParaRPr lang="en-US" sz="2500">
                        <a:latin typeface="Calibri"/>
                        <a:ea typeface="Calibri"/>
                        <a:cs typeface="Times New Roman"/>
                      </a:endParaRPr>
                    </a:p>
                  </a:txBody>
                  <a:tcPr marL="68580" marR="68580" marT="0" marB="0">
                    <a:lnL>
                      <a:noFill/>
                    </a:lnL>
                    <a:lnR>
                      <a:noFill/>
                    </a:lnR>
                    <a:lnT w="12700" cap="flat" cmpd="sng" algn="ctr">
                      <a:solidFill>
                        <a:srgbClr val="4BACC6"/>
                      </a:solidFill>
                      <a:prstDash val="solid"/>
                      <a:round/>
                      <a:headEnd type="none" w="med" len="med"/>
                      <a:tailEnd type="none" w="med" len="med"/>
                    </a:lnT>
                    <a:lnB>
                      <a:noFill/>
                    </a:lnB>
                    <a:solidFill>
                      <a:srgbClr val="D2EAF1"/>
                    </a:solidFill>
                  </a:tcPr>
                </a:tc>
              </a:tr>
              <a:tr h="520700">
                <a:tc>
                  <a:txBody>
                    <a:bodyPr/>
                    <a:lstStyle/>
                    <a:p>
                      <a:pPr marL="0" marR="0">
                        <a:lnSpc>
                          <a:spcPct val="115000"/>
                        </a:lnSpc>
                        <a:spcBef>
                          <a:spcPts val="0"/>
                        </a:spcBef>
                        <a:spcAft>
                          <a:spcPts val="1000"/>
                        </a:spcAft>
                      </a:pPr>
                      <a:r>
                        <a:rPr lang="en-US" sz="2500" b="1" dirty="0">
                          <a:solidFill>
                            <a:srgbClr val="31849B"/>
                          </a:solidFill>
                          <a:latin typeface="Calibri"/>
                          <a:ea typeface="Calibri"/>
                          <a:cs typeface="Times New Roman"/>
                        </a:rPr>
                        <a:t>LOIs Due</a:t>
                      </a:r>
                      <a:endParaRPr lang="en-US" sz="2500" dirty="0">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1000"/>
                        </a:spcAft>
                      </a:pPr>
                      <a:r>
                        <a:rPr lang="en-US" sz="2500" dirty="0">
                          <a:solidFill>
                            <a:srgbClr val="31849B"/>
                          </a:solidFill>
                          <a:latin typeface="Calibri"/>
                          <a:ea typeface="Calibri"/>
                          <a:cs typeface="Times New Roman"/>
                        </a:rPr>
                        <a:t>July 1, 2013</a:t>
                      </a:r>
                      <a:endParaRPr lang="en-US" sz="2500" dirty="0">
                        <a:latin typeface="Calibri"/>
                        <a:ea typeface="Calibri"/>
                        <a:cs typeface="Times New Roman"/>
                      </a:endParaRPr>
                    </a:p>
                  </a:txBody>
                  <a:tcPr marL="68580" marR="68580" marT="0" marB="0">
                    <a:lnL>
                      <a:noFill/>
                    </a:lnL>
                    <a:lnR>
                      <a:noFill/>
                    </a:lnR>
                    <a:lnT>
                      <a:noFill/>
                    </a:lnT>
                    <a:lnB>
                      <a:noFill/>
                    </a:lnB>
                  </a:tcPr>
                </a:tc>
              </a:tr>
              <a:tr h="520700">
                <a:tc>
                  <a:txBody>
                    <a:bodyPr/>
                    <a:lstStyle/>
                    <a:p>
                      <a:pPr marL="0" marR="0">
                        <a:lnSpc>
                          <a:spcPct val="115000"/>
                        </a:lnSpc>
                        <a:spcBef>
                          <a:spcPts val="0"/>
                        </a:spcBef>
                        <a:spcAft>
                          <a:spcPts val="1000"/>
                        </a:spcAft>
                      </a:pPr>
                      <a:r>
                        <a:rPr lang="en-US" sz="2500" b="1" dirty="0">
                          <a:solidFill>
                            <a:srgbClr val="31849B"/>
                          </a:solidFill>
                          <a:latin typeface="Calibri"/>
                          <a:ea typeface="Calibri"/>
                          <a:cs typeface="Times New Roman"/>
                        </a:rPr>
                        <a:t>Full Applications Due</a:t>
                      </a:r>
                      <a:endParaRPr lang="en-US" sz="2500" dirty="0">
                        <a:latin typeface="Calibri"/>
                        <a:ea typeface="Calibri"/>
                        <a:cs typeface="Times New Roman"/>
                      </a:endParaRPr>
                    </a:p>
                  </a:txBody>
                  <a:tcPr marL="68580" marR="68580" marT="0" marB="0">
                    <a:lnL>
                      <a:noFill/>
                    </a:lnL>
                    <a:lnR>
                      <a:noFill/>
                    </a:lnR>
                    <a:lnT>
                      <a:noFill/>
                    </a:lnT>
                    <a:lnB>
                      <a:noFill/>
                    </a:lnB>
                    <a:solidFill>
                      <a:srgbClr val="D2EAF1"/>
                    </a:solidFill>
                  </a:tcPr>
                </a:tc>
                <a:tc>
                  <a:txBody>
                    <a:bodyPr/>
                    <a:lstStyle/>
                    <a:p>
                      <a:pPr marL="0" marR="0">
                        <a:lnSpc>
                          <a:spcPct val="115000"/>
                        </a:lnSpc>
                        <a:spcBef>
                          <a:spcPts val="0"/>
                        </a:spcBef>
                        <a:spcAft>
                          <a:spcPts val="1000"/>
                        </a:spcAft>
                      </a:pPr>
                      <a:r>
                        <a:rPr lang="en-US" sz="2500" dirty="0">
                          <a:solidFill>
                            <a:srgbClr val="31849B"/>
                          </a:solidFill>
                          <a:latin typeface="Calibri"/>
                          <a:ea typeface="Calibri"/>
                          <a:cs typeface="Times New Roman"/>
                        </a:rPr>
                        <a:t>August 1, 2013</a:t>
                      </a:r>
                      <a:endParaRPr lang="en-US" sz="2500" dirty="0">
                        <a:latin typeface="Calibri"/>
                        <a:ea typeface="Calibri"/>
                        <a:cs typeface="Times New Roman"/>
                      </a:endParaRPr>
                    </a:p>
                  </a:txBody>
                  <a:tcPr marL="68580" marR="68580" marT="0" marB="0">
                    <a:lnL>
                      <a:noFill/>
                    </a:lnL>
                    <a:lnR>
                      <a:noFill/>
                    </a:lnR>
                    <a:lnT>
                      <a:noFill/>
                    </a:lnT>
                    <a:lnB>
                      <a:noFill/>
                    </a:lnB>
                    <a:solidFill>
                      <a:srgbClr val="D2EAF1"/>
                    </a:solidFill>
                  </a:tcPr>
                </a:tc>
              </a:tr>
              <a:tr h="584200">
                <a:tc>
                  <a:txBody>
                    <a:bodyPr/>
                    <a:lstStyle/>
                    <a:p>
                      <a:pPr marL="0" marR="0">
                        <a:lnSpc>
                          <a:spcPct val="115000"/>
                        </a:lnSpc>
                        <a:spcBef>
                          <a:spcPts val="0"/>
                        </a:spcBef>
                        <a:spcAft>
                          <a:spcPts val="1000"/>
                        </a:spcAft>
                      </a:pPr>
                      <a:r>
                        <a:rPr lang="en-US" sz="2500" b="1" dirty="0">
                          <a:solidFill>
                            <a:srgbClr val="31849B"/>
                          </a:solidFill>
                          <a:latin typeface="Calibri"/>
                          <a:ea typeface="Calibri"/>
                          <a:cs typeface="Times New Roman"/>
                        </a:rPr>
                        <a:t>Application Reviews Completed</a:t>
                      </a:r>
                      <a:endParaRPr lang="en-US" sz="2500" dirty="0">
                        <a:latin typeface="Calibri"/>
                        <a:ea typeface="Calibri"/>
                        <a:cs typeface="Times New Roman"/>
                      </a:endParaRPr>
                    </a:p>
                  </a:txBody>
                  <a:tcPr marL="68580" marR="68580" marT="0" marB="0">
                    <a:lnL>
                      <a:noFill/>
                    </a:lnL>
                    <a:lnR>
                      <a:noFill/>
                    </a:lnR>
                    <a:lnT>
                      <a:noFill/>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500" dirty="0">
                          <a:solidFill>
                            <a:srgbClr val="31849B"/>
                          </a:solidFill>
                          <a:latin typeface="Calibri"/>
                          <a:ea typeface="Calibri"/>
                          <a:cs typeface="Times New Roman"/>
                        </a:rPr>
                        <a:t>October 15, 2013</a:t>
                      </a:r>
                      <a:endParaRPr lang="en-US" sz="2500" dirty="0">
                        <a:latin typeface="Calibri"/>
                        <a:ea typeface="Calibri"/>
                        <a:cs typeface="Times New Roman"/>
                      </a:endParaRPr>
                    </a:p>
                  </a:txBody>
                  <a:tcPr marL="68580" marR="68580" marT="0" marB="0">
                    <a:lnL>
                      <a:noFill/>
                    </a:lnL>
                    <a:lnR>
                      <a:noFill/>
                    </a:lnR>
                    <a:lnT>
                      <a:noFill/>
                    </a:lnT>
                    <a:lnB w="12700" cap="flat" cmpd="sng" algn="ctr">
                      <a:solidFill>
                        <a:srgbClr val="4BACC6"/>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Compare different strategies for preventing falls, including exercise and balance training.</a:t>
            </a:r>
          </a:p>
          <a:p>
            <a:r>
              <a:rPr lang="en-US" dirty="0" smtClean="0"/>
              <a:t>Compare promising strategies among older adults at varying degrees of risk</a:t>
            </a:r>
          </a:p>
          <a:p>
            <a:r>
              <a:rPr lang="en-US" dirty="0" smtClean="0"/>
              <a:t>Compare strategies to overcome patient-, or system-level barriers (</a:t>
            </a:r>
            <a:r>
              <a:rPr lang="en-US" dirty="0" err="1" smtClean="0"/>
              <a:t>eg</a:t>
            </a:r>
            <a:r>
              <a:rPr lang="en-US" dirty="0" smtClean="0"/>
              <a:t> language, culture, transportation, homelessness, unemployment, lack of family/caregiver support) and thereby reduce risk of falls and resulting injuries. Strategies may focus on different segments of at-risk populations, such as hospital inpatients, residents of nursing homes, and older people with </a:t>
            </a:r>
            <a:r>
              <a:rPr lang="en-US" dirty="0" err="1" smtClean="0"/>
              <a:t>osteopenia</a:t>
            </a:r>
            <a:r>
              <a:rPr lang="en-US" dirty="0" smtClean="0"/>
              <a:t> and </a:t>
            </a:r>
            <a:r>
              <a:rPr lang="en-US" dirty="0" err="1" smtClean="0"/>
              <a:t>osteoperosis</a:t>
            </a:r>
            <a:r>
              <a:rPr lang="en-US" dirty="0" smtClean="0"/>
              <a:t>.</a:t>
            </a:r>
            <a:endParaRPr lang="en-US" dirty="0"/>
          </a:p>
        </p:txBody>
      </p:sp>
      <p:sp>
        <p:nvSpPr>
          <p:cNvPr id="3" name="Title 2"/>
          <p:cNvSpPr>
            <a:spLocks noGrp="1"/>
          </p:cNvSpPr>
          <p:nvPr>
            <p:ph type="title"/>
          </p:nvPr>
        </p:nvSpPr>
        <p:spPr/>
        <p:txBody>
          <a:bodyPr>
            <a:normAutofit/>
          </a:bodyPr>
          <a:lstStyle/>
          <a:p>
            <a:r>
              <a:rPr lang="en-US" sz="3000" dirty="0" smtClean="0"/>
              <a:t>Research Areas of Interest: Preventing Injuries from Falls in the Elderly</a:t>
            </a:r>
            <a:endParaRPr lang="en-US" sz="3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Compare culturally tailored, community-based interventions to improve patient-centered outcomes in obesity treatment for diverse populations.</a:t>
            </a:r>
          </a:p>
          <a:p>
            <a:r>
              <a:rPr lang="en-US" dirty="0" smtClean="0"/>
              <a:t>Identify and compare promising practices that address contextual factors such as socioeconomic, demographic, or community factors and their impact on obesity outcomes.</a:t>
            </a:r>
          </a:p>
          <a:p>
            <a:r>
              <a:rPr lang="en-US" dirty="0" smtClean="0"/>
              <a:t>Compare benefits and risks of surgical, pharmacological, and other medical treatment options.</a:t>
            </a:r>
            <a:endParaRPr lang="en-US" dirty="0"/>
          </a:p>
        </p:txBody>
      </p:sp>
      <p:sp>
        <p:nvSpPr>
          <p:cNvPr id="3" name="Title 2"/>
          <p:cNvSpPr>
            <a:spLocks noGrp="1"/>
          </p:cNvSpPr>
          <p:nvPr>
            <p:ph type="title"/>
          </p:nvPr>
        </p:nvSpPr>
        <p:spPr/>
        <p:txBody>
          <a:bodyPr>
            <a:noAutofit/>
          </a:bodyPr>
          <a:lstStyle/>
          <a:p>
            <a:r>
              <a:rPr lang="en-US" sz="3000" dirty="0" smtClean="0"/>
              <a:t>Research Areas of Interest: </a:t>
            </a:r>
            <a:r>
              <a:rPr lang="en-US" sz="3000" dirty="0" smtClean="0"/>
              <a:t>Obesity Treatment Options in Diverse Populations</a:t>
            </a:r>
            <a:endParaRPr lang="en-US" sz="3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Compare strategies to overcome patient-, provider-, or system-level barriers that may adversely affect diverse populations with obesity and are relevant to their choices for preventive, diagnostic, and treatment strategies.</a:t>
            </a:r>
          </a:p>
          <a:p>
            <a:r>
              <a:rPr lang="en-US" dirty="0" smtClean="0"/>
              <a:t>Different segments of populations with different obesity parameters or patients with additional risk factors.</a:t>
            </a:r>
            <a:endParaRPr lang="en-US" dirty="0"/>
          </a:p>
        </p:txBody>
      </p:sp>
      <p:sp>
        <p:nvSpPr>
          <p:cNvPr id="3" name="Title 2"/>
          <p:cNvSpPr>
            <a:spLocks noGrp="1"/>
          </p:cNvSpPr>
          <p:nvPr>
            <p:ph type="title"/>
          </p:nvPr>
        </p:nvSpPr>
        <p:spPr/>
        <p:txBody>
          <a:bodyPr>
            <a:noAutofit/>
          </a:bodyPr>
          <a:lstStyle/>
          <a:p>
            <a:r>
              <a:rPr lang="en-US" sz="3000" dirty="0" smtClean="0"/>
              <a:t>Research Areas of Interest: </a:t>
            </a:r>
            <a:r>
              <a:rPr lang="en-US" sz="3000" dirty="0" smtClean="0"/>
              <a:t>Obesity Treatment Options in Diverse Populations, Continued</a:t>
            </a:r>
            <a:endParaRPr lang="en-US" sz="3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525963"/>
          </a:xfrm>
        </p:spPr>
        <p:txBody>
          <a:bodyPr>
            <a:normAutofit fontScale="85000" lnSpcReduction="10000"/>
          </a:bodyPr>
          <a:lstStyle/>
          <a:p>
            <a:r>
              <a:rPr lang="en-US" dirty="0" smtClean="0"/>
              <a:t>Compare interventions to improve patient-centered outcomes in patients with severe asthma including health, health care, and patient-reported outcomes.</a:t>
            </a:r>
          </a:p>
          <a:p>
            <a:r>
              <a:rPr lang="en-US" dirty="0" smtClean="0"/>
              <a:t>Compare benefits and risks of asthma treatments, including long-acting beta agonists and low- or medium-dose inhaled corticosteroids.</a:t>
            </a:r>
          </a:p>
          <a:p>
            <a:r>
              <a:rPr lang="en-US" dirty="0" smtClean="0"/>
              <a:t>Compare strategies to overcome patient-, provider- or system-level barriers that may adversely affect minority patients and are relevant to their choices for preventive diagnostic, and treatment strategies</a:t>
            </a:r>
          </a:p>
          <a:p>
            <a:r>
              <a:rPr lang="en-US" dirty="0" smtClean="0"/>
              <a:t>Focus on different segments of populations, severity levels of asthma, and involve patients with multiple risk factors.</a:t>
            </a:r>
            <a:endParaRPr lang="en-US" dirty="0"/>
          </a:p>
        </p:txBody>
      </p:sp>
      <p:sp>
        <p:nvSpPr>
          <p:cNvPr id="3" name="Title 2"/>
          <p:cNvSpPr>
            <a:spLocks noGrp="1"/>
          </p:cNvSpPr>
          <p:nvPr>
            <p:ph type="title"/>
          </p:nvPr>
        </p:nvSpPr>
        <p:spPr/>
        <p:txBody>
          <a:bodyPr>
            <a:noAutofit/>
          </a:bodyPr>
          <a:lstStyle/>
          <a:p>
            <a:r>
              <a:rPr lang="en-US" sz="3000" dirty="0" smtClean="0"/>
              <a:t>Research Areas of Interest: </a:t>
            </a:r>
            <a:r>
              <a:rPr lang="en-US" sz="3000" dirty="0" smtClean="0"/>
              <a:t>Treatment </a:t>
            </a:r>
            <a:r>
              <a:rPr lang="en-US" sz="3000" dirty="0" smtClean="0"/>
              <a:t>Options </a:t>
            </a:r>
            <a:r>
              <a:rPr lang="en-US" sz="3000" dirty="0" smtClean="0"/>
              <a:t>for Severe Asthma in African Americans and Hispanics/Latinos</a:t>
            </a:r>
            <a:endParaRPr lang="en-US" sz="3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28600" y="228600"/>
            <a:ext cx="8686800" cy="685800"/>
          </a:xfrm>
          <a:prstGeom prst="rect">
            <a:avLst/>
          </a:prstGeom>
          <a:noFill/>
          <a:ln w="9525">
            <a:noFill/>
            <a:miter lim="800000"/>
            <a:headEnd/>
            <a:tailEnd/>
          </a:ln>
          <a:effectLst/>
        </p:spPr>
        <p:txBody>
          <a:bodyPr anchor="ctr"/>
          <a:lstStyle/>
          <a:p>
            <a:pPr algn="ctr">
              <a:defRPr/>
            </a:pPr>
            <a:r>
              <a:rPr lang="en-US" sz="3600" b="1" dirty="0">
                <a:solidFill>
                  <a:schemeClr val="accent1">
                    <a:lumMod val="75000"/>
                  </a:schemeClr>
                </a:solidFill>
                <a:latin typeface="Calibri" pitchFamily="34" charset="0"/>
              </a:rPr>
              <a:t>PCORI Mission Statement</a:t>
            </a:r>
          </a:p>
        </p:txBody>
      </p:sp>
      <p:sp>
        <p:nvSpPr>
          <p:cNvPr id="10243" name="Rectangle 3"/>
          <p:cNvSpPr>
            <a:spLocks/>
          </p:cNvSpPr>
          <p:nvPr/>
        </p:nvSpPr>
        <p:spPr bwMode="auto">
          <a:xfrm>
            <a:off x="304800" y="1143000"/>
            <a:ext cx="8839200" cy="5257800"/>
          </a:xfrm>
          <a:prstGeom prst="rect">
            <a:avLst/>
          </a:prstGeom>
          <a:noFill/>
          <a:ln w="9525">
            <a:noFill/>
            <a:miter lim="800000"/>
            <a:headEnd/>
            <a:tailEnd/>
          </a:ln>
        </p:spPr>
        <p:txBody>
          <a:bodyPr/>
          <a:lstStyle/>
          <a:p>
            <a:pPr marL="107950">
              <a:lnSpc>
                <a:spcPct val="90000"/>
              </a:lnSpc>
              <a:spcBef>
                <a:spcPct val="20000"/>
              </a:spcBef>
            </a:pPr>
            <a:r>
              <a:rPr lang="en-US" sz="3000" b="1" dirty="0">
                <a:latin typeface="Calibri" pitchFamily="34" charset="0"/>
              </a:rPr>
              <a:t>The Patient-Centered Outcomes Research Institute (PCORI) helps people make informed health care decisions, </a:t>
            </a:r>
          </a:p>
          <a:p>
            <a:pPr marL="107950">
              <a:lnSpc>
                <a:spcPct val="90000"/>
              </a:lnSpc>
              <a:spcBef>
                <a:spcPct val="20000"/>
              </a:spcBef>
            </a:pPr>
            <a:endParaRPr lang="en-US" sz="1000" b="1" dirty="0">
              <a:latin typeface="Calibri" pitchFamily="34" charset="0"/>
            </a:endParaRPr>
          </a:p>
          <a:p>
            <a:pPr marL="107950">
              <a:lnSpc>
                <a:spcPct val="90000"/>
              </a:lnSpc>
              <a:spcBef>
                <a:spcPct val="20000"/>
              </a:spcBef>
            </a:pPr>
            <a:r>
              <a:rPr lang="en-US" sz="3000" b="1" dirty="0">
                <a:latin typeface="Calibri" pitchFamily="34" charset="0"/>
              </a:rPr>
              <a:t>and improves health care delivery and outcomes, </a:t>
            </a:r>
          </a:p>
          <a:p>
            <a:pPr marL="107950">
              <a:lnSpc>
                <a:spcPct val="90000"/>
              </a:lnSpc>
              <a:spcBef>
                <a:spcPct val="20000"/>
              </a:spcBef>
            </a:pPr>
            <a:endParaRPr lang="en-US" sz="1000" b="1" dirty="0">
              <a:latin typeface="Calibri" pitchFamily="34" charset="0"/>
            </a:endParaRPr>
          </a:p>
          <a:p>
            <a:pPr marL="107950">
              <a:lnSpc>
                <a:spcPct val="90000"/>
              </a:lnSpc>
              <a:spcBef>
                <a:spcPct val="20000"/>
              </a:spcBef>
            </a:pPr>
            <a:r>
              <a:rPr lang="en-US" sz="3000" b="1" dirty="0">
                <a:latin typeface="Calibri" pitchFamily="34" charset="0"/>
              </a:rPr>
              <a:t>by producing and promoting high integrity, evidence-based information </a:t>
            </a:r>
          </a:p>
          <a:p>
            <a:pPr marL="107950">
              <a:lnSpc>
                <a:spcPct val="90000"/>
              </a:lnSpc>
              <a:spcBef>
                <a:spcPct val="20000"/>
              </a:spcBef>
            </a:pPr>
            <a:endParaRPr lang="en-US" sz="1000" b="1" dirty="0">
              <a:latin typeface="Calibri" pitchFamily="34" charset="0"/>
            </a:endParaRPr>
          </a:p>
          <a:p>
            <a:pPr marL="107950">
              <a:lnSpc>
                <a:spcPct val="90000"/>
              </a:lnSpc>
              <a:spcBef>
                <a:spcPct val="20000"/>
              </a:spcBef>
            </a:pPr>
            <a:r>
              <a:rPr lang="en-US" sz="3000" b="1" dirty="0">
                <a:latin typeface="Calibri" pitchFamily="34" charset="0"/>
              </a:rPr>
              <a:t>that comes from research guided by patients, caregivers and the broader health care community.</a:t>
            </a: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Identify and compare promising strategies to identify and choose treatment options for fibroid management, including those tailored for different subpopulations</a:t>
            </a:r>
          </a:p>
          <a:p>
            <a:r>
              <a:rPr lang="en-US" dirty="0" smtClean="0"/>
              <a:t>Focus on different segments of reproductive-age women who are affected by differing symptom severity, reproductive preferences, or involve patients with additional risk factors.</a:t>
            </a:r>
            <a:endParaRPr lang="en-US" dirty="0"/>
          </a:p>
        </p:txBody>
      </p:sp>
      <p:sp>
        <p:nvSpPr>
          <p:cNvPr id="3" name="Title 2"/>
          <p:cNvSpPr>
            <a:spLocks noGrp="1"/>
          </p:cNvSpPr>
          <p:nvPr>
            <p:ph type="title"/>
          </p:nvPr>
        </p:nvSpPr>
        <p:spPr/>
        <p:txBody>
          <a:bodyPr>
            <a:noAutofit/>
          </a:bodyPr>
          <a:lstStyle/>
          <a:p>
            <a:r>
              <a:rPr lang="en-US" sz="3000" dirty="0" smtClean="0"/>
              <a:t>Research Areas of Interest: </a:t>
            </a:r>
            <a:r>
              <a:rPr lang="en-US" sz="3000" dirty="0" smtClean="0"/>
              <a:t>Treatment </a:t>
            </a:r>
            <a:r>
              <a:rPr lang="en-US" sz="3000" dirty="0" smtClean="0"/>
              <a:t>Options for </a:t>
            </a:r>
            <a:r>
              <a:rPr lang="en-US" sz="3000" dirty="0" smtClean="0"/>
              <a:t>Uterine Fibroids</a:t>
            </a:r>
            <a:endParaRPr lang="en-US" sz="30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Compare interventions to evaluate the relative effectiveness of the available procedural or nonprocedural treatments for uterine fibroids.</a:t>
            </a:r>
          </a:p>
          <a:p>
            <a:r>
              <a:rPr lang="en-US" dirty="0" smtClean="0"/>
              <a:t>Address relative effectiveness of procedural treatments on durability of symptom relief and patient reported outcomes</a:t>
            </a:r>
          </a:p>
          <a:p>
            <a:r>
              <a:rPr lang="en-US" dirty="0" smtClean="0"/>
              <a:t>Staging of treatments, including the </a:t>
            </a:r>
            <a:r>
              <a:rPr lang="en-US" dirty="0" err="1" smtClean="0"/>
              <a:t>pharmacotherapeutic</a:t>
            </a:r>
            <a:r>
              <a:rPr lang="en-US" dirty="0" smtClean="0"/>
              <a:t> options as initial therapy on durability of symptom relief and patient reported outcomes</a:t>
            </a:r>
            <a:endParaRPr lang="en-US" dirty="0"/>
          </a:p>
        </p:txBody>
      </p:sp>
      <p:sp>
        <p:nvSpPr>
          <p:cNvPr id="3" name="Title 2"/>
          <p:cNvSpPr>
            <a:spLocks noGrp="1"/>
          </p:cNvSpPr>
          <p:nvPr>
            <p:ph type="title"/>
          </p:nvPr>
        </p:nvSpPr>
        <p:spPr/>
        <p:txBody>
          <a:bodyPr>
            <a:noAutofit/>
          </a:bodyPr>
          <a:lstStyle/>
          <a:p>
            <a:r>
              <a:rPr lang="en-US" sz="3000" dirty="0" smtClean="0"/>
              <a:t>Research Areas of Interest: </a:t>
            </a:r>
            <a:r>
              <a:rPr lang="en-US" sz="3000" dirty="0" smtClean="0"/>
              <a:t>Treatment </a:t>
            </a:r>
            <a:r>
              <a:rPr lang="en-US" sz="3000" dirty="0" smtClean="0"/>
              <a:t>Options for </a:t>
            </a:r>
            <a:r>
              <a:rPr lang="en-US" sz="3000" dirty="0" smtClean="0"/>
              <a:t>Uterine Fibroids, Continued</a:t>
            </a:r>
            <a:endParaRPr lang="en-US" sz="3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Compare multidisciplinary treatment approaches with single treatment approaches for pain reduction and other patient-reported outcomes in people with chronic back pain.</a:t>
            </a:r>
          </a:p>
          <a:p>
            <a:r>
              <a:rPr lang="en-US" dirty="0" smtClean="0"/>
              <a:t>Address the effectiveness of various treatments or combinations of treatments for reducing chronic pain.</a:t>
            </a:r>
          </a:p>
          <a:p>
            <a:r>
              <a:rPr lang="en-US" dirty="0" smtClean="0"/>
              <a:t>Identify the most effective treatment strategies for different subpopulations</a:t>
            </a:r>
          </a:p>
          <a:p>
            <a:r>
              <a:rPr lang="en-US" dirty="0" smtClean="0"/>
              <a:t>Identify the most effective treatment strategies for various causes of back pain</a:t>
            </a:r>
          </a:p>
          <a:p>
            <a:r>
              <a:rPr lang="en-US" dirty="0" smtClean="0"/>
              <a:t>Compare treatments in order to evaluate the relative effectiveness of the available treatments for pain reduction and other patient-reported outcomes</a:t>
            </a:r>
            <a:endParaRPr lang="en-US" dirty="0"/>
          </a:p>
        </p:txBody>
      </p:sp>
      <p:sp>
        <p:nvSpPr>
          <p:cNvPr id="3" name="Title 2"/>
          <p:cNvSpPr>
            <a:spLocks noGrp="1"/>
          </p:cNvSpPr>
          <p:nvPr>
            <p:ph type="title"/>
          </p:nvPr>
        </p:nvSpPr>
        <p:spPr/>
        <p:txBody>
          <a:bodyPr>
            <a:noAutofit/>
          </a:bodyPr>
          <a:lstStyle/>
          <a:p>
            <a:r>
              <a:rPr lang="en-US" sz="3000" dirty="0" smtClean="0"/>
              <a:t>Research Areas of Interest: </a:t>
            </a:r>
            <a:r>
              <a:rPr lang="en-US" sz="3000" dirty="0" smtClean="0"/>
              <a:t>Treatment </a:t>
            </a:r>
            <a:r>
              <a:rPr lang="en-US" sz="3000" dirty="0" smtClean="0"/>
              <a:t>Options </a:t>
            </a:r>
            <a:r>
              <a:rPr lang="en-US" sz="3000" dirty="0" smtClean="0"/>
              <a:t>for Back Pain</a:t>
            </a:r>
            <a:endParaRPr lang="en-US" sz="30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Increase in PFA </a:t>
            </a:r>
            <a:br>
              <a:rPr lang="en-US" dirty="0" smtClean="0"/>
            </a:br>
            <a:r>
              <a:rPr lang="en-US" dirty="0" smtClean="0"/>
              <a:t>Commitments for 2013</a:t>
            </a:r>
            <a:endParaRPr lang="en-US" dirty="0"/>
          </a:p>
        </p:txBody>
      </p:sp>
      <p:sp>
        <p:nvSpPr>
          <p:cNvPr id="5" name="TextBox 4"/>
          <p:cNvSpPr txBox="1"/>
          <p:nvPr/>
        </p:nvSpPr>
        <p:spPr>
          <a:xfrm>
            <a:off x="762000" y="2209800"/>
            <a:ext cx="7391400" cy="477054"/>
          </a:xfrm>
          <a:prstGeom prst="rect">
            <a:avLst/>
          </a:prstGeom>
          <a:noFill/>
        </p:spPr>
        <p:txBody>
          <a:bodyPr wrap="square" rtlCol="0">
            <a:spAutoFit/>
          </a:bodyPr>
          <a:lstStyle/>
          <a:p>
            <a:r>
              <a:rPr lang="en-US" sz="2500" dirty="0" smtClean="0"/>
              <a:t>$355M will be committed to projects in 2013</a:t>
            </a:r>
            <a:r>
              <a:rPr lang="en-US" sz="2500" dirty="0" smtClean="0"/>
              <a:t>.</a:t>
            </a:r>
            <a:endParaRPr lang="en-US" sz="25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854075" y="466725"/>
            <a:ext cx="7772400" cy="1779588"/>
          </a:xfrm>
          <a:prstGeom prst="rect">
            <a:avLst/>
          </a:prstGeom>
          <a:noFill/>
          <a:ln w="9525">
            <a:noFill/>
            <a:miter lim="800000"/>
            <a:headEnd/>
            <a:tailEnd/>
          </a:ln>
        </p:spPr>
        <p:txBody>
          <a:bodyPr anchor="ctr"/>
          <a:lstStyle/>
          <a:p>
            <a:pPr algn="ctr">
              <a:defRPr/>
            </a:pPr>
            <a:r>
              <a:rPr lang="en-US" sz="3500" b="1" dirty="0">
                <a:solidFill>
                  <a:srgbClr val="FFFFFF"/>
                </a:solidFill>
                <a:latin typeface="+mj-lt"/>
                <a:ea typeface="+mj-ea"/>
                <a:cs typeface="+mj-cs"/>
              </a:rPr>
              <a:t>Thank You!</a:t>
            </a:r>
            <a:br>
              <a:rPr lang="en-US" sz="3500" b="1" dirty="0">
                <a:solidFill>
                  <a:srgbClr val="FFFFFF"/>
                </a:solidFill>
                <a:latin typeface="+mj-lt"/>
                <a:ea typeface="+mj-ea"/>
                <a:cs typeface="+mj-cs"/>
              </a:rPr>
            </a:br>
            <a:endParaRPr lang="en-US" sz="3500" b="1" dirty="0">
              <a:solidFill>
                <a:srgbClr val="FFFFFF"/>
              </a:solidFill>
              <a:latin typeface="+mj-lt"/>
              <a:ea typeface="+mj-ea"/>
              <a:cs typeface="+mj-cs"/>
            </a:endParaRPr>
          </a:p>
        </p:txBody>
      </p:sp>
      <p:sp>
        <p:nvSpPr>
          <p:cNvPr id="5" name="Subtitle 3"/>
          <p:cNvSpPr txBox="1">
            <a:spLocks/>
          </p:cNvSpPr>
          <p:nvPr/>
        </p:nvSpPr>
        <p:spPr bwMode="auto">
          <a:xfrm>
            <a:off x="762000" y="2133600"/>
            <a:ext cx="7050088" cy="2605087"/>
          </a:xfrm>
          <a:prstGeom prst="rect">
            <a:avLst/>
          </a:prstGeom>
          <a:noFill/>
          <a:ln w="9525">
            <a:noFill/>
            <a:miter lim="800000"/>
            <a:headEnd/>
            <a:tailEnd/>
          </a:ln>
        </p:spPr>
        <p:txBody>
          <a:bodyPr>
            <a:normAutofit/>
          </a:bodyPr>
          <a:lstStyle/>
          <a:p>
            <a:pPr marL="273050" indent="-273050" eaLnBrk="0" hangingPunct="0">
              <a:spcBef>
                <a:spcPct val="20000"/>
              </a:spcBef>
              <a:buClr>
                <a:schemeClr val="accent1"/>
              </a:buClr>
              <a:buSzPct val="100000"/>
              <a:buFont typeface="Symbol" pitchFamily="18" charset="2"/>
              <a:buChar char=""/>
              <a:defRPr/>
            </a:pPr>
            <a:r>
              <a:rPr lang="en-US" sz="4000" b="1" dirty="0">
                <a:solidFill>
                  <a:schemeClr val="tx1">
                    <a:lumMod val="75000"/>
                    <a:lumOff val="25000"/>
                  </a:schemeClr>
                </a:solidFill>
                <a:latin typeface="+mn-lt"/>
              </a:rPr>
              <a:t>Contact us at: </a:t>
            </a:r>
            <a:r>
              <a:rPr lang="en-US" sz="4000" b="1" dirty="0">
                <a:solidFill>
                  <a:schemeClr val="tx2"/>
                </a:solidFill>
                <a:latin typeface="+mn-lt"/>
                <a:hlinkClick r:id="rId2"/>
              </a:rPr>
              <a:t>RRT@mednet.ucla.edu</a:t>
            </a:r>
            <a:r>
              <a:rPr lang="en-US" sz="4000" b="1" dirty="0">
                <a:solidFill>
                  <a:schemeClr val="tx2"/>
                </a:solidFill>
                <a:latin typeface="+mn-lt"/>
              </a:rPr>
              <a:t> or (310) 267-4258</a:t>
            </a:r>
          </a:p>
          <a:p>
            <a:pPr marL="273050" indent="-273050" eaLnBrk="0" hangingPunct="0">
              <a:spcBef>
                <a:spcPct val="20000"/>
              </a:spcBef>
              <a:buClr>
                <a:schemeClr val="accent1"/>
              </a:buClr>
              <a:buSzPct val="100000"/>
              <a:defRPr/>
            </a:pPr>
            <a:endParaRPr lang="en-US" sz="4000" b="1" dirty="0">
              <a:solidFill>
                <a:schemeClr val="tx2"/>
              </a:solidFill>
              <a:latin typeface="+mn-lt"/>
            </a:endParaRPr>
          </a:p>
        </p:txBody>
      </p:sp>
      <p:pic>
        <p:nvPicPr>
          <p:cNvPr id="49156" name="Picture 4" descr="2_CTSI_RRT.JPG"/>
          <p:cNvPicPr>
            <a:picLocks noChangeAspect="1"/>
          </p:cNvPicPr>
          <p:nvPr/>
        </p:nvPicPr>
        <p:blipFill>
          <a:blip r:embed="rId3" cstate="print"/>
          <a:srcRect/>
          <a:stretch>
            <a:fillRect/>
          </a:stretch>
        </p:blipFill>
        <p:spPr bwMode="auto">
          <a:xfrm>
            <a:off x="6521450" y="5702300"/>
            <a:ext cx="2622550" cy="1155700"/>
          </a:xfrm>
          <a:prstGeom prst="rect">
            <a:avLst/>
          </a:prstGeom>
          <a:noFill/>
          <a:ln w="9525">
            <a:noFill/>
            <a:miter lim="800000"/>
            <a:headEnd/>
            <a:tailEnd/>
          </a:ln>
        </p:spPr>
      </p:pic>
      <p:sp>
        <p:nvSpPr>
          <p:cNvPr id="6" name="Title 1"/>
          <p:cNvSpPr txBox="1">
            <a:spLocks/>
          </p:cNvSpPr>
          <p:nvPr/>
        </p:nvSpPr>
        <p:spPr bwMode="auto">
          <a:xfrm>
            <a:off x="1006475" y="619125"/>
            <a:ext cx="7772400" cy="1779588"/>
          </a:xfrm>
          <a:prstGeom prst="rect">
            <a:avLst/>
          </a:prstGeom>
          <a:noFill/>
          <a:ln w="9525">
            <a:noFill/>
            <a:miter lim="800000"/>
            <a:headEnd/>
            <a:tailEnd/>
          </a:ln>
        </p:spPr>
        <p:txBody>
          <a:bodyPr anchor="ctr"/>
          <a:lstStyle/>
          <a:p>
            <a:pPr algn="ctr">
              <a:defRPr/>
            </a:pPr>
            <a:r>
              <a:rPr lang="en-US" sz="3500" b="1" dirty="0">
                <a:solidFill>
                  <a:srgbClr val="FFFFFF"/>
                </a:solidFill>
                <a:latin typeface="+mj-lt"/>
                <a:ea typeface="+mj-ea"/>
                <a:cs typeface="+mj-cs"/>
              </a:rPr>
              <a:t>Thank You!</a:t>
            </a:r>
            <a:br>
              <a:rPr lang="en-US" sz="3500" b="1" dirty="0">
                <a:solidFill>
                  <a:srgbClr val="FFFFFF"/>
                </a:solidFill>
                <a:latin typeface="+mj-lt"/>
                <a:ea typeface="+mj-ea"/>
                <a:cs typeface="+mj-cs"/>
              </a:rPr>
            </a:br>
            <a:endParaRPr lang="en-US" sz="3500" b="1" dirty="0">
              <a:solidFill>
                <a:srgbClr val="FFFFFF"/>
              </a:solidFill>
              <a:latin typeface="+mj-lt"/>
              <a:ea typeface="+mj-ea"/>
              <a:cs typeface="+mj-cs"/>
            </a:endParaRPr>
          </a:p>
        </p:txBody>
      </p:sp>
      <p:sp>
        <p:nvSpPr>
          <p:cNvPr id="7" name="Title 2"/>
          <p:cNvSpPr>
            <a:spLocks noGrp="1"/>
          </p:cNvSpPr>
          <p:nvPr>
            <p:ph type="title"/>
          </p:nvPr>
        </p:nvSpPr>
        <p:spPr>
          <a:xfrm>
            <a:off x="457200" y="274638"/>
            <a:ext cx="8229600" cy="1143000"/>
          </a:xfrm>
        </p:spPr>
        <p:txBody>
          <a:bodyPr>
            <a:normAutofit fontScale="90000"/>
          </a:bodyPr>
          <a:lstStyle/>
          <a:p>
            <a:pPr algn="ctr"/>
            <a:r>
              <a:rPr lang="en-US" dirty="0" smtClean="0"/>
              <a:t>Special </a:t>
            </a:r>
            <a:r>
              <a:rPr lang="en-US" smtClean="0"/>
              <a:t>Thanks </a:t>
            </a:r>
            <a:br>
              <a:rPr lang="en-US" smtClean="0"/>
            </a:br>
            <a:r>
              <a:rPr lang="en-US" smtClean="0"/>
              <a:t>to </a:t>
            </a:r>
            <a:r>
              <a:rPr lang="en-US" dirty="0" smtClean="0"/>
              <a:t>Dr. Kenneth Wells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452438" y="762000"/>
            <a:ext cx="8686800" cy="685800"/>
          </a:xfrm>
          <a:prstGeom prst="rect">
            <a:avLst/>
          </a:prstGeom>
          <a:noFill/>
          <a:ln w="9525">
            <a:noFill/>
            <a:miter lim="800000"/>
            <a:headEnd/>
            <a:tailEnd/>
          </a:ln>
          <a:effectLst/>
        </p:spPr>
        <p:txBody>
          <a:bodyPr anchor="ctr"/>
          <a:lstStyle/>
          <a:p>
            <a:pPr>
              <a:defRPr/>
            </a:pPr>
            <a:r>
              <a:rPr lang="en-US" sz="3600" b="1" dirty="0">
                <a:solidFill>
                  <a:schemeClr val="accent1">
                    <a:lumMod val="75000"/>
                  </a:schemeClr>
                </a:solidFill>
                <a:latin typeface="Calibri" pitchFamily="34" charset="0"/>
              </a:rPr>
              <a:t>PCORI Research answers patient-centered questions:</a:t>
            </a:r>
            <a:r>
              <a:rPr lang="en-US" sz="3600" b="1" dirty="0">
                <a:solidFill>
                  <a:srgbClr val="66CCFF"/>
                </a:solidFill>
                <a:latin typeface="Calibri" pitchFamily="34" charset="0"/>
              </a:rPr>
              <a:t/>
            </a:r>
            <a:br>
              <a:rPr lang="en-US" sz="3600" b="1" dirty="0">
                <a:solidFill>
                  <a:srgbClr val="66CCFF"/>
                </a:solidFill>
                <a:latin typeface="Calibri" pitchFamily="34" charset="0"/>
              </a:rPr>
            </a:br>
            <a:r>
              <a:rPr lang="en-US" sz="3600" b="1" dirty="0">
                <a:solidFill>
                  <a:srgbClr val="66CCFF"/>
                </a:solidFill>
                <a:latin typeface="Calibri" pitchFamily="34" charset="0"/>
              </a:rPr>
              <a:t> </a:t>
            </a:r>
          </a:p>
        </p:txBody>
      </p:sp>
      <p:sp>
        <p:nvSpPr>
          <p:cNvPr id="11267" name="Rectangle 3"/>
          <p:cNvSpPr>
            <a:spLocks/>
          </p:cNvSpPr>
          <p:nvPr/>
        </p:nvSpPr>
        <p:spPr bwMode="auto">
          <a:xfrm>
            <a:off x="381000" y="1633538"/>
            <a:ext cx="8796338" cy="5224462"/>
          </a:xfrm>
          <a:prstGeom prst="rect">
            <a:avLst/>
          </a:prstGeom>
          <a:noFill/>
          <a:ln w="9525">
            <a:noFill/>
            <a:miter lim="800000"/>
            <a:headEnd/>
            <a:tailEnd/>
          </a:ln>
        </p:spPr>
        <p:txBody>
          <a:bodyPr/>
          <a:lstStyle/>
          <a:p>
            <a:pPr marL="107950">
              <a:lnSpc>
                <a:spcPct val="90000"/>
              </a:lnSpc>
              <a:spcBef>
                <a:spcPct val="20000"/>
              </a:spcBef>
            </a:pPr>
            <a:r>
              <a:rPr lang="en-US" sz="2700">
                <a:latin typeface="Calibri" pitchFamily="34" charset="0"/>
              </a:rPr>
              <a:t>    </a:t>
            </a:r>
            <a:r>
              <a:rPr lang="en-US" sz="2700" b="1" i="1">
                <a:latin typeface="Calibri" pitchFamily="34" charset="0"/>
              </a:rPr>
              <a:t>“Given my personal characteristics, conditions and preferences, what should I expect will happen to me?”</a:t>
            </a:r>
          </a:p>
          <a:p>
            <a:pPr marL="107950">
              <a:lnSpc>
                <a:spcPct val="90000"/>
              </a:lnSpc>
              <a:spcBef>
                <a:spcPct val="20000"/>
              </a:spcBef>
            </a:pPr>
            <a:endParaRPr lang="en-US" sz="1000" b="1" i="1">
              <a:latin typeface="Calibri" pitchFamily="34" charset="0"/>
            </a:endParaRPr>
          </a:p>
          <a:p>
            <a:pPr marL="107950">
              <a:lnSpc>
                <a:spcPct val="90000"/>
              </a:lnSpc>
              <a:spcBef>
                <a:spcPct val="20000"/>
              </a:spcBef>
            </a:pPr>
            <a:r>
              <a:rPr lang="en-US" sz="2700" b="1" i="1">
                <a:latin typeface="Calibri" pitchFamily="34" charset="0"/>
              </a:rPr>
              <a:t>    “What are my options and what are the potential benefits and harms of those options?”</a:t>
            </a:r>
          </a:p>
          <a:p>
            <a:pPr marL="107950">
              <a:lnSpc>
                <a:spcPct val="90000"/>
              </a:lnSpc>
              <a:spcBef>
                <a:spcPct val="20000"/>
              </a:spcBef>
            </a:pPr>
            <a:endParaRPr lang="en-US" sz="1000" b="1" i="1">
              <a:latin typeface="Calibri" pitchFamily="34" charset="0"/>
            </a:endParaRPr>
          </a:p>
          <a:p>
            <a:pPr marL="107950">
              <a:lnSpc>
                <a:spcPct val="90000"/>
              </a:lnSpc>
              <a:spcBef>
                <a:spcPct val="20000"/>
              </a:spcBef>
            </a:pPr>
            <a:r>
              <a:rPr lang="en-US" sz="2700" b="1" i="1">
                <a:latin typeface="Calibri" pitchFamily="34" charset="0"/>
              </a:rPr>
              <a:t>    “What can I do to improve the outcomes that are most important to me?”</a:t>
            </a:r>
          </a:p>
          <a:p>
            <a:pPr marL="107950">
              <a:lnSpc>
                <a:spcPct val="90000"/>
              </a:lnSpc>
              <a:spcBef>
                <a:spcPct val="20000"/>
              </a:spcBef>
            </a:pPr>
            <a:endParaRPr lang="en-US" sz="1000" b="1" i="1">
              <a:latin typeface="Calibri" pitchFamily="34" charset="0"/>
            </a:endParaRPr>
          </a:p>
          <a:p>
            <a:pPr marL="107950">
              <a:lnSpc>
                <a:spcPct val="90000"/>
              </a:lnSpc>
              <a:spcBef>
                <a:spcPct val="20000"/>
              </a:spcBef>
            </a:pPr>
            <a:r>
              <a:rPr lang="en-US" sz="2700" b="1" i="1">
                <a:latin typeface="Calibri" pitchFamily="34" charset="0"/>
              </a:rPr>
              <a:t>     “How can clinicians and the care delivery systems they work in help me make the best decisions about my health and healthcare?”</a:t>
            </a:r>
          </a:p>
          <a:p>
            <a:pPr marL="107950">
              <a:lnSpc>
                <a:spcPct val="90000"/>
              </a:lnSpc>
              <a:spcBef>
                <a:spcPct val="20000"/>
              </a:spcBef>
            </a:pPr>
            <a:endParaRPr lang="en-US" sz="2700" b="1">
              <a:latin typeface="Calibri" pitchFamily="34" charset="0"/>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228600" y="228600"/>
            <a:ext cx="8686800" cy="685800"/>
          </a:xfrm>
          <a:prstGeom prst="rect">
            <a:avLst/>
          </a:prstGeom>
          <a:noFill/>
          <a:ln w="9525">
            <a:noFill/>
            <a:miter lim="800000"/>
            <a:headEnd/>
            <a:tailEnd/>
          </a:ln>
          <a:effectLst/>
        </p:spPr>
        <p:txBody>
          <a:bodyPr anchor="ctr"/>
          <a:lstStyle/>
          <a:p>
            <a:pPr algn="ctr">
              <a:defRPr/>
            </a:pPr>
            <a:r>
              <a:rPr lang="en-US" sz="3600" b="1" dirty="0">
                <a:solidFill>
                  <a:schemeClr val="accent1">
                    <a:lumMod val="75000"/>
                  </a:schemeClr>
                </a:solidFill>
                <a:latin typeface="Calibri" pitchFamily="34" charset="0"/>
              </a:rPr>
              <a:t>New PCORI Approved Review Criteria</a:t>
            </a:r>
          </a:p>
        </p:txBody>
      </p:sp>
      <p:sp>
        <p:nvSpPr>
          <p:cNvPr id="14339" name="Rectangle 3"/>
          <p:cNvSpPr>
            <a:spLocks/>
          </p:cNvSpPr>
          <p:nvPr/>
        </p:nvSpPr>
        <p:spPr bwMode="auto">
          <a:xfrm>
            <a:off x="533400" y="1143000"/>
            <a:ext cx="8686800" cy="5257800"/>
          </a:xfrm>
          <a:prstGeom prst="rect">
            <a:avLst/>
          </a:prstGeom>
          <a:noFill/>
          <a:ln w="9525">
            <a:noFill/>
            <a:miter lim="800000"/>
            <a:headEnd/>
            <a:tailEnd/>
          </a:ln>
        </p:spPr>
        <p:txBody>
          <a:bodyPr/>
          <a:lstStyle/>
          <a:p>
            <a:pPr marL="622300" indent="-514350">
              <a:lnSpc>
                <a:spcPct val="90000"/>
              </a:lnSpc>
              <a:spcBef>
                <a:spcPct val="20000"/>
              </a:spcBef>
              <a:buFont typeface="Impact" pitchFamily="34" charset="0"/>
              <a:buAutoNum type="arabicPeriod"/>
            </a:pPr>
            <a:r>
              <a:rPr lang="en-US" sz="3200">
                <a:latin typeface="Calibri" pitchFamily="34" charset="0"/>
              </a:rPr>
              <a:t>Impact of the Condition on the Health of Individuals and Populations</a:t>
            </a:r>
          </a:p>
          <a:p>
            <a:pPr marL="622300" indent="-514350">
              <a:lnSpc>
                <a:spcPct val="90000"/>
              </a:lnSpc>
              <a:spcBef>
                <a:spcPct val="20000"/>
              </a:spcBef>
              <a:buFont typeface="Impact" pitchFamily="34" charset="0"/>
              <a:buAutoNum type="arabicPeriod"/>
            </a:pPr>
            <a:r>
              <a:rPr lang="en-US" sz="3200">
                <a:latin typeface="Calibri" pitchFamily="34" charset="0"/>
              </a:rPr>
              <a:t>Innovation and Potential for Improvement</a:t>
            </a:r>
          </a:p>
          <a:p>
            <a:pPr marL="622300" indent="-514350">
              <a:lnSpc>
                <a:spcPct val="90000"/>
              </a:lnSpc>
              <a:spcBef>
                <a:spcPct val="20000"/>
              </a:spcBef>
              <a:buFont typeface="Impact" pitchFamily="34" charset="0"/>
              <a:buAutoNum type="arabicPeriod"/>
            </a:pPr>
            <a:r>
              <a:rPr lang="en-US" sz="3200">
                <a:latin typeface="Calibri" pitchFamily="34" charset="0"/>
              </a:rPr>
              <a:t>Impact on Health Care Performance</a:t>
            </a:r>
          </a:p>
          <a:p>
            <a:pPr marL="622300" indent="-514350">
              <a:lnSpc>
                <a:spcPct val="90000"/>
              </a:lnSpc>
              <a:spcBef>
                <a:spcPct val="20000"/>
              </a:spcBef>
              <a:buFont typeface="Impact" pitchFamily="34" charset="0"/>
              <a:buAutoNum type="arabicPeriod"/>
            </a:pPr>
            <a:r>
              <a:rPr lang="en-US" sz="3200">
                <a:latin typeface="Calibri" pitchFamily="34" charset="0"/>
              </a:rPr>
              <a:t>Patient-Centeredness</a:t>
            </a:r>
          </a:p>
          <a:p>
            <a:pPr marL="622300" indent="-514350">
              <a:lnSpc>
                <a:spcPct val="90000"/>
              </a:lnSpc>
              <a:spcBef>
                <a:spcPct val="20000"/>
              </a:spcBef>
              <a:buFont typeface="Impact" pitchFamily="34" charset="0"/>
              <a:buAutoNum type="arabicPeriod"/>
            </a:pPr>
            <a:r>
              <a:rPr lang="en-US" sz="3200">
                <a:latin typeface="Calibri" pitchFamily="34" charset="0"/>
              </a:rPr>
              <a:t>Rigorous Research Methods</a:t>
            </a:r>
          </a:p>
          <a:p>
            <a:pPr marL="622300" indent="-514350">
              <a:lnSpc>
                <a:spcPct val="90000"/>
              </a:lnSpc>
              <a:spcBef>
                <a:spcPct val="20000"/>
              </a:spcBef>
              <a:buFont typeface="Impact" pitchFamily="34" charset="0"/>
              <a:buAutoNum type="arabicPeriod"/>
            </a:pPr>
            <a:r>
              <a:rPr lang="en-US" sz="3200">
                <a:latin typeface="Calibri" pitchFamily="34" charset="0"/>
              </a:rPr>
              <a:t>Inclusiveness of Different Populations</a:t>
            </a:r>
          </a:p>
          <a:p>
            <a:pPr marL="622300" indent="-514350">
              <a:lnSpc>
                <a:spcPct val="90000"/>
              </a:lnSpc>
              <a:spcBef>
                <a:spcPct val="20000"/>
              </a:spcBef>
              <a:buFont typeface="Impact" pitchFamily="34" charset="0"/>
              <a:buAutoNum type="arabicPeriod"/>
            </a:pPr>
            <a:r>
              <a:rPr lang="en-US" sz="3200">
                <a:latin typeface="Calibri" pitchFamily="34" charset="0"/>
              </a:rPr>
              <a:t>Research Team and Environment</a:t>
            </a:r>
          </a:p>
          <a:p>
            <a:pPr marL="622300" indent="-514350">
              <a:lnSpc>
                <a:spcPct val="90000"/>
              </a:lnSpc>
              <a:spcBef>
                <a:spcPct val="20000"/>
              </a:spcBef>
              <a:buFont typeface="Impact" pitchFamily="34" charset="0"/>
              <a:buAutoNum type="arabicPeriod"/>
            </a:pPr>
            <a:r>
              <a:rPr lang="en-US" sz="3200">
                <a:latin typeface="Calibri" pitchFamily="34" charset="0"/>
              </a:rPr>
              <a:t>Efficient Use of Research Resources</a:t>
            </a:r>
          </a:p>
          <a:p>
            <a:pPr marL="622300" indent="-514350">
              <a:lnSpc>
                <a:spcPct val="90000"/>
              </a:lnSpc>
              <a:spcBef>
                <a:spcPct val="20000"/>
              </a:spcBef>
              <a:buFontTx/>
              <a:buChar char="•"/>
            </a:pPr>
            <a:endParaRPr lang="en-US" sz="3200">
              <a:latin typeface="Calibri" pitchFamily="34" charset="0"/>
            </a:endParaRPr>
          </a:p>
          <a:p>
            <a:pPr marL="622300" indent="-514350">
              <a:lnSpc>
                <a:spcPct val="90000"/>
              </a:lnSpc>
              <a:spcBef>
                <a:spcPct val="20000"/>
              </a:spcBef>
            </a:pPr>
            <a:endParaRPr lang="en-US" sz="2000" i="1">
              <a:latin typeface="Calibri" pitchFamily="34" charset="0"/>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304800"/>
            <a:ext cx="8991600" cy="1143000"/>
          </a:xfrm>
        </p:spPr>
        <p:txBody>
          <a:bodyPr>
            <a:noAutofit/>
          </a:bodyPr>
          <a:lstStyle/>
          <a:p>
            <a:r>
              <a:rPr lang="en-US" sz="3500" dirty="0" smtClean="0"/>
              <a:t>Criterion 1 – Impact of the Condition on the Health of Individuals and Populations</a:t>
            </a:r>
            <a:endParaRPr lang="en-US" sz="3500" dirty="0"/>
          </a:p>
        </p:txBody>
      </p:sp>
      <p:sp>
        <p:nvSpPr>
          <p:cNvPr id="4" name="Content Placeholder 1"/>
          <p:cNvSpPr>
            <a:spLocks noGrp="1"/>
          </p:cNvSpPr>
          <p:nvPr>
            <p:ph idx="1"/>
          </p:nvPr>
        </p:nvSpPr>
        <p:spPr>
          <a:xfrm>
            <a:off x="457200" y="1752600"/>
            <a:ext cx="8229600" cy="4525963"/>
          </a:xfrm>
        </p:spPr>
        <p:txBody>
          <a:bodyPr>
            <a:normAutofit/>
          </a:bodyPr>
          <a:lstStyle/>
          <a:p>
            <a:r>
              <a:rPr lang="en-US" dirty="0" smtClean="0"/>
              <a:t>How strongly does the application make the case that the target condition creates a major burden on the US population, including:</a:t>
            </a:r>
          </a:p>
          <a:p>
            <a:pPr lvl="1"/>
            <a:r>
              <a:rPr lang="en-US" dirty="0" smtClean="0"/>
              <a:t>Frequency of Occurrence</a:t>
            </a:r>
          </a:p>
          <a:p>
            <a:pPr lvl="1"/>
            <a:r>
              <a:rPr lang="en-US" dirty="0" smtClean="0"/>
              <a:t>Mortality</a:t>
            </a:r>
          </a:p>
          <a:p>
            <a:pPr lvl="1"/>
            <a:r>
              <a:rPr lang="en-US" dirty="0" smtClean="0"/>
              <a:t>Suffering from symptoms</a:t>
            </a:r>
          </a:p>
          <a:p>
            <a:pPr lvl="1"/>
            <a:r>
              <a:rPr lang="en-US" dirty="0" smtClean="0"/>
              <a:t>Complications or other consequences</a:t>
            </a:r>
          </a:p>
          <a:p>
            <a:pPr lvl="1"/>
            <a:r>
              <a:rPr lang="en-US" dirty="0" smtClean="0"/>
              <a:t>Loss of productivity</a:t>
            </a:r>
          </a:p>
          <a:p>
            <a:pPr lvl="1"/>
            <a:r>
              <a:rPr lang="en-US" dirty="0" smtClean="0"/>
              <a:t>Costs to the US population (healthcare services utilization), and to individual patients (out-of-pocket and intangible costs)</a:t>
            </a:r>
          </a:p>
          <a:p>
            <a:pPr lvl="1"/>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04800"/>
            <a:ext cx="8229600" cy="1143000"/>
          </a:xfrm>
        </p:spPr>
        <p:txBody>
          <a:bodyPr>
            <a:noAutofit/>
          </a:bodyPr>
          <a:lstStyle/>
          <a:p>
            <a:r>
              <a:rPr lang="en-US" sz="3500" dirty="0" smtClean="0"/>
              <a:t>Criterion 1 – Impact of the Condition on the Health of Individuals and Populations (2)</a:t>
            </a:r>
            <a:endParaRPr lang="en-US" sz="3500" dirty="0"/>
          </a:p>
        </p:txBody>
      </p:sp>
      <p:sp>
        <p:nvSpPr>
          <p:cNvPr id="4" name="Content Placeholder 1"/>
          <p:cNvSpPr>
            <a:spLocks noGrp="1"/>
          </p:cNvSpPr>
          <p:nvPr>
            <p:ph idx="1"/>
          </p:nvPr>
        </p:nvSpPr>
        <p:spPr>
          <a:xfrm>
            <a:off x="685800" y="1752600"/>
            <a:ext cx="8382000" cy="4525963"/>
          </a:xfrm>
        </p:spPr>
        <p:txBody>
          <a:bodyPr>
            <a:normAutofit/>
          </a:bodyPr>
          <a:lstStyle/>
          <a:p>
            <a:r>
              <a:rPr lang="en-US" dirty="0" smtClean="0"/>
              <a:t>Convincing argument that the new information provided by the study will lead to a decrease in the burden attributable to the target condition?</a:t>
            </a:r>
          </a:p>
          <a:p>
            <a:r>
              <a:rPr lang="en-US" dirty="0" smtClean="0"/>
              <a:t>Emphasis on chronic conditions, patients with two or more chronic conditions</a:t>
            </a:r>
          </a:p>
          <a:p>
            <a:r>
              <a:rPr lang="en-US" dirty="0" smtClean="0"/>
              <a:t>Prevention and treatment of common acute events that may have long-term consequences</a:t>
            </a:r>
          </a:p>
          <a:p>
            <a:r>
              <a:rPr lang="en-US" dirty="0" smtClean="0"/>
              <a:t>Interest in Rare diseases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Criterion 2 – Innovation/Potential for Improvement</a:t>
            </a:r>
            <a:endParaRPr lang="en-US" dirty="0"/>
          </a:p>
        </p:txBody>
      </p:sp>
      <p:sp>
        <p:nvSpPr>
          <p:cNvPr id="4" name="Content Placeholder 1"/>
          <p:cNvSpPr>
            <a:spLocks noGrp="1"/>
          </p:cNvSpPr>
          <p:nvPr>
            <p:ph idx="1"/>
          </p:nvPr>
        </p:nvSpPr>
        <p:spPr>
          <a:xfrm>
            <a:off x="304800" y="1447800"/>
            <a:ext cx="8686800" cy="5257800"/>
          </a:xfrm>
        </p:spPr>
        <p:txBody>
          <a:bodyPr>
            <a:normAutofit/>
          </a:bodyPr>
          <a:lstStyle/>
          <a:p>
            <a:pPr>
              <a:spcAft>
                <a:spcPts val="600"/>
              </a:spcAft>
            </a:pPr>
            <a:r>
              <a:rPr lang="en-US" dirty="0" smtClean="0"/>
              <a:t>How will the research </a:t>
            </a:r>
            <a:r>
              <a:rPr lang="en-US" sz="2800" dirty="0" smtClean="0"/>
              <a:t>influence current practice and lead to meaningful improvement in patient health, well-being, or quality of care?</a:t>
            </a:r>
          </a:p>
          <a:p>
            <a:pPr>
              <a:spcAft>
                <a:spcPts val="600"/>
              </a:spcAft>
            </a:pPr>
            <a:r>
              <a:rPr lang="en-US" sz="2800" dirty="0" smtClean="0"/>
              <a:t>Does the research involve a novel intervention or employ an innovative approach in terms of analytics, study population, or research team that makes it more likely to change practice?</a:t>
            </a:r>
          </a:p>
          <a:p>
            <a:pPr>
              <a:spcAft>
                <a:spcPts val="600"/>
              </a:spcAft>
            </a:pPr>
            <a:r>
              <a:rPr lang="en-US" sz="2800" dirty="0" smtClean="0"/>
              <a:t>Does preliminary data suggest that the comparison could change current assumptions about effectiveness?</a:t>
            </a:r>
          </a:p>
          <a:p>
            <a:pPr lvl="1">
              <a:spcAft>
                <a:spcPts val="600"/>
              </a:spcAft>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271</TotalTime>
  <Words>2227</Words>
  <Application>Microsoft Office PowerPoint</Application>
  <PresentationFormat>On-screen Show (4:3)</PresentationFormat>
  <Paragraphs>285</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Concourse</vt:lpstr>
      <vt:lpstr>Slide 1</vt:lpstr>
      <vt:lpstr>RRT Supports 5 Major Grant Preparation Milestones</vt:lpstr>
      <vt:lpstr>The Rapid Response Team</vt:lpstr>
      <vt:lpstr>Slide 4</vt:lpstr>
      <vt:lpstr>Slide 5</vt:lpstr>
      <vt:lpstr>Slide 6</vt:lpstr>
      <vt:lpstr>Criterion 1 – Impact of the Condition on the Health of Individuals and Populations</vt:lpstr>
      <vt:lpstr>Criterion 1 – Impact of the Condition on the Health of Individuals and Populations (2)</vt:lpstr>
      <vt:lpstr>Criterion 2 – Innovation/Potential for Improvement</vt:lpstr>
      <vt:lpstr>Criterion 2 – Innovation/Potential for Improvement</vt:lpstr>
      <vt:lpstr>Criterion 5 – Dissemination and Implementation Assessment</vt:lpstr>
      <vt:lpstr>Slide 12</vt:lpstr>
      <vt:lpstr>Slide 13</vt:lpstr>
      <vt:lpstr>Slide 14</vt:lpstr>
      <vt:lpstr>Slide 15</vt:lpstr>
      <vt:lpstr>Slide 16</vt:lpstr>
      <vt:lpstr>Criterion 8: Efficient use of research resources    </vt:lpstr>
      <vt:lpstr>The only PCORI Funded study in CA the last round: PI Dr. Ken Wells</vt:lpstr>
      <vt:lpstr>Phase 2 Average Score: 2.37 Summary Statement </vt:lpstr>
      <vt:lpstr>Impact Review Phase 2</vt:lpstr>
      <vt:lpstr>Impact Review Phase 2</vt:lpstr>
      <vt:lpstr>Impact Review Phase 2</vt:lpstr>
      <vt:lpstr>Phase 1 Reviewer Summary: Impact on Individuals and Populations </vt:lpstr>
      <vt:lpstr>Phase 1 Reviewer Summary: Innovation</vt:lpstr>
      <vt:lpstr>Phase 1 Reviewer Summary:  Impact on Health Care Performance</vt:lpstr>
      <vt:lpstr>Phase 1 Reviewer Summary:  Patient-Centeredness</vt:lpstr>
      <vt:lpstr>Slide 27</vt:lpstr>
      <vt:lpstr>Slide 28</vt:lpstr>
      <vt:lpstr>Slide 29</vt:lpstr>
      <vt:lpstr>Phase 1 Reviewer Summary:  Rigorous Research Methods</vt:lpstr>
      <vt:lpstr>Phase 1 Reviewer Summary:  Inclusiveness of Different Populations</vt:lpstr>
      <vt:lpstr>Phase 1 Reviewer Summary:  Research Team and Environment</vt:lpstr>
      <vt:lpstr>Phase 1 Reviewer Summary:  Efficient Use of Resources</vt:lpstr>
      <vt:lpstr>Five Potential Topics for Targeted PFAs</vt:lpstr>
      <vt:lpstr>Proposed Timeline for  Targeted PFAs</vt:lpstr>
      <vt:lpstr>Research Areas of Interest: Preventing Injuries from Falls in the Elderly</vt:lpstr>
      <vt:lpstr>Research Areas of Interest: Obesity Treatment Options in Diverse Populations</vt:lpstr>
      <vt:lpstr>Research Areas of Interest: Obesity Treatment Options in Diverse Populations, Continued</vt:lpstr>
      <vt:lpstr>Research Areas of Interest: Treatment Options for Severe Asthma in African Americans and Hispanics/Latinos</vt:lpstr>
      <vt:lpstr>Research Areas of Interest: Treatment Options for Uterine Fibroids</vt:lpstr>
      <vt:lpstr>Research Areas of Interest: Treatment Options for Uterine Fibroids, Continued</vt:lpstr>
      <vt:lpstr>Research Areas of Interest: Treatment Options for Back Pain</vt:lpstr>
      <vt:lpstr>Increase in PFA  Commitments for 2013</vt:lpstr>
      <vt:lpstr>Special Thanks  to Dr. Kenneth Wells</vt:lpstr>
    </vt:vector>
  </TitlesOfParts>
  <Company>UCLA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rfaria</dc:creator>
  <cp:lastModifiedBy>rfaria</cp:lastModifiedBy>
  <cp:revision>21</cp:revision>
  <dcterms:created xsi:type="dcterms:W3CDTF">2013-01-22T17:30:22Z</dcterms:created>
  <dcterms:modified xsi:type="dcterms:W3CDTF">2013-02-19T18:01:34Z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590129</vt:lpwstr>
  </property>
  <property fmtid="{D5CDD505-2E9C-101B-9397-08002B2CF9AE}" pid="3" name="NXPowerLiteSettings">
    <vt:lpwstr>F7000400038000</vt:lpwstr>
  </property>
  <property fmtid="{D5CDD505-2E9C-101B-9397-08002B2CF9AE}" pid="4" name="NXPowerLiteVersion">
    <vt:lpwstr>D5.0.6</vt:lpwstr>
  </property>
</Properties>
</file>