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6" r:id="rId2"/>
    <p:sldId id="259" r:id="rId3"/>
    <p:sldId id="257" r:id="rId4"/>
    <p:sldId id="258" r:id="rId5"/>
    <p:sldId id="263" r:id="rId6"/>
    <p:sldId id="314" r:id="rId7"/>
    <p:sldId id="374" r:id="rId8"/>
    <p:sldId id="261" r:id="rId9"/>
    <p:sldId id="262" r:id="rId10"/>
    <p:sldId id="386" r:id="rId11"/>
    <p:sldId id="344" r:id="rId12"/>
    <p:sldId id="387" r:id="rId13"/>
    <p:sldId id="388" r:id="rId14"/>
    <p:sldId id="389" r:id="rId15"/>
    <p:sldId id="390" r:id="rId16"/>
    <p:sldId id="268" r:id="rId17"/>
    <p:sldId id="356" r:id="rId18"/>
    <p:sldId id="266" r:id="rId19"/>
    <p:sldId id="308" r:id="rId20"/>
    <p:sldId id="375" r:id="rId21"/>
    <p:sldId id="377" r:id="rId22"/>
    <p:sldId id="378" r:id="rId23"/>
    <p:sldId id="379" r:id="rId24"/>
    <p:sldId id="380" r:id="rId25"/>
    <p:sldId id="381" r:id="rId26"/>
    <p:sldId id="382" r:id="rId27"/>
    <p:sldId id="383" r:id="rId28"/>
    <p:sldId id="313" r:id="rId29"/>
    <p:sldId id="315" r:id="rId30"/>
    <p:sldId id="331" r:id="rId31"/>
    <p:sldId id="332" r:id="rId32"/>
    <p:sldId id="333" r:id="rId33"/>
    <p:sldId id="316" r:id="rId34"/>
    <p:sldId id="317" r:id="rId35"/>
    <p:sldId id="318" r:id="rId36"/>
    <p:sldId id="312" r:id="rId37"/>
    <p:sldId id="372" r:id="rId38"/>
    <p:sldId id="311" r:id="rId39"/>
    <p:sldId id="274" r:id="rId40"/>
    <p:sldId id="376" r:id="rId41"/>
    <p:sldId id="385" r:id="rId42"/>
    <p:sldId id="361" r:id="rId43"/>
    <p:sldId id="276" r:id="rId44"/>
    <p:sldId id="277" r:id="rId45"/>
  </p:sldIdLst>
  <p:sldSz cx="9144000" cy="6858000" type="screen4x3"/>
  <p:notesSz cx="7010400" cy="9296400"/>
  <p:defaultTextStyle>
    <a:defPPr>
      <a:defRPr lang="en-US"/>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4D4D4D"/>
    <a:srgbClr val="DDDDDD"/>
    <a:srgbClr val="C0C0C0"/>
    <a:srgbClr val="FFFF00"/>
    <a:srgbClr val="777777"/>
    <a:srgbClr val="5F5F5F"/>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3038145" cy="465743"/>
          </a:xfrm>
          <a:prstGeom prst="rect">
            <a:avLst/>
          </a:prstGeom>
          <a:noFill/>
          <a:ln w="9525">
            <a:noFill/>
            <a:miter lim="800000"/>
            <a:headEnd/>
            <a:tailEnd/>
          </a:ln>
          <a:effectLst/>
        </p:spPr>
        <p:txBody>
          <a:bodyPr vert="horz" wrap="square" lIns="93162" tIns="46581" rIns="93162" bIns="46581" numCol="1" anchor="t" anchorCtr="0" compatLnSpc="1">
            <a:prstTxWarp prst="textNoShape">
              <a:avLst/>
            </a:prstTxWarp>
          </a:bodyPr>
          <a:lstStyle>
            <a:lvl1pPr defTabSz="932355">
              <a:defRPr sz="1200"/>
            </a:lvl1pPr>
          </a:lstStyle>
          <a:p>
            <a:pPr>
              <a:defRPr/>
            </a:pPr>
            <a:endParaRPr lang="en-US"/>
          </a:p>
        </p:txBody>
      </p:sp>
      <p:sp>
        <p:nvSpPr>
          <p:cNvPr id="97283" name="Rectangle 3"/>
          <p:cNvSpPr>
            <a:spLocks noGrp="1" noChangeArrowheads="1"/>
          </p:cNvSpPr>
          <p:nvPr>
            <p:ph type="dt" sz="quarter" idx="1"/>
          </p:nvPr>
        </p:nvSpPr>
        <p:spPr bwMode="auto">
          <a:xfrm>
            <a:off x="3970734" y="0"/>
            <a:ext cx="3038145" cy="465743"/>
          </a:xfrm>
          <a:prstGeom prst="rect">
            <a:avLst/>
          </a:prstGeom>
          <a:noFill/>
          <a:ln w="9525">
            <a:noFill/>
            <a:miter lim="800000"/>
            <a:headEnd/>
            <a:tailEnd/>
          </a:ln>
          <a:effectLst/>
        </p:spPr>
        <p:txBody>
          <a:bodyPr vert="horz" wrap="square" lIns="93162" tIns="46581" rIns="93162" bIns="46581" numCol="1" anchor="t" anchorCtr="0" compatLnSpc="1">
            <a:prstTxWarp prst="textNoShape">
              <a:avLst/>
            </a:prstTxWarp>
          </a:bodyPr>
          <a:lstStyle>
            <a:lvl1pPr algn="r" defTabSz="932355">
              <a:defRPr sz="1200"/>
            </a:lvl1pPr>
          </a:lstStyle>
          <a:p>
            <a:pPr>
              <a:defRPr/>
            </a:pPr>
            <a:endParaRPr lang="en-US"/>
          </a:p>
        </p:txBody>
      </p:sp>
      <p:sp>
        <p:nvSpPr>
          <p:cNvPr id="97284" name="Rectangle 4"/>
          <p:cNvSpPr>
            <a:spLocks noGrp="1" noChangeArrowheads="1"/>
          </p:cNvSpPr>
          <p:nvPr>
            <p:ph type="ftr" sz="quarter" idx="2"/>
          </p:nvPr>
        </p:nvSpPr>
        <p:spPr bwMode="auto">
          <a:xfrm>
            <a:off x="0" y="8829121"/>
            <a:ext cx="3038145" cy="465743"/>
          </a:xfrm>
          <a:prstGeom prst="rect">
            <a:avLst/>
          </a:prstGeom>
          <a:noFill/>
          <a:ln w="9525">
            <a:noFill/>
            <a:miter lim="800000"/>
            <a:headEnd/>
            <a:tailEnd/>
          </a:ln>
          <a:effectLst/>
        </p:spPr>
        <p:txBody>
          <a:bodyPr vert="horz" wrap="square" lIns="93162" tIns="46581" rIns="93162" bIns="46581" numCol="1" anchor="b" anchorCtr="0" compatLnSpc="1">
            <a:prstTxWarp prst="textNoShape">
              <a:avLst/>
            </a:prstTxWarp>
          </a:bodyPr>
          <a:lstStyle>
            <a:lvl1pPr defTabSz="932355">
              <a:defRPr sz="1200"/>
            </a:lvl1pPr>
          </a:lstStyle>
          <a:p>
            <a:pPr>
              <a:defRPr/>
            </a:pPr>
            <a:endParaRPr lang="en-US"/>
          </a:p>
        </p:txBody>
      </p:sp>
      <p:sp>
        <p:nvSpPr>
          <p:cNvPr id="97285" name="Rectangle 5"/>
          <p:cNvSpPr>
            <a:spLocks noGrp="1" noChangeArrowheads="1"/>
          </p:cNvSpPr>
          <p:nvPr>
            <p:ph type="sldNum" sz="quarter" idx="3"/>
          </p:nvPr>
        </p:nvSpPr>
        <p:spPr bwMode="auto">
          <a:xfrm>
            <a:off x="3970734" y="8829121"/>
            <a:ext cx="3038145" cy="465743"/>
          </a:xfrm>
          <a:prstGeom prst="rect">
            <a:avLst/>
          </a:prstGeom>
          <a:noFill/>
          <a:ln w="9525">
            <a:noFill/>
            <a:miter lim="800000"/>
            <a:headEnd/>
            <a:tailEnd/>
          </a:ln>
          <a:effectLst/>
        </p:spPr>
        <p:txBody>
          <a:bodyPr vert="horz" wrap="square" lIns="93162" tIns="46581" rIns="93162" bIns="46581" numCol="1" anchor="b" anchorCtr="0" compatLnSpc="1">
            <a:prstTxWarp prst="textNoShape">
              <a:avLst/>
            </a:prstTxWarp>
          </a:bodyPr>
          <a:lstStyle>
            <a:lvl1pPr algn="r" defTabSz="932355">
              <a:defRPr sz="1200"/>
            </a:lvl1pPr>
          </a:lstStyle>
          <a:p>
            <a:pPr>
              <a:defRPr/>
            </a:pPr>
            <a:fld id="{6CFE7082-C23C-48F1-B151-83EB69AAEF8D}" type="slidenum">
              <a:rPr lang="en-US"/>
              <a:pPr>
                <a:defRPr/>
              </a:pPr>
              <a:t>‹#›</a:t>
            </a:fld>
            <a:endParaRPr lang="en-US"/>
          </a:p>
        </p:txBody>
      </p:sp>
    </p:spTree>
    <p:extLst>
      <p:ext uri="{BB962C8B-B14F-4D97-AF65-F5344CB8AC3E}">
        <p14:creationId xmlns:p14="http://schemas.microsoft.com/office/powerpoint/2010/main" val="906784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38145" cy="465743"/>
          </a:xfrm>
          <a:prstGeom prst="rect">
            <a:avLst/>
          </a:prstGeom>
          <a:noFill/>
          <a:ln w="9525">
            <a:noFill/>
            <a:miter lim="800000"/>
            <a:headEnd/>
            <a:tailEnd/>
          </a:ln>
          <a:effectLst/>
        </p:spPr>
        <p:txBody>
          <a:bodyPr vert="horz" wrap="square" lIns="93162" tIns="46581" rIns="93162" bIns="46581" numCol="1" anchor="t" anchorCtr="0" compatLnSpc="1">
            <a:prstTxWarp prst="textNoShape">
              <a:avLst/>
            </a:prstTxWarp>
          </a:bodyPr>
          <a:lstStyle>
            <a:lvl1pPr defTabSz="932355">
              <a:defRPr sz="1200"/>
            </a:lvl1pPr>
          </a:lstStyle>
          <a:p>
            <a:pPr>
              <a:defRPr/>
            </a:pPr>
            <a:endParaRPr lang="en-US"/>
          </a:p>
        </p:txBody>
      </p:sp>
      <p:sp>
        <p:nvSpPr>
          <p:cNvPr id="31747" name="Rectangle 3"/>
          <p:cNvSpPr>
            <a:spLocks noGrp="1" noChangeArrowheads="1"/>
          </p:cNvSpPr>
          <p:nvPr>
            <p:ph type="dt" idx="1"/>
          </p:nvPr>
        </p:nvSpPr>
        <p:spPr bwMode="auto">
          <a:xfrm>
            <a:off x="3970734" y="0"/>
            <a:ext cx="3038145" cy="465743"/>
          </a:xfrm>
          <a:prstGeom prst="rect">
            <a:avLst/>
          </a:prstGeom>
          <a:noFill/>
          <a:ln w="9525">
            <a:noFill/>
            <a:miter lim="800000"/>
            <a:headEnd/>
            <a:tailEnd/>
          </a:ln>
          <a:effectLst/>
        </p:spPr>
        <p:txBody>
          <a:bodyPr vert="horz" wrap="square" lIns="93162" tIns="46581" rIns="93162" bIns="46581" numCol="1" anchor="t" anchorCtr="0" compatLnSpc="1">
            <a:prstTxWarp prst="textNoShape">
              <a:avLst/>
            </a:prstTxWarp>
          </a:bodyPr>
          <a:lstStyle>
            <a:lvl1pPr algn="r" defTabSz="932355">
              <a:defRPr sz="1200"/>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82688" y="698500"/>
            <a:ext cx="4646612" cy="348615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699823" y="4416099"/>
            <a:ext cx="5610754" cy="4182457"/>
          </a:xfrm>
          <a:prstGeom prst="rect">
            <a:avLst/>
          </a:prstGeom>
          <a:noFill/>
          <a:ln w="9525">
            <a:noFill/>
            <a:miter lim="800000"/>
            <a:headEnd/>
            <a:tailEnd/>
          </a:ln>
          <a:effectLst/>
        </p:spPr>
        <p:txBody>
          <a:bodyPr vert="horz" wrap="square" lIns="93162" tIns="46581" rIns="93162" bIns="4658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50" name="Rectangle 6"/>
          <p:cNvSpPr>
            <a:spLocks noGrp="1" noChangeArrowheads="1"/>
          </p:cNvSpPr>
          <p:nvPr>
            <p:ph type="ftr" sz="quarter" idx="4"/>
          </p:nvPr>
        </p:nvSpPr>
        <p:spPr bwMode="auto">
          <a:xfrm>
            <a:off x="0" y="8829121"/>
            <a:ext cx="3038145" cy="465743"/>
          </a:xfrm>
          <a:prstGeom prst="rect">
            <a:avLst/>
          </a:prstGeom>
          <a:noFill/>
          <a:ln w="9525">
            <a:noFill/>
            <a:miter lim="800000"/>
            <a:headEnd/>
            <a:tailEnd/>
          </a:ln>
          <a:effectLst/>
        </p:spPr>
        <p:txBody>
          <a:bodyPr vert="horz" wrap="square" lIns="93162" tIns="46581" rIns="93162" bIns="46581" numCol="1" anchor="b" anchorCtr="0" compatLnSpc="1">
            <a:prstTxWarp prst="textNoShape">
              <a:avLst/>
            </a:prstTxWarp>
          </a:bodyPr>
          <a:lstStyle>
            <a:lvl1pPr defTabSz="932355">
              <a:defRPr sz="1200"/>
            </a:lvl1pPr>
          </a:lstStyle>
          <a:p>
            <a:pPr>
              <a:defRPr/>
            </a:pPr>
            <a:endParaRPr lang="en-US"/>
          </a:p>
        </p:txBody>
      </p:sp>
      <p:sp>
        <p:nvSpPr>
          <p:cNvPr id="31751" name="Rectangle 7"/>
          <p:cNvSpPr>
            <a:spLocks noGrp="1" noChangeArrowheads="1"/>
          </p:cNvSpPr>
          <p:nvPr>
            <p:ph type="sldNum" sz="quarter" idx="5"/>
          </p:nvPr>
        </p:nvSpPr>
        <p:spPr bwMode="auto">
          <a:xfrm>
            <a:off x="3970734" y="8829121"/>
            <a:ext cx="3038145" cy="465743"/>
          </a:xfrm>
          <a:prstGeom prst="rect">
            <a:avLst/>
          </a:prstGeom>
          <a:noFill/>
          <a:ln w="9525">
            <a:noFill/>
            <a:miter lim="800000"/>
            <a:headEnd/>
            <a:tailEnd/>
          </a:ln>
          <a:effectLst/>
        </p:spPr>
        <p:txBody>
          <a:bodyPr vert="horz" wrap="square" lIns="93162" tIns="46581" rIns="93162" bIns="46581" numCol="1" anchor="b" anchorCtr="0" compatLnSpc="1">
            <a:prstTxWarp prst="textNoShape">
              <a:avLst/>
            </a:prstTxWarp>
          </a:bodyPr>
          <a:lstStyle>
            <a:lvl1pPr algn="r" defTabSz="932355">
              <a:defRPr sz="1200"/>
            </a:lvl1pPr>
          </a:lstStyle>
          <a:p>
            <a:pPr>
              <a:defRPr/>
            </a:pPr>
            <a:fld id="{EDFBC8DB-9B01-4999-9A90-5E8506A72806}" type="slidenum">
              <a:rPr lang="en-US"/>
              <a:pPr>
                <a:defRPr/>
              </a:pPr>
              <a:t>‹#›</a:t>
            </a:fld>
            <a:endParaRPr lang="en-US"/>
          </a:p>
        </p:txBody>
      </p:sp>
    </p:spTree>
    <p:extLst>
      <p:ext uri="{BB962C8B-B14F-4D97-AF65-F5344CB8AC3E}">
        <p14:creationId xmlns:p14="http://schemas.microsoft.com/office/powerpoint/2010/main" val="34484632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BBCA33-B39D-49C9-8A70-8A108C0C457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A68DC1-1E2B-41B3-8314-C93708D292A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7AD42C-17C2-45EB-8005-3F2D184F3BB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9327A7-8B30-4C61-A47A-D4ED87D7F81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AE4088-291E-4CED-AF1C-F07B3EC4DF5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3EC69A-A86B-4E81-8888-4929FEF71DE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83BB07A-6996-4AE4-A192-2B2896D080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B80308C-4888-486E-B119-411FDDCDA1C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9A97DDF-2DEE-4C73-976B-7EADF6F3E77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A9BF52-D721-4B7D-9E0D-EFA10461FCB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A2428D-F805-4AF2-912B-2CA680B11F5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B749602-3D63-4756-876D-136932305D4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oleObject" Target="../embeddings/oleObject2.bin"/><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762000"/>
            <a:ext cx="7772400" cy="1470025"/>
          </a:xfrm>
        </p:spPr>
        <p:txBody>
          <a:bodyPr/>
          <a:lstStyle/>
          <a:p>
            <a:pPr eaLnBrk="1" hangingPunct="1"/>
            <a:r>
              <a:rPr lang="en-US" dirty="0" smtClean="0"/>
              <a:t>Adaptive Clinical Trials</a:t>
            </a:r>
          </a:p>
        </p:txBody>
      </p:sp>
      <p:sp>
        <p:nvSpPr>
          <p:cNvPr id="3075" name="Rectangle 3"/>
          <p:cNvSpPr>
            <a:spLocks noGrp="1" noChangeArrowheads="1"/>
          </p:cNvSpPr>
          <p:nvPr>
            <p:ph type="subTitle" idx="1"/>
          </p:nvPr>
        </p:nvSpPr>
        <p:spPr>
          <a:xfrm>
            <a:off x="1219200" y="4114800"/>
            <a:ext cx="6705600" cy="2362200"/>
          </a:xfrm>
        </p:spPr>
        <p:txBody>
          <a:bodyPr/>
          <a:lstStyle/>
          <a:p>
            <a:pPr eaLnBrk="1" hangingPunct="1">
              <a:spcBef>
                <a:spcPct val="0"/>
              </a:spcBef>
            </a:pPr>
            <a:r>
              <a:rPr lang="en-US" sz="2400" smtClean="0"/>
              <a:t>Roger J. Lewis, MD, PhD</a:t>
            </a:r>
          </a:p>
          <a:p>
            <a:pPr eaLnBrk="1" hangingPunct="1">
              <a:spcBef>
                <a:spcPct val="0"/>
              </a:spcBef>
            </a:pPr>
            <a:r>
              <a:rPr lang="en-US" sz="2400" smtClean="0"/>
              <a:t>Department of Emergency Medicine</a:t>
            </a:r>
          </a:p>
          <a:p>
            <a:pPr eaLnBrk="1" hangingPunct="1">
              <a:spcBef>
                <a:spcPct val="0"/>
              </a:spcBef>
            </a:pPr>
            <a:r>
              <a:rPr lang="en-US" sz="2400" smtClean="0"/>
              <a:t>Harbor-UCLA Medical Center</a:t>
            </a:r>
          </a:p>
          <a:p>
            <a:pPr eaLnBrk="1" hangingPunct="1">
              <a:spcBef>
                <a:spcPct val="0"/>
              </a:spcBef>
            </a:pPr>
            <a:r>
              <a:rPr lang="en-US" sz="2400" smtClean="0"/>
              <a:t>David Geffen School of Medicine at UCLA</a:t>
            </a:r>
          </a:p>
          <a:p>
            <a:pPr eaLnBrk="1" hangingPunct="1">
              <a:spcBef>
                <a:spcPct val="0"/>
              </a:spcBef>
            </a:pPr>
            <a:r>
              <a:rPr lang="en-US" sz="2400" smtClean="0"/>
              <a:t>Los Angeles Biomedical Research Institute</a:t>
            </a:r>
          </a:p>
          <a:p>
            <a:pPr eaLnBrk="1" hangingPunct="1">
              <a:spcBef>
                <a:spcPct val="0"/>
              </a:spcBef>
            </a:pPr>
            <a:r>
              <a:rPr lang="en-US" sz="2400" smtClean="0"/>
              <a:t>Berry Consultants, LLC</a:t>
            </a:r>
          </a:p>
        </p:txBody>
      </p:sp>
      <p:sp>
        <p:nvSpPr>
          <p:cNvPr id="3076" name="Text Box 4"/>
          <p:cNvSpPr txBox="1">
            <a:spLocks noChangeArrowheads="1"/>
          </p:cNvSpPr>
          <p:nvPr/>
        </p:nvSpPr>
        <p:spPr bwMode="auto">
          <a:xfrm>
            <a:off x="1363927" y="2209800"/>
            <a:ext cx="6414577" cy="1569660"/>
          </a:xfrm>
          <a:prstGeom prst="rect">
            <a:avLst/>
          </a:prstGeom>
          <a:noFill/>
          <a:ln w="9525">
            <a:noFill/>
            <a:miter lim="800000"/>
            <a:headEnd/>
            <a:tailEnd/>
          </a:ln>
        </p:spPr>
        <p:txBody>
          <a:bodyPr wrap="none">
            <a:spAutoFit/>
          </a:bodyPr>
          <a:lstStyle/>
          <a:p>
            <a:pPr algn="ctr"/>
            <a:r>
              <a:rPr lang="en-US" sz="2400" dirty="0"/>
              <a:t>Presented at </a:t>
            </a:r>
            <a:r>
              <a:rPr lang="en-US" sz="2400" dirty="0" smtClean="0"/>
              <a:t>the UCLA Center for Maximizing</a:t>
            </a:r>
          </a:p>
          <a:p>
            <a:pPr algn="ctr"/>
            <a:r>
              <a:rPr lang="en-US" sz="2400" dirty="0" smtClean="0"/>
              <a:t>Outcomes and </a:t>
            </a:r>
            <a:r>
              <a:rPr lang="en-US" sz="2400" dirty="0" smtClean="0"/>
              <a:t>Research Effectiveness</a:t>
            </a:r>
            <a:endParaRPr lang="en-US" sz="2400" dirty="0"/>
          </a:p>
          <a:p>
            <a:pPr algn="ctr"/>
            <a:r>
              <a:rPr lang="en-US" sz="2400" dirty="0" smtClean="0"/>
              <a:t>Los Angeles, </a:t>
            </a:r>
            <a:r>
              <a:rPr lang="en-US" sz="2400" dirty="0" smtClean="0"/>
              <a:t>California</a:t>
            </a:r>
          </a:p>
          <a:p>
            <a:pPr algn="ctr"/>
            <a:r>
              <a:rPr lang="en-US" sz="2400" dirty="0" smtClean="0"/>
              <a:t>March 20, 2012</a:t>
            </a:r>
            <a:endParaRPr lang="en-US" sz="2400" dirty="0"/>
          </a:p>
        </p:txBody>
      </p:sp>
      <p:sp>
        <p:nvSpPr>
          <p:cNvPr id="3077" name="Line 5"/>
          <p:cNvSpPr>
            <a:spLocks noChangeShapeType="1"/>
          </p:cNvSpPr>
          <p:nvPr/>
        </p:nvSpPr>
        <p:spPr bwMode="auto">
          <a:xfrm>
            <a:off x="762000" y="2057400"/>
            <a:ext cx="7772400" cy="0"/>
          </a:xfrm>
          <a:prstGeom prst="line">
            <a:avLst/>
          </a:prstGeom>
          <a:noFill/>
          <a:ln w="9525">
            <a:solidFill>
              <a:schemeClr val="tx1"/>
            </a:solidFill>
            <a:round/>
            <a:headEnd/>
            <a:tailEnd/>
          </a:ln>
        </p:spPr>
        <p:txBody>
          <a:bodyPr/>
          <a:lstStyle/>
          <a:p>
            <a:endParaRPr lang="en-US"/>
          </a:p>
        </p:txBody>
      </p:sp>
      <p:sp>
        <p:nvSpPr>
          <p:cNvPr id="3078" name="Line 6"/>
          <p:cNvSpPr>
            <a:spLocks noChangeShapeType="1"/>
          </p:cNvSpPr>
          <p:nvPr/>
        </p:nvSpPr>
        <p:spPr bwMode="auto">
          <a:xfrm>
            <a:off x="762000" y="3962400"/>
            <a:ext cx="77724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457200" y="76200"/>
            <a:ext cx="8229600" cy="1143000"/>
          </a:xfrm>
        </p:spPr>
        <p:txBody>
          <a:bodyPr/>
          <a:lstStyle/>
          <a:p>
            <a:pPr eaLnBrk="1" hangingPunct="1"/>
            <a:r>
              <a:rPr lang="en-US" sz="4000" dirty="0" smtClean="0"/>
              <a:t>Traditional vs. Flexible Methods</a:t>
            </a:r>
          </a:p>
        </p:txBody>
      </p:sp>
      <p:sp>
        <p:nvSpPr>
          <p:cNvPr id="22532" name="Line 16"/>
          <p:cNvSpPr>
            <a:spLocks noChangeShapeType="1"/>
          </p:cNvSpPr>
          <p:nvPr/>
        </p:nvSpPr>
        <p:spPr bwMode="auto">
          <a:xfrm>
            <a:off x="457200" y="990600"/>
            <a:ext cx="8229600" cy="0"/>
          </a:xfrm>
          <a:prstGeom prst="line">
            <a:avLst/>
          </a:prstGeom>
          <a:noFill/>
          <a:ln w="9525">
            <a:solidFill>
              <a:schemeClr val="tx1"/>
            </a:solidFill>
            <a:round/>
            <a:headEnd/>
            <a:tailEnd/>
          </a:ln>
        </p:spPr>
        <p:txBody>
          <a:bodyPr/>
          <a:lstStyle/>
          <a:p>
            <a:endParaRPr lang="en-US"/>
          </a:p>
        </p:txBody>
      </p:sp>
      <p:graphicFrame>
        <p:nvGraphicFramePr>
          <p:cNvPr id="5" name="Table 4"/>
          <p:cNvGraphicFramePr>
            <a:graphicFrameLocks noGrp="1"/>
          </p:cNvGraphicFramePr>
          <p:nvPr/>
        </p:nvGraphicFramePr>
        <p:xfrm>
          <a:off x="304800" y="1219200"/>
          <a:ext cx="8610600" cy="5336540"/>
        </p:xfrm>
        <a:graphic>
          <a:graphicData uri="http://schemas.openxmlformats.org/drawingml/2006/table">
            <a:tbl>
              <a:tblPr firstRow="1" bandRow="1">
                <a:tableStyleId>{5C22544A-7EE6-4342-B048-85BDC9FD1C3A}</a:tableStyleId>
              </a:tblPr>
              <a:tblGrid>
                <a:gridCol w="2870200"/>
                <a:gridCol w="2870200"/>
                <a:gridCol w="2870200"/>
              </a:tblGrid>
              <a:tr h="625475">
                <a:tc>
                  <a:txBody>
                    <a:bodyPr/>
                    <a:lstStyle/>
                    <a:p>
                      <a:pPr algn="ctr"/>
                      <a:r>
                        <a:rPr lang="en-US" sz="2800" dirty="0" smtClean="0"/>
                        <a:t>Component</a:t>
                      </a:r>
                      <a:endParaRPr lang="en-US" sz="2800" dirty="0"/>
                    </a:p>
                  </a:txBody>
                  <a:tcPr anchor="ctr">
                    <a:solidFill>
                      <a:schemeClr val="accent2"/>
                    </a:solidFill>
                  </a:tcPr>
                </a:tc>
                <a:tc>
                  <a:txBody>
                    <a:bodyPr/>
                    <a:lstStyle/>
                    <a:p>
                      <a:pPr algn="ctr"/>
                      <a:r>
                        <a:rPr lang="en-US" sz="2800" dirty="0" smtClean="0"/>
                        <a:t>Traditional</a:t>
                      </a:r>
                      <a:endParaRPr lang="en-US" sz="2800" dirty="0"/>
                    </a:p>
                  </a:txBody>
                  <a:tcPr anchor="ctr">
                    <a:solidFill>
                      <a:schemeClr val="accent2"/>
                    </a:solidFill>
                  </a:tcPr>
                </a:tc>
                <a:tc>
                  <a:txBody>
                    <a:bodyPr/>
                    <a:lstStyle/>
                    <a:p>
                      <a:pPr algn="ctr"/>
                      <a:r>
                        <a:rPr lang="en-US" sz="2800" dirty="0" smtClean="0"/>
                        <a:t>Flexible</a:t>
                      </a:r>
                      <a:endParaRPr lang="en-US" sz="2800" dirty="0"/>
                    </a:p>
                  </a:txBody>
                  <a:tcPr anchor="ctr">
                    <a:solidFill>
                      <a:schemeClr val="accent2"/>
                    </a:solidFill>
                  </a:tcPr>
                </a:tc>
              </a:tr>
              <a:tr h="625475">
                <a:tc>
                  <a:txBody>
                    <a:bodyPr/>
                    <a:lstStyle/>
                    <a:p>
                      <a:pPr algn="ctr"/>
                      <a:r>
                        <a:rPr lang="en-US" sz="2800" dirty="0" smtClean="0"/>
                        <a:t>Interim Analyses</a:t>
                      </a:r>
                      <a:endParaRPr lang="en-US" sz="2800" dirty="0"/>
                    </a:p>
                  </a:txBody>
                  <a:tcPr anchor="ctr">
                    <a:solidFill>
                      <a:schemeClr val="accent1"/>
                    </a:solidFill>
                  </a:tcPr>
                </a:tc>
                <a:tc>
                  <a:txBody>
                    <a:bodyPr/>
                    <a:lstStyle/>
                    <a:p>
                      <a:pPr algn="ctr"/>
                      <a:r>
                        <a:rPr lang="en-US" sz="2800" dirty="0" smtClean="0"/>
                        <a:t>Limited</a:t>
                      </a:r>
                      <a:r>
                        <a:rPr lang="en-US" sz="2800" baseline="0" dirty="0" smtClean="0"/>
                        <a:t> (1 to 2)</a:t>
                      </a:r>
                      <a:endParaRPr lang="en-US" sz="2800" dirty="0"/>
                    </a:p>
                  </a:txBody>
                  <a:tcPr anchor="ctr">
                    <a:solidFill>
                      <a:schemeClr val="accent1"/>
                    </a:solidFill>
                  </a:tcPr>
                </a:tc>
                <a:tc>
                  <a:txBody>
                    <a:bodyPr/>
                    <a:lstStyle/>
                    <a:p>
                      <a:pPr algn="ctr"/>
                      <a:r>
                        <a:rPr lang="en-US" sz="2800" dirty="0" smtClean="0"/>
                        <a:t>Frequent</a:t>
                      </a:r>
                      <a:endParaRPr lang="en-US" sz="2800" dirty="0"/>
                    </a:p>
                  </a:txBody>
                  <a:tcPr anchor="ctr">
                    <a:solidFill>
                      <a:schemeClr val="accent1"/>
                    </a:solidFill>
                  </a:tcPr>
                </a:tc>
              </a:tr>
              <a:tr h="625475">
                <a:tc>
                  <a:txBody>
                    <a:bodyPr/>
                    <a:lstStyle/>
                    <a:p>
                      <a:pPr algn="ctr"/>
                      <a:r>
                        <a:rPr lang="en-US" sz="2800" dirty="0" smtClean="0"/>
                        <a:t>Randomization</a:t>
                      </a:r>
                      <a:endParaRPr lang="en-US" sz="2800" dirty="0"/>
                    </a:p>
                  </a:txBody>
                  <a:tcPr anchor="ctr">
                    <a:solidFill>
                      <a:schemeClr val="accent5"/>
                    </a:solidFill>
                  </a:tcPr>
                </a:tc>
                <a:tc>
                  <a:txBody>
                    <a:bodyPr/>
                    <a:lstStyle/>
                    <a:p>
                      <a:pPr algn="ctr"/>
                      <a:r>
                        <a:rPr lang="en-US" sz="2800" dirty="0" smtClean="0"/>
                        <a:t>Fixed</a:t>
                      </a:r>
                      <a:r>
                        <a:rPr lang="en-US" sz="2800" baseline="0" dirty="0" smtClean="0"/>
                        <a:t> (1:1, 2:1)</a:t>
                      </a:r>
                      <a:endParaRPr lang="en-US" sz="2800" dirty="0"/>
                    </a:p>
                  </a:txBody>
                  <a:tcPr anchor="ctr">
                    <a:solidFill>
                      <a:schemeClr val="accent5"/>
                    </a:solidFill>
                  </a:tcPr>
                </a:tc>
                <a:tc>
                  <a:txBody>
                    <a:bodyPr/>
                    <a:lstStyle/>
                    <a:p>
                      <a:pPr algn="ctr"/>
                      <a:r>
                        <a:rPr lang="en-US" sz="2800" dirty="0" smtClean="0"/>
                        <a:t>Variable</a:t>
                      </a:r>
                      <a:endParaRPr lang="en-US" sz="2800" dirty="0"/>
                    </a:p>
                  </a:txBody>
                  <a:tcPr anchor="ctr">
                    <a:solidFill>
                      <a:schemeClr val="accent5"/>
                    </a:solidFill>
                  </a:tcPr>
                </a:tc>
              </a:tr>
              <a:tr h="625475">
                <a:tc>
                  <a:txBody>
                    <a:bodyPr/>
                    <a:lstStyle/>
                    <a:p>
                      <a:pPr algn="ctr"/>
                      <a:r>
                        <a:rPr lang="en-US" sz="2800" dirty="0" smtClean="0"/>
                        <a:t>Number of Arms</a:t>
                      </a:r>
                      <a:endParaRPr lang="en-US" sz="2800" dirty="0"/>
                    </a:p>
                  </a:txBody>
                  <a:tcPr anchor="ctr">
                    <a:solidFill>
                      <a:schemeClr val="accent1"/>
                    </a:solidFill>
                  </a:tcPr>
                </a:tc>
                <a:tc>
                  <a:txBody>
                    <a:bodyPr/>
                    <a:lstStyle/>
                    <a:p>
                      <a:pPr algn="ctr"/>
                      <a:r>
                        <a:rPr lang="en-US" sz="2800" dirty="0" smtClean="0"/>
                        <a:t>Limited (2 to 3)</a:t>
                      </a:r>
                      <a:endParaRPr lang="en-US" sz="2800" dirty="0"/>
                    </a:p>
                  </a:txBody>
                  <a:tcPr anchor="ctr">
                    <a:solidFill>
                      <a:schemeClr val="accent1"/>
                    </a:solidFill>
                  </a:tcPr>
                </a:tc>
                <a:tc>
                  <a:txBody>
                    <a:bodyPr/>
                    <a:lstStyle/>
                    <a:p>
                      <a:pPr algn="ctr"/>
                      <a:r>
                        <a:rPr lang="en-US" sz="2800" dirty="0" smtClean="0"/>
                        <a:t>Few to Many</a:t>
                      </a:r>
                      <a:endParaRPr lang="en-US" sz="2800" dirty="0"/>
                    </a:p>
                  </a:txBody>
                  <a:tcPr anchor="ctr">
                    <a:solidFill>
                      <a:schemeClr val="accent1"/>
                    </a:solidFill>
                  </a:tcPr>
                </a:tc>
              </a:tr>
              <a:tr h="625475">
                <a:tc>
                  <a:txBody>
                    <a:bodyPr/>
                    <a:lstStyle/>
                    <a:p>
                      <a:pPr algn="ctr"/>
                      <a:r>
                        <a:rPr lang="en-US" sz="2800" dirty="0" smtClean="0"/>
                        <a:t>Use</a:t>
                      </a:r>
                      <a:r>
                        <a:rPr lang="en-US" sz="2800" baseline="0" dirty="0" smtClean="0"/>
                        <a:t> of Incomplete Data</a:t>
                      </a:r>
                      <a:endParaRPr lang="en-US" sz="2800" dirty="0"/>
                    </a:p>
                  </a:txBody>
                  <a:tcPr anchor="ctr">
                    <a:solidFill>
                      <a:schemeClr val="accent5"/>
                    </a:solidFill>
                  </a:tcPr>
                </a:tc>
                <a:tc>
                  <a:txBody>
                    <a:bodyPr/>
                    <a:lstStyle/>
                    <a:p>
                      <a:pPr algn="ctr"/>
                      <a:r>
                        <a:rPr lang="en-US" sz="2800" dirty="0" smtClean="0"/>
                        <a:t>Imputation at Final Analysis</a:t>
                      </a:r>
                      <a:endParaRPr lang="en-US" sz="2800" dirty="0"/>
                    </a:p>
                  </a:txBody>
                  <a:tcPr anchor="ctr">
                    <a:solidFill>
                      <a:schemeClr val="accent5"/>
                    </a:solidFill>
                  </a:tcPr>
                </a:tc>
                <a:tc>
                  <a:txBody>
                    <a:bodyPr/>
                    <a:lstStyle/>
                    <a:p>
                      <a:pPr algn="ctr"/>
                      <a:r>
                        <a:rPr lang="en-US" sz="2800" dirty="0" smtClean="0"/>
                        <a:t>Imputation at All</a:t>
                      </a:r>
                      <a:r>
                        <a:rPr lang="en-US" sz="2800" baseline="0" dirty="0" smtClean="0"/>
                        <a:t> Stages</a:t>
                      </a:r>
                      <a:endParaRPr lang="en-US" sz="2800" dirty="0"/>
                    </a:p>
                  </a:txBody>
                  <a:tcPr anchor="ctr">
                    <a:solidFill>
                      <a:schemeClr val="accent5"/>
                    </a:solidFill>
                  </a:tcPr>
                </a:tc>
              </a:tr>
              <a:tr h="625475">
                <a:tc>
                  <a:txBody>
                    <a:bodyPr/>
                    <a:lstStyle/>
                    <a:p>
                      <a:pPr algn="ctr"/>
                      <a:r>
                        <a:rPr lang="en-US" sz="2800" dirty="0" smtClean="0"/>
                        <a:t>Philosophy</a:t>
                      </a:r>
                      <a:endParaRPr lang="en-US" sz="2800" dirty="0"/>
                    </a:p>
                  </a:txBody>
                  <a:tcPr anchor="ctr">
                    <a:solidFill>
                      <a:schemeClr val="accent1"/>
                    </a:solidFill>
                  </a:tcPr>
                </a:tc>
                <a:tc>
                  <a:txBody>
                    <a:bodyPr/>
                    <a:lstStyle/>
                    <a:p>
                      <a:pPr algn="ctr"/>
                      <a:r>
                        <a:rPr lang="en-US" sz="2800" dirty="0" err="1" smtClean="0"/>
                        <a:t>Frequentist</a:t>
                      </a:r>
                      <a:endParaRPr lang="en-US" sz="2800" dirty="0"/>
                    </a:p>
                  </a:txBody>
                  <a:tcPr anchor="ctr">
                    <a:solidFill>
                      <a:schemeClr val="accent1"/>
                    </a:solidFill>
                  </a:tcPr>
                </a:tc>
                <a:tc>
                  <a:txBody>
                    <a:bodyPr/>
                    <a:lstStyle/>
                    <a:p>
                      <a:pPr algn="ctr"/>
                      <a:r>
                        <a:rPr lang="en-US" sz="2800" dirty="0" smtClean="0"/>
                        <a:t>Bayesian</a:t>
                      </a:r>
                      <a:r>
                        <a:rPr lang="en-US" sz="2800" baseline="0" dirty="0" smtClean="0"/>
                        <a:t> or </a:t>
                      </a:r>
                      <a:r>
                        <a:rPr lang="en-US" sz="2800" baseline="0" dirty="0" err="1" smtClean="0"/>
                        <a:t>Frequentist</a:t>
                      </a:r>
                      <a:endParaRPr lang="en-US" sz="2800" dirty="0"/>
                    </a:p>
                  </a:txBody>
                  <a:tcPr anchor="ctr">
                    <a:solidFill>
                      <a:schemeClr val="accent1"/>
                    </a:solidFill>
                  </a:tcPr>
                </a:tc>
              </a:tr>
              <a:tr h="6254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Contro</a:t>
                      </a:r>
                      <a:r>
                        <a:rPr lang="en-US" sz="2800" baseline="0" dirty="0" smtClean="0"/>
                        <a:t>l of </a:t>
                      </a:r>
                      <a:r>
                        <a:rPr lang="en-US" sz="2800" dirty="0" smtClean="0"/>
                        <a:t> Error Rates</a:t>
                      </a:r>
                    </a:p>
                  </a:txBody>
                  <a:tcPr anchor="ctr">
                    <a:solidFill>
                      <a:schemeClr val="accent5"/>
                    </a:solidFill>
                  </a:tcPr>
                </a:tc>
                <a:tc>
                  <a:txBody>
                    <a:bodyPr/>
                    <a:lstStyle/>
                    <a:p>
                      <a:pPr algn="ctr"/>
                      <a:r>
                        <a:rPr lang="en-US" sz="2800" dirty="0" smtClean="0"/>
                        <a:t>Via</a:t>
                      </a:r>
                      <a:r>
                        <a:rPr lang="en-US" sz="2800" baseline="0" dirty="0" smtClean="0"/>
                        <a:t> </a:t>
                      </a:r>
                      <a:r>
                        <a:rPr lang="en-US" sz="2800" dirty="0" smtClean="0"/>
                        <a:t>Theoretical Calculation</a:t>
                      </a:r>
                      <a:endParaRPr lang="en-US" sz="2800" dirty="0"/>
                    </a:p>
                  </a:txBody>
                  <a:tcPr anchor="ctr">
                    <a:solidFill>
                      <a:schemeClr val="accent5"/>
                    </a:solidFill>
                  </a:tcPr>
                </a:tc>
                <a:tc>
                  <a:txBody>
                    <a:bodyPr/>
                    <a:lstStyle/>
                    <a:p>
                      <a:pPr algn="ctr"/>
                      <a:r>
                        <a:rPr lang="en-US" sz="2800" dirty="0" smtClean="0"/>
                        <a:t>Via Extensive Simulation</a:t>
                      </a:r>
                      <a:endParaRPr lang="en-US" sz="2800" dirty="0"/>
                    </a:p>
                  </a:txBody>
                  <a:tcPr anchor="ctr">
                    <a:solidFill>
                      <a:schemeClr val="accent5"/>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a:xfrm>
            <a:off x="457200" y="76200"/>
            <a:ext cx="8229600" cy="1143000"/>
          </a:xfrm>
        </p:spPr>
        <p:txBody>
          <a:bodyPr/>
          <a:lstStyle/>
          <a:p>
            <a:pPr eaLnBrk="1" hangingPunct="1"/>
            <a:r>
              <a:rPr lang="en-US" sz="4000" smtClean="0"/>
              <a:t>Type of Adaptive Rules</a:t>
            </a:r>
          </a:p>
        </p:txBody>
      </p:sp>
      <p:sp>
        <p:nvSpPr>
          <p:cNvPr id="105476" name="Rectangle 4"/>
          <p:cNvSpPr>
            <a:spLocks noGrp="1" noChangeArrowheads="1"/>
          </p:cNvSpPr>
          <p:nvPr>
            <p:ph type="body" idx="1"/>
          </p:nvPr>
        </p:nvSpPr>
        <p:spPr>
          <a:xfrm>
            <a:off x="838200" y="1447800"/>
            <a:ext cx="7924800" cy="4724400"/>
          </a:xfrm>
        </p:spPr>
        <p:txBody>
          <a:bodyPr/>
          <a:lstStyle/>
          <a:p>
            <a:pPr eaLnBrk="1" hangingPunct="1">
              <a:spcBef>
                <a:spcPct val="15000"/>
              </a:spcBef>
            </a:pPr>
            <a:r>
              <a:rPr lang="en-US" sz="2800" b="1" dirty="0" smtClean="0"/>
              <a:t>Allocation Rule</a:t>
            </a:r>
            <a:r>
              <a:rPr lang="en-US" sz="2800" dirty="0" smtClean="0"/>
              <a:t>: how subjects will be allocated to available arms</a:t>
            </a:r>
          </a:p>
          <a:p>
            <a:pPr eaLnBrk="1" hangingPunct="1">
              <a:spcBef>
                <a:spcPct val="15000"/>
              </a:spcBef>
            </a:pPr>
            <a:r>
              <a:rPr lang="en-US" sz="2800" b="1" dirty="0" smtClean="0"/>
              <a:t>Sampling Rule</a:t>
            </a:r>
            <a:r>
              <a:rPr lang="en-US" sz="2800" dirty="0" smtClean="0"/>
              <a:t>: how many subjects will be sampled at next stage</a:t>
            </a:r>
          </a:p>
          <a:p>
            <a:pPr eaLnBrk="1" hangingPunct="1">
              <a:spcBef>
                <a:spcPct val="15000"/>
              </a:spcBef>
            </a:pPr>
            <a:r>
              <a:rPr lang="en-US" sz="2800" b="1" dirty="0" smtClean="0"/>
              <a:t>Stopping Rule</a:t>
            </a:r>
            <a:r>
              <a:rPr lang="en-US" sz="2800" dirty="0" smtClean="0"/>
              <a:t>: when to stop the trial (for efficacy, harm, futility)</a:t>
            </a:r>
          </a:p>
          <a:p>
            <a:pPr eaLnBrk="1" hangingPunct="1">
              <a:spcBef>
                <a:spcPct val="15000"/>
              </a:spcBef>
            </a:pPr>
            <a:r>
              <a:rPr lang="en-US" sz="2800" b="1" dirty="0" smtClean="0"/>
              <a:t>Decision Rule</a:t>
            </a:r>
            <a:r>
              <a:rPr lang="en-US" sz="2800" dirty="0" smtClean="0"/>
              <a:t>: decision and interim decisions pertaining to design change not covered by the previous three rules (e.g., a change in enrollment criteria)</a:t>
            </a:r>
          </a:p>
        </p:txBody>
      </p:sp>
      <p:sp>
        <p:nvSpPr>
          <p:cNvPr id="12292" name="Line 5"/>
          <p:cNvSpPr>
            <a:spLocks noChangeShapeType="1"/>
          </p:cNvSpPr>
          <p:nvPr/>
        </p:nvSpPr>
        <p:spPr bwMode="auto">
          <a:xfrm>
            <a:off x="762000" y="1219200"/>
            <a:ext cx="7772400" cy="0"/>
          </a:xfrm>
          <a:prstGeom prst="line">
            <a:avLst/>
          </a:prstGeom>
          <a:noFill/>
          <a:ln w="9525">
            <a:solidFill>
              <a:schemeClr val="tx1"/>
            </a:solidFill>
            <a:round/>
            <a:headEnd/>
            <a:tailEnd/>
          </a:ln>
        </p:spPr>
        <p:txBody>
          <a:bodyPr/>
          <a:lstStyle/>
          <a:p>
            <a:endParaRPr lang="en-US"/>
          </a:p>
        </p:txBody>
      </p:sp>
      <p:sp>
        <p:nvSpPr>
          <p:cNvPr id="12293" name="Text Box 6"/>
          <p:cNvSpPr txBox="1">
            <a:spLocks noChangeArrowheads="1"/>
          </p:cNvSpPr>
          <p:nvPr/>
        </p:nvSpPr>
        <p:spPr bwMode="auto">
          <a:xfrm>
            <a:off x="5233988" y="6096000"/>
            <a:ext cx="3224212" cy="411163"/>
          </a:xfrm>
          <a:prstGeom prst="rect">
            <a:avLst/>
          </a:prstGeom>
          <a:noFill/>
          <a:ln w="9525">
            <a:noFill/>
            <a:miter lim="800000"/>
            <a:headEnd/>
            <a:tailEnd/>
          </a:ln>
        </p:spPr>
        <p:txBody>
          <a:bodyPr wrap="none">
            <a:spAutoFit/>
          </a:bodyPr>
          <a:lstStyle/>
          <a:p>
            <a:pPr>
              <a:lnSpc>
                <a:spcPct val="115000"/>
              </a:lnSpc>
              <a:spcBef>
                <a:spcPct val="20000"/>
              </a:spcBef>
            </a:pPr>
            <a:r>
              <a:rPr lang="en-US" sz="1800" b="1"/>
              <a:t>Adapted from Vlad Dragalin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4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4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47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547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76200"/>
            <a:ext cx="8763000" cy="1447800"/>
          </a:xfrm>
        </p:spPr>
        <p:txBody>
          <a:bodyPr/>
          <a:lstStyle/>
          <a:p>
            <a:pPr eaLnBrk="1" hangingPunct="1"/>
            <a:r>
              <a:rPr lang="en-US" sz="4000" dirty="0" smtClean="0"/>
              <a:t>An Example Adaptive Trial</a:t>
            </a:r>
          </a:p>
        </p:txBody>
      </p:sp>
      <p:sp>
        <p:nvSpPr>
          <p:cNvPr id="11267" name="Rectangle 3"/>
          <p:cNvSpPr>
            <a:spLocks noGrp="1" noChangeArrowheads="1"/>
          </p:cNvSpPr>
          <p:nvPr>
            <p:ph type="body" idx="1"/>
          </p:nvPr>
        </p:nvSpPr>
        <p:spPr>
          <a:xfrm>
            <a:off x="533400" y="1447800"/>
            <a:ext cx="8229600" cy="5105400"/>
          </a:xfrm>
        </p:spPr>
        <p:txBody>
          <a:bodyPr/>
          <a:lstStyle/>
          <a:p>
            <a:pPr eaLnBrk="1" hangingPunct="1"/>
            <a:r>
              <a:rPr lang="en-US" dirty="0" smtClean="0"/>
              <a:t>Clinical setting</a:t>
            </a:r>
          </a:p>
          <a:p>
            <a:pPr lvl="1" eaLnBrk="1" hangingPunct="1"/>
            <a:r>
              <a:rPr lang="en-US" dirty="0" smtClean="0"/>
              <a:t>Adult patients with severe sepsis or shock</a:t>
            </a:r>
          </a:p>
          <a:p>
            <a:pPr lvl="1" eaLnBrk="1" hangingPunct="1"/>
            <a:r>
              <a:rPr lang="en-US" dirty="0" smtClean="0"/>
              <a:t>Phase II, dose-finding trial of L-</a:t>
            </a:r>
            <a:r>
              <a:rPr lang="en-US" dirty="0" err="1" smtClean="0"/>
              <a:t>carnitine</a:t>
            </a:r>
            <a:r>
              <a:rPr lang="en-US" dirty="0" smtClean="0"/>
              <a:t> to improve end organ function and survival</a:t>
            </a:r>
          </a:p>
          <a:p>
            <a:pPr eaLnBrk="1" hangingPunct="1"/>
            <a:r>
              <a:rPr lang="en-US" dirty="0" smtClean="0"/>
              <a:t>Goals</a:t>
            </a:r>
          </a:p>
          <a:p>
            <a:pPr lvl="1" eaLnBrk="1" hangingPunct="1"/>
            <a:r>
              <a:rPr lang="en-US" dirty="0" smtClean="0"/>
              <a:t>Identify most promising dose</a:t>
            </a:r>
          </a:p>
          <a:p>
            <a:pPr lvl="1" eaLnBrk="1" hangingPunct="1"/>
            <a:r>
              <a:rPr lang="en-US" dirty="0" smtClean="0"/>
              <a:t>Determine if L-</a:t>
            </a:r>
            <a:r>
              <a:rPr lang="en-US" dirty="0" err="1" smtClean="0"/>
              <a:t>carnitine</a:t>
            </a:r>
            <a:r>
              <a:rPr lang="en-US" dirty="0" smtClean="0"/>
              <a:t> should be evaluated in a confirmatory, phase III trial</a:t>
            </a:r>
          </a:p>
          <a:p>
            <a:pPr lvl="1" eaLnBrk="1" hangingPunct="1"/>
            <a:r>
              <a:rPr lang="en-US" dirty="0" smtClean="0"/>
              <a:t>Enroll more patients to doses most likely to be beneficial, based on accumulating information</a:t>
            </a:r>
          </a:p>
        </p:txBody>
      </p:sp>
      <p:sp>
        <p:nvSpPr>
          <p:cNvPr id="11268" name="Line 4"/>
          <p:cNvSpPr>
            <a:spLocks noChangeShapeType="1"/>
          </p:cNvSpPr>
          <p:nvPr/>
        </p:nvSpPr>
        <p:spPr bwMode="auto">
          <a:xfrm>
            <a:off x="685800" y="1219200"/>
            <a:ext cx="77724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76200"/>
            <a:ext cx="8763000" cy="1447800"/>
          </a:xfrm>
        </p:spPr>
        <p:txBody>
          <a:bodyPr/>
          <a:lstStyle/>
          <a:p>
            <a:pPr eaLnBrk="1" hangingPunct="1"/>
            <a:r>
              <a:rPr lang="en-US" sz="4000" dirty="0" smtClean="0"/>
              <a:t>An Example Adaptive Trial</a:t>
            </a:r>
          </a:p>
        </p:txBody>
      </p:sp>
      <p:sp>
        <p:nvSpPr>
          <p:cNvPr id="11267" name="Rectangle 3"/>
          <p:cNvSpPr>
            <a:spLocks noGrp="1" noChangeArrowheads="1"/>
          </p:cNvSpPr>
          <p:nvPr>
            <p:ph type="body" idx="1"/>
          </p:nvPr>
        </p:nvSpPr>
        <p:spPr>
          <a:xfrm>
            <a:off x="533400" y="1295400"/>
            <a:ext cx="8229600" cy="5410200"/>
          </a:xfrm>
        </p:spPr>
        <p:txBody>
          <a:bodyPr/>
          <a:lstStyle/>
          <a:p>
            <a:pPr eaLnBrk="1" hangingPunct="1"/>
            <a:r>
              <a:rPr lang="en-US" sz="2800" dirty="0" smtClean="0"/>
              <a:t>Outcome measures</a:t>
            </a:r>
          </a:p>
          <a:p>
            <a:pPr lvl="1" eaLnBrk="1" hangingPunct="1"/>
            <a:r>
              <a:rPr lang="en-US" sz="2400" dirty="0" smtClean="0"/>
              <a:t>Proximate: </a:t>
            </a:r>
            <a:r>
              <a:rPr lang="en-US" sz="2400" dirty="0" smtClean="0">
                <a:sym typeface="Symbol"/>
              </a:rPr>
              <a:t> SOFA score</a:t>
            </a:r>
          </a:p>
          <a:p>
            <a:pPr lvl="1" eaLnBrk="1" hangingPunct="1"/>
            <a:r>
              <a:rPr lang="en-US" sz="2400" dirty="0" smtClean="0">
                <a:sym typeface="Symbol"/>
              </a:rPr>
              <a:t>Definitive: Survival to 28 days</a:t>
            </a:r>
          </a:p>
          <a:p>
            <a:pPr eaLnBrk="1" hangingPunct="1"/>
            <a:r>
              <a:rPr lang="en-US" sz="2800" dirty="0" smtClean="0">
                <a:sym typeface="Symbol"/>
              </a:rPr>
              <a:t>Structure of trial</a:t>
            </a:r>
          </a:p>
          <a:p>
            <a:pPr lvl="1" eaLnBrk="1" hangingPunct="1"/>
            <a:r>
              <a:rPr lang="en-US" sz="2400" dirty="0" smtClean="0">
                <a:sym typeface="Symbol"/>
              </a:rPr>
              <a:t>4 arms (0 g, 4 g, 8 g, and 12 g)</a:t>
            </a:r>
          </a:p>
          <a:p>
            <a:pPr lvl="1" eaLnBrk="1" hangingPunct="1"/>
            <a:r>
              <a:rPr lang="en-US" sz="2400" dirty="0" smtClean="0"/>
              <a:t>Maximum sample size of 250 subjects</a:t>
            </a:r>
          </a:p>
          <a:p>
            <a:pPr lvl="1" eaLnBrk="1" hangingPunct="1"/>
            <a:r>
              <a:rPr lang="en-US" sz="2400" dirty="0" smtClean="0"/>
              <a:t>Interim analyses at 40 subjects, then every 12</a:t>
            </a:r>
          </a:p>
          <a:p>
            <a:pPr lvl="1" eaLnBrk="1" hangingPunct="1"/>
            <a:r>
              <a:rPr lang="en-US" sz="2400" dirty="0" smtClean="0"/>
              <a:t>Subjects randomized according to probability that the dose results in the best </a:t>
            </a:r>
            <a:r>
              <a:rPr lang="en-US" sz="2400" dirty="0" smtClean="0">
                <a:sym typeface="Symbol"/>
              </a:rPr>
              <a:t> SOFA</a:t>
            </a:r>
          </a:p>
          <a:p>
            <a:pPr lvl="1" eaLnBrk="1" hangingPunct="1"/>
            <a:r>
              <a:rPr lang="en-US" sz="2400" dirty="0" smtClean="0">
                <a:sym typeface="Symbol"/>
              </a:rPr>
              <a:t>May be stopped early for futility or success, based on probability that best dose improves SOFA and would be successful in phase III</a:t>
            </a:r>
            <a:endParaRPr lang="en-US" sz="2400" dirty="0" smtClean="0"/>
          </a:p>
          <a:p>
            <a:pPr eaLnBrk="1" hangingPunct="1"/>
            <a:endParaRPr lang="en-US" sz="2800" dirty="0" smtClean="0"/>
          </a:p>
        </p:txBody>
      </p:sp>
      <p:sp>
        <p:nvSpPr>
          <p:cNvPr id="11268" name="Line 4"/>
          <p:cNvSpPr>
            <a:spLocks noChangeShapeType="1"/>
          </p:cNvSpPr>
          <p:nvPr/>
        </p:nvSpPr>
        <p:spPr bwMode="auto">
          <a:xfrm>
            <a:off x="685800" y="1219200"/>
            <a:ext cx="77724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28598" y="228600"/>
          <a:ext cx="8686804" cy="6324608"/>
        </p:xfrm>
        <a:graphic>
          <a:graphicData uri="http://schemas.openxmlformats.org/drawingml/2006/table">
            <a:tbl>
              <a:tblPr/>
              <a:tblGrid>
                <a:gridCol w="2895602"/>
                <a:gridCol w="990600"/>
                <a:gridCol w="1066800"/>
                <a:gridCol w="762000"/>
                <a:gridCol w="1066800"/>
                <a:gridCol w="838200"/>
                <a:gridCol w="1066802"/>
              </a:tblGrid>
              <a:tr h="564573">
                <a:tc gridSpan="7">
                  <a:txBody>
                    <a:bodyPr/>
                    <a:lstStyle/>
                    <a:p>
                      <a:pPr marL="0" marR="0" algn="ctr">
                        <a:spcBef>
                          <a:spcPts val="0"/>
                        </a:spcBef>
                        <a:spcAft>
                          <a:spcPts val="0"/>
                        </a:spcAft>
                      </a:pPr>
                      <a:r>
                        <a:rPr lang="en-US" sz="1800" b="1" dirty="0">
                          <a:latin typeface="Calibri"/>
                          <a:ea typeface="Times New Roman"/>
                          <a:cs typeface="Times New Roman"/>
                        </a:rPr>
                        <a:t>Operating Characteristics of Proposed Trial Design: Results </a:t>
                      </a:r>
                      <a:r>
                        <a:rPr lang="en-US" sz="1800" b="1" dirty="0" smtClean="0">
                          <a:latin typeface="Calibri"/>
                          <a:ea typeface="Times New Roman"/>
                          <a:cs typeface="Times New Roman"/>
                        </a:rPr>
                        <a:t>of Monte Carlo Simulations</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9799">
                <a:tc>
                  <a:txBody>
                    <a:bodyPr/>
                    <a:lstStyle/>
                    <a:p>
                      <a:pPr marL="0" marR="0" algn="r">
                        <a:spcBef>
                          <a:spcPts val="0"/>
                        </a:spcBef>
                        <a:spcAft>
                          <a:spcPts val="0"/>
                        </a:spcAft>
                      </a:pPr>
                      <a:endParaRPr lang="en-US" sz="18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1800" b="1" dirty="0">
                          <a:latin typeface="Calibri"/>
                          <a:ea typeface="Times New Roman"/>
                          <a:cs typeface="Times New Roman"/>
                        </a:rPr>
                        <a:t>No </a:t>
                      </a:r>
                      <a:r>
                        <a:rPr lang="en-US" sz="1800" b="1" dirty="0" smtClean="0">
                          <a:latin typeface="Calibri"/>
                          <a:ea typeface="Times New Roman"/>
                          <a:cs typeface="Times New Roman"/>
                        </a:rPr>
                        <a:t>Effect </a:t>
                      </a:r>
                      <a:r>
                        <a:rPr lang="en-US" sz="1800" b="1" dirty="0">
                          <a:latin typeface="Calibri"/>
                          <a:ea typeface="Times New Roman"/>
                          <a:cs typeface="Times New Roman"/>
                        </a:rPr>
                        <a:t>(Null)</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800" b="1" dirty="0" smtClean="0">
                          <a:latin typeface="Calibri"/>
                          <a:ea typeface="Times New Roman"/>
                          <a:cs typeface="Times New Roman"/>
                        </a:rPr>
                        <a:t>Mild Effect</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800" b="1" dirty="0">
                          <a:latin typeface="Calibri"/>
                          <a:ea typeface="Times New Roman"/>
                          <a:cs typeface="Times New Roman"/>
                        </a:rPr>
                        <a:t>Strong </a:t>
                      </a:r>
                      <a:r>
                        <a:rPr lang="en-US" sz="1800" b="1" dirty="0" smtClean="0">
                          <a:latin typeface="Calibri"/>
                          <a:ea typeface="Times New Roman"/>
                          <a:cs typeface="Times New Roman"/>
                        </a:rPr>
                        <a:t>Effect</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19799">
                <a:tc gridSpan="7">
                  <a:txBody>
                    <a:bodyPr/>
                    <a:lstStyle/>
                    <a:p>
                      <a:pPr marL="0" marR="0" algn="ctr">
                        <a:spcBef>
                          <a:spcPts val="0"/>
                        </a:spcBef>
                        <a:spcAft>
                          <a:spcPts val="0"/>
                        </a:spcAft>
                      </a:pPr>
                      <a:r>
                        <a:rPr lang="en-US" sz="1800" u="sng">
                          <a:latin typeface="Calibri"/>
                          <a:ea typeface="Times New Roman"/>
                          <a:cs typeface="Times New Roman"/>
                        </a:rPr>
                        <a:t>Assumed Treatment Effects for Simulations</a:t>
                      </a:r>
                      <a:endParaRPr lang="en-US"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9799">
                <a:tc>
                  <a:txBody>
                    <a:bodyPr/>
                    <a:lstStyle/>
                    <a:p>
                      <a:pPr marL="0" marR="0" algn="r">
                        <a:spcBef>
                          <a:spcPts val="0"/>
                        </a:spcBef>
                        <a:spcAft>
                          <a:spcPts val="0"/>
                        </a:spcAft>
                      </a:pPr>
                      <a:endParaRPr lang="en-US" sz="18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Calibri"/>
                          <a:ea typeface="Times New Roman"/>
                          <a:cs typeface="Times New Roman"/>
                          <a:sym typeface="Symbol"/>
                        </a:rPr>
                        <a:t></a:t>
                      </a:r>
                      <a:r>
                        <a:rPr lang="en-US" sz="1800" dirty="0">
                          <a:latin typeface="Calibri"/>
                          <a:ea typeface="Times New Roman"/>
                          <a:cs typeface="Times New Roman"/>
                        </a:rPr>
                        <a:t>SOFA</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latin typeface="Calibri"/>
                          <a:ea typeface="Times New Roman"/>
                          <a:cs typeface="Times New Roman"/>
                        </a:rPr>
                        <a:t>Mortality</a:t>
                      </a:r>
                      <a:endParaRPr lang="en-US"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Calibri"/>
                          <a:ea typeface="Times New Roman"/>
                          <a:cs typeface="Times New Roman"/>
                          <a:sym typeface="Symbol"/>
                        </a:rPr>
                        <a:t></a:t>
                      </a:r>
                      <a:r>
                        <a:rPr lang="en-US" sz="1800" dirty="0">
                          <a:latin typeface="Calibri"/>
                          <a:ea typeface="Times New Roman"/>
                          <a:cs typeface="Times New Roman"/>
                        </a:rPr>
                        <a:t>SOFA</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latin typeface="Calibri"/>
                          <a:ea typeface="Times New Roman"/>
                          <a:cs typeface="Times New Roman"/>
                        </a:rPr>
                        <a:t>Mortality</a:t>
                      </a:r>
                      <a:endParaRPr lang="en-US"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Calibri"/>
                          <a:ea typeface="Times New Roman"/>
                          <a:cs typeface="Times New Roman"/>
                          <a:sym typeface="Symbol"/>
                        </a:rPr>
                        <a:t></a:t>
                      </a:r>
                      <a:r>
                        <a:rPr lang="en-US" sz="1800" dirty="0">
                          <a:latin typeface="Calibri"/>
                          <a:ea typeface="Times New Roman"/>
                          <a:cs typeface="Times New Roman"/>
                        </a:rPr>
                        <a:t>SOFA</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latin typeface="Calibri"/>
                          <a:ea typeface="Times New Roman"/>
                          <a:cs typeface="Times New Roman"/>
                        </a:rPr>
                        <a:t>Mortality</a:t>
                      </a:r>
                      <a:endParaRPr lang="en-US"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799">
                <a:tc>
                  <a:txBody>
                    <a:bodyPr/>
                    <a:lstStyle/>
                    <a:p>
                      <a:pPr marL="0" marR="0" algn="r">
                        <a:spcBef>
                          <a:spcPts val="0"/>
                        </a:spcBef>
                        <a:spcAft>
                          <a:spcPts val="0"/>
                        </a:spcAft>
                      </a:pPr>
                      <a:r>
                        <a:rPr lang="en-US" sz="1800" dirty="0">
                          <a:latin typeface="Calibri"/>
                          <a:ea typeface="Times New Roman"/>
                          <a:cs typeface="Times New Roman"/>
                        </a:rPr>
                        <a:t>Outcome: Control</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dirty="0">
                          <a:latin typeface="Calibri"/>
                          <a:ea typeface="Times New Roman"/>
                          <a:cs typeface="Times New Roman"/>
                        </a:rPr>
                        <a:t>0</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dirty="0">
                          <a:latin typeface="Calibri"/>
                          <a:ea typeface="Times New Roman"/>
                          <a:cs typeface="Times New Roman"/>
                        </a:rPr>
                        <a:t>40%</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dirty="0">
                          <a:latin typeface="Calibri"/>
                          <a:ea typeface="Times New Roman"/>
                          <a:cs typeface="Times New Roman"/>
                        </a:rPr>
                        <a:t>0</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dirty="0">
                          <a:latin typeface="Calibri"/>
                          <a:ea typeface="Times New Roman"/>
                          <a:cs typeface="Times New Roman"/>
                        </a:rPr>
                        <a:t>40%</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dirty="0">
                          <a:latin typeface="Calibri"/>
                          <a:ea typeface="Times New Roman"/>
                          <a:cs typeface="Times New Roman"/>
                        </a:rPr>
                        <a:t>0</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dirty="0">
                          <a:latin typeface="Calibri"/>
                          <a:ea typeface="Times New Roman"/>
                          <a:cs typeface="Times New Roman"/>
                        </a:rPr>
                        <a:t>40%</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799">
                <a:tc>
                  <a:txBody>
                    <a:bodyPr/>
                    <a:lstStyle/>
                    <a:p>
                      <a:pPr marL="0" marR="0" algn="r">
                        <a:spcBef>
                          <a:spcPts val="0"/>
                        </a:spcBef>
                        <a:spcAft>
                          <a:spcPts val="0"/>
                        </a:spcAft>
                      </a:pPr>
                      <a:r>
                        <a:rPr lang="en-US" sz="1800">
                          <a:latin typeface="Calibri"/>
                          <a:ea typeface="Times New Roman"/>
                          <a:cs typeface="Times New Roman"/>
                        </a:rPr>
                        <a:t>Outcome: 4 g</a:t>
                      </a:r>
                      <a:endParaRPr lang="en-US"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a:latin typeface="Calibri"/>
                          <a:ea typeface="Times New Roman"/>
                          <a:cs typeface="Times New Roman"/>
                        </a:rPr>
                        <a:t>0</a:t>
                      </a:r>
                      <a:endParaRPr lang="en-US"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dirty="0">
                          <a:latin typeface="Calibri"/>
                          <a:ea typeface="Times New Roman"/>
                          <a:cs typeface="Times New Roman"/>
                        </a:rPr>
                        <a:t>40%</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a:latin typeface="Calibri"/>
                          <a:ea typeface="Times New Roman"/>
                          <a:cs typeface="Times New Roman"/>
                        </a:rPr>
                        <a:t>0</a:t>
                      </a:r>
                      <a:endParaRPr lang="en-US"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a:latin typeface="Calibri"/>
                          <a:ea typeface="Times New Roman"/>
                          <a:cs typeface="Times New Roman"/>
                        </a:rPr>
                        <a:t>40%</a:t>
                      </a:r>
                      <a:endParaRPr lang="en-US"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a:latin typeface="Calibri"/>
                          <a:ea typeface="Times New Roman"/>
                          <a:cs typeface="Times New Roman"/>
                        </a:rPr>
                        <a:t>-1</a:t>
                      </a:r>
                      <a:endParaRPr lang="en-US"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dirty="0">
                          <a:latin typeface="Calibri"/>
                          <a:ea typeface="Times New Roman"/>
                          <a:cs typeface="Times New Roman"/>
                        </a:rPr>
                        <a:t>34%</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799">
                <a:tc>
                  <a:txBody>
                    <a:bodyPr/>
                    <a:lstStyle/>
                    <a:p>
                      <a:pPr marL="0" marR="0" algn="r">
                        <a:spcBef>
                          <a:spcPts val="0"/>
                        </a:spcBef>
                        <a:spcAft>
                          <a:spcPts val="0"/>
                        </a:spcAft>
                      </a:pPr>
                      <a:r>
                        <a:rPr lang="en-US" sz="1800">
                          <a:latin typeface="Calibri"/>
                          <a:ea typeface="Times New Roman"/>
                          <a:cs typeface="Times New Roman"/>
                        </a:rPr>
                        <a:t>Outcome: 8 g</a:t>
                      </a:r>
                      <a:endParaRPr lang="en-US"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dirty="0">
                          <a:latin typeface="Calibri"/>
                          <a:ea typeface="Times New Roman"/>
                          <a:cs typeface="Times New Roman"/>
                        </a:rPr>
                        <a:t>0</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a:latin typeface="Calibri"/>
                          <a:ea typeface="Times New Roman"/>
                          <a:cs typeface="Times New Roman"/>
                        </a:rPr>
                        <a:t>40%</a:t>
                      </a:r>
                      <a:endParaRPr lang="en-US"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a:latin typeface="Calibri"/>
                          <a:ea typeface="Times New Roman"/>
                          <a:cs typeface="Times New Roman"/>
                        </a:rPr>
                        <a:t>-1</a:t>
                      </a:r>
                      <a:endParaRPr lang="en-US"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a:latin typeface="Calibri"/>
                          <a:ea typeface="Times New Roman"/>
                          <a:cs typeface="Times New Roman"/>
                        </a:rPr>
                        <a:t>34%</a:t>
                      </a:r>
                      <a:endParaRPr lang="en-US"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a:latin typeface="Calibri"/>
                          <a:ea typeface="Times New Roman"/>
                          <a:cs typeface="Times New Roman"/>
                        </a:rPr>
                        <a:t>-2</a:t>
                      </a:r>
                      <a:endParaRPr lang="en-US"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dirty="0">
                          <a:latin typeface="Calibri"/>
                          <a:ea typeface="Times New Roman"/>
                          <a:cs typeface="Times New Roman"/>
                        </a:rPr>
                        <a:t>28%</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799">
                <a:tc>
                  <a:txBody>
                    <a:bodyPr/>
                    <a:lstStyle/>
                    <a:p>
                      <a:pPr marL="0" marR="0" algn="r">
                        <a:spcBef>
                          <a:spcPts val="0"/>
                        </a:spcBef>
                        <a:spcAft>
                          <a:spcPts val="0"/>
                        </a:spcAft>
                      </a:pPr>
                      <a:r>
                        <a:rPr lang="en-US" sz="1800">
                          <a:latin typeface="Calibri"/>
                          <a:ea typeface="Times New Roman"/>
                          <a:cs typeface="Times New Roman"/>
                        </a:rPr>
                        <a:t>Outcome: 12 g</a:t>
                      </a:r>
                      <a:endParaRPr lang="en-US"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a:latin typeface="Calibri"/>
                          <a:ea typeface="Times New Roman"/>
                          <a:cs typeface="Times New Roman"/>
                        </a:rPr>
                        <a:t>0</a:t>
                      </a:r>
                      <a:endParaRPr lang="en-US"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a:latin typeface="Calibri"/>
                          <a:ea typeface="Times New Roman"/>
                          <a:cs typeface="Times New Roman"/>
                        </a:rPr>
                        <a:t>40%</a:t>
                      </a:r>
                      <a:endParaRPr lang="en-US"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a:latin typeface="Calibri"/>
                          <a:ea typeface="Times New Roman"/>
                          <a:cs typeface="Times New Roman"/>
                        </a:rPr>
                        <a:t>-2</a:t>
                      </a:r>
                      <a:endParaRPr lang="en-US"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a:latin typeface="Calibri"/>
                          <a:ea typeface="Times New Roman"/>
                          <a:cs typeface="Times New Roman"/>
                        </a:rPr>
                        <a:t>28%</a:t>
                      </a:r>
                      <a:endParaRPr lang="en-US"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a:latin typeface="Calibri"/>
                          <a:ea typeface="Times New Roman"/>
                          <a:cs typeface="Times New Roman"/>
                        </a:rPr>
                        <a:t>-4</a:t>
                      </a:r>
                      <a:endParaRPr lang="en-US"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dirty="0">
                          <a:latin typeface="Calibri"/>
                          <a:ea typeface="Times New Roman"/>
                          <a:cs typeface="Times New Roman"/>
                        </a:rPr>
                        <a:t>19%</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799">
                <a:tc gridSpan="7">
                  <a:txBody>
                    <a:bodyPr/>
                    <a:lstStyle/>
                    <a:p>
                      <a:pPr marL="0" marR="0" algn="ctr">
                        <a:spcBef>
                          <a:spcPts val="0"/>
                        </a:spcBef>
                        <a:spcAft>
                          <a:spcPts val="0"/>
                        </a:spcAft>
                      </a:pPr>
                      <a:r>
                        <a:rPr lang="en-US" sz="1800" u="sng">
                          <a:latin typeface="Calibri"/>
                          <a:ea typeface="Times New Roman"/>
                          <a:cs typeface="Times New Roman"/>
                        </a:rPr>
                        <a:t>Trial Performance</a:t>
                      </a:r>
                      <a:endParaRPr lang="en-US"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9799">
                <a:tc>
                  <a:txBody>
                    <a:bodyPr/>
                    <a:lstStyle/>
                    <a:p>
                      <a:pPr marL="0" marR="0" algn="r">
                        <a:spcBef>
                          <a:spcPts val="0"/>
                        </a:spcBef>
                        <a:spcAft>
                          <a:spcPts val="0"/>
                        </a:spcAft>
                      </a:pPr>
                      <a:r>
                        <a:rPr lang="en-US" sz="1800" dirty="0">
                          <a:latin typeface="Calibri"/>
                          <a:ea typeface="Times New Roman"/>
                          <a:cs typeface="Times New Roman"/>
                        </a:rPr>
                        <a:t>Probability of Positive Trial</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1800" dirty="0">
                          <a:latin typeface="Calibri"/>
                          <a:ea typeface="Times New Roman"/>
                          <a:cs typeface="Times New Roman"/>
                        </a:rPr>
                        <a:t>0.043 (type I </a:t>
                      </a:r>
                      <a:r>
                        <a:rPr lang="en-US" sz="1800" dirty="0" smtClean="0">
                          <a:latin typeface="Calibri"/>
                          <a:ea typeface="Times New Roman"/>
                          <a:cs typeface="Times New Roman"/>
                        </a:rPr>
                        <a:t>error)</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800" dirty="0">
                          <a:latin typeface="Calibri"/>
                          <a:ea typeface="Times New Roman"/>
                          <a:cs typeface="Times New Roman"/>
                        </a:rPr>
                        <a:t>0.911 (power)</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800" dirty="0">
                          <a:latin typeface="Calibri"/>
                          <a:ea typeface="Times New Roman"/>
                          <a:cs typeface="Times New Roman"/>
                        </a:rPr>
                        <a:t>0.999</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643251">
                <a:tc>
                  <a:txBody>
                    <a:bodyPr/>
                    <a:lstStyle/>
                    <a:p>
                      <a:pPr marL="0" marR="0" algn="r">
                        <a:spcBef>
                          <a:spcPts val="0"/>
                        </a:spcBef>
                        <a:spcAft>
                          <a:spcPts val="0"/>
                        </a:spcAft>
                      </a:pPr>
                      <a:r>
                        <a:rPr lang="en-US" sz="1800" dirty="0">
                          <a:latin typeface="Calibri"/>
                          <a:ea typeface="Times New Roman"/>
                          <a:cs typeface="Times New Roman"/>
                        </a:rPr>
                        <a:t>Probability of Stopping Early</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r">
                        <a:spcBef>
                          <a:spcPts val="0"/>
                        </a:spcBef>
                        <a:spcAft>
                          <a:spcPts val="0"/>
                        </a:spcAft>
                      </a:pPr>
                      <a:r>
                        <a:rPr lang="en-US" sz="1800" dirty="0">
                          <a:latin typeface="Calibri"/>
                          <a:ea typeface="Times New Roman"/>
                          <a:cs typeface="Times New Roman"/>
                        </a:rPr>
                        <a:t>For futility:  0.431</a:t>
                      </a:r>
                      <a:endParaRPr lang="en-US" sz="1800" dirty="0">
                        <a:latin typeface="Times New Roman"/>
                        <a:ea typeface="Times New Roman"/>
                        <a:cs typeface="Times New Roman"/>
                      </a:endParaRPr>
                    </a:p>
                    <a:p>
                      <a:pPr marL="0" marR="0" algn="r">
                        <a:spcBef>
                          <a:spcPts val="0"/>
                        </a:spcBef>
                        <a:spcAft>
                          <a:spcPts val="0"/>
                        </a:spcAft>
                      </a:pPr>
                      <a:r>
                        <a:rPr lang="en-US" sz="1800" dirty="0">
                          <a:latin typeface="Calibri"/>
                          <a:ea typeface="Times New Roman"/>
                          <a:cs typeface="Times New Roman"/>
                        </a:rPr>
                        <a:t>For success: 0.023</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r">
                        <a:spcBef>
                          <a:spcPts val="0"/>
                        </a:spcBef>
                        <a:spcAft>
                          <a:spcPts val="0"/>
                        </a:spcAft>
                      </a:pPr>
                      <a:r>
                        <a:rPr lang="en-US" sz="1800" dirty="0">
                          <a:latin typeface="Calibri"/>
                          <a:ea typeface="Times New Roman"/>
                          <a:cs typeface="Times New Roman"/>
                        </a:rPr>
                        <a:t>For futility: 0.001</a:t>
                      </a:r>
                      <a:endParaRPr lang="en-US" sz="1800" dirty="0">
                        <a:latin typeface="Times New Roman"/>
                        <a:ea typeface="Times New Roman"/>
                        <a:cs typeface="Times New Roman"/>
                      </a:endParaRPr>
                    </a:p>
                    <a:p>
                      <a:pPr marL="0" marR="0" algn="r">
                        <a:spcBef>
                          <a:spcPts val="0"/>
                        </a:spcBef>
                        <a:spcAft>
                          <a:spcPts val="0"/>
                        </a:spcAft>
                      </a:pPr>
                      <a:r>
                        <a:rPr lang="en-US" sz="1800" dirty="0">
                          <a:latin typeface="Calibri"/>
                          <a:ea typeface="Times New Roman"/>
                          <a:cs typeface="Times New Roman"/>
                        </a:rPr>
                        <a:t>For success: 0.679</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r">
                        <a:spcBef>
                          <a:spcPts val="0"/>
                        </a:spcBef>
                        <a:spcAft>
                          <a:spcPts val="0"/>
                        </a:spcAft>
                      </a:pPr>
                      <a:r>
                        <a:rPr lang="en-US" sz="1800" dirty="0">
                          <a:latin typeface="Calibri"/>
                          <a:ea typeface="Times New Roman"/>
                          <a:cs typeface="Times New Roman"/>
                        </a:rPr>
                        <a:t>For futility: 0.000</a:t>
                      </a:r>
                      <a:endParaRPr lang="en-US" sz="1800" dirty="0">
                        <a:latin typeface="Times New Roman"/>
                        <a:ea typeface="Times New Roman"/>
                        <a:cs typeface="Times New Roman"/>
                      </a:endParaRPr>
                    </a:p>
                    <a:p>
                      <a:pPr marL="0" marR="0" algn="r">
                        <a:spcBef>
                          <a:spcPts val="0"/>
                        </a:spcBef>
                        <a:spcAft>
                          <a:spcPts val="0"/>
                        </a:spcAft>
                      </a:pPr>
                      <a:r>
                        <a:rPr lang="en-US" sz="1800" dirty="0">
                          <a:latin typeface="Calibri"/>
                          <a:ea typeface="Times New Roman"/>
                          <a:cs typeface="Times New Roman"/>
                        </a:rPr>
                        <a:t>For success: 0.981</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19799">
                <a:tc>
                  <a:txBody>
                    <a:bodyPr/>
                    <a:lstStyle/>
                    <a:p>
                      <a:pPr marL="0" marR="0" algn="r">
                        <a:spcBef>
                          <a:spcPts val="0"/>
                        </a:spcBef>
                        <a:spcAft>
                          <a:spcPts val="0"/>
                        </a:spcAft>
                      </a:pPr>
                      <a:r>
                        <a:rPr lang="en-US" sz="1800" dirty="0">
                          <a:latin typeface="Calibri"/>
                          <a:ea typeface="Times New Roman"/>
                          <a:cs typeface="Times New Roman"/>
                        </a:rPr>
                        <a:t>Average </a:t>
                      </a:r>
                      <a:r>
                        <a:rPr lang="en-US" sz="1800" dirty="0" err="1">
                          <a:latin typeface="Calibri"/>
                          <a:ea typeface="Times New Roman"/>
                          <a:cs typeface="Times New Roman"/>
                        </a:rPr>
                        <a:t>Req’d</a:t>
                      </a:r>
                      <a:r>
                        <a:rPr lang="en-US" sz="1800" dirty="0">
                          <a:latin typeface="Calibri"/>
                          <a:ea typeface="Times New Roman"/>
                          <a:cs typeface="Times New Roman"/>
                        </a:rPr>
                        <a:t>  Sample Size</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r">
                        <a:spcBef>
                          <a:spcPts val="0"/>
                        </a:spcBef>
                        <a:spcAft>
                          <a:spcPts val="0"/>
                        </a:spcAft>
                      </a:pPr>
                      <a:r>
                        <a:rPr lang="en-US" sz="1800">
                          <a:latin typeface="Calibri"/>
                          <a:ea typeface="Times New Roman"/>
                          <a:cs typeface="Times New Roman"/>
                        </a:rPr>
                        <a:t>198.0</a:t>
                      </a:r>
                      <a:endParaRPr lang="en-US"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r">
                        <a:spcBef>
                          <a:spcPts val="0"/>
                        </a:spcBef>
                        <a:spcAft>
                          <a:spcPts val="0"/>
                        </a:spcAft>
                      </a:pPr>
                      <a:r>
                        <a:rPr lang="en-US" sz="1800">
                          <a:latin typeface="Calibri"/>
                          <a:ea typeface="Times New Roman"/>
                          <a:cs typeface="Times New Roman"/>
                        </a:rPr>
                        <a:t>172.4</a:t>
                      </a:r>
                      <a:endParaRPr lang="en-US"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r">
                        <a:spcBef>
                          <a:spcPts val="0"/>
                        </a:spcBef>
                        <a:spcAft>
                          <a:spcPts val="0"/>
                        </a:spcAft>
                      </a:pPr>
                      <a:r>
                        <a:rPr lang="en-US" sz="1800">
                          <a:latin typeface="Calibri"/>
                          <a:ea typeface="Times New Roman"/>
                          <a:cs typeface="Times New Roman"/>
                        </a:rPr>
                        <a:t>119.5</a:t>
                      </a:r>
                      <a:endParaRPr lang="en-US"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19799">
                <a:tc>
                  <a:txBody>
                    <a:bodyPr/>
                    <a:lstStyle/>
                    <a:p>
                      <a:pPr marL="0" marR="0" algn="r">
                        <a:spcBef>
                          <a:spcPts val="0"/>
                        </a:spcBef>
                        <a:spcAft>
                          <a:spcPts val="0"/>
                        </a:spcAft>
                      </a:pPr>
                      <a:r>
                        <a:rPr lang="en-US" sz="1800" dirty="0">
                          <a:latin typeface="Calibri"/>
                          <a:ea typeface="Times New Roman"/>
                          <a:cs typeface="Times New Roman"/>
                        </a:rPr>
                        <a:t>Probability of Selecting 12 g</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r">
                        <a:spcBef>
                          <a:spcPts val="0"/>
                        </a:spcBef>
                        <a:spcAft>
                          <a:spcPts val="0"/>
                        </a:spcAft>
                      </a:pPr>
                      <a:r>
                        <a:rPr lang="en-US" sz="1800">
                          <a:latin typeface="Calibri"/>
                          <a:ea typeface="Times New Roman"/>
                          <a:cs typeface="Times New Roman"/>
                        </a:rPr>
                        <a:t>0.35</a:t>
                      </a:r>
                      <a:endParaRPr lang="en-US"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r">
                        <a:spcBef>
                          <a:spcPts val="0"/>
                        </a:spcBef>
                        <a:spcAft>
                          <a:spcPts val="0"/>
                        </a:spcAft>
                      </a:pPr>
                      <a:r>
                        <a:rPr lang="en-US" sz="1800">
                          <a:latin typeface="Calibri"/>
                          <a:ea typeface="Times New Roman"/>
                          <a:cs typeface="Times New Roman"/>
                        </a:rPr>
                        <a:t>0.99</a:t>
                      </a:r>
                      <a:endParaRPr lang="en-US"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r">
                        <a:spcBef>
                          <a:spcPts val="0"/>
                        </a:spcBef>
                        <a:spcAft>
                          <a:spcPts val="0"/>
                        </a:spcAft>
                      </a:pPr>
                      <a:r>
                        <a:rPr lang="en-US" sz="1800">
                          <a:latin typeface="Calibri"/>
                          <a:ea typeface="Times New Roman"/>
                          <a:cs typeface="Times New Roman"/>
                        </a:rPr>
                        <a:t>1.00</a:t>
                      </a:r>
                      <a:endParaRPr lang="en-US"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19799">
                <a:tc gridSpan="7">
                  <a:txBody>
                    <a:bodyPr/>
                    <a:lstStyle/>
                    <a:p>
                      <a:pPr marL="0" marR="0" algn="ctr">
                        <a:spcBef>
                          <a:spcPts val="0"/>
                        </a:spcBef>
                        <a:spcAft>
                          <a:spcPts val="0"/>
                        </a:spcAft>
                      </a:pPr>
                      <a:r>
                        <a:rPr lang="en-US" sz="1800" u="sng" dirty="0">
                          <a:latin typeface="Calibri"/>
                          <a:ea typeface="Times New Roman"/>
                          <a:cs typeface="Times New Roman"/>
                        </a:rPr>
                        <a:t>Average Allocation of Subjects Between Treatment Arms – n per arm (%)</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9799">
                <a:tc>
                  <a:txBody>
                    <a:bodyPr/>
                    <a:lstStyle/>
                    <a:p>
                      <a:pPr marL="0" marR="0" algn="r">
                        <a:spcBef>
                          <a:spcPts val="0"/>
                        </a:spcBef>
                        <a:spcAft>
                          <a:spcPts val="0"/>
                        </a:spcAft>
                      </a:pPr>
                      <a:r>
                        <a:rPr lang="en-US" sz="1800">
                          <a:latin typeface="Calibri"/>
                          <a:ea typeface="Times New Roman"/>
                          <a:cs typeface="Times New Roman"/>
                        </a:rPr>
                        <a:t>Control</a:t>
                      </a:r>
                      <a:endParaRPr lang="en-US"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r">
                        <a:spcBef>
                          <a:spcPts val="0"/>
                        </a:spcBef>
                        <a:spcAft>
                          <a:spcPts val="0"/>
                        </a:spcAft>
                      </a:pPr>
                      <a:r>
                        <a:rPr lang="en-US" sz="1800" dirty="0">
                          <a:latin typeface="Calibri"/>
                          <a:ea typeface="Times New Roman"/>
                          <a:cs typeface="Times New Roman"/>
                        </a:rPr>
                        <a:t>62.7 (32%)</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r">
                        <a:spcBef>
                          <a:spcPts val="0"/>
                        </a:spcBef>
                        <a:spcAft>
                          <a:spcPts val="0"/>
                        </a:spcAft>
                      </a:pPr>
                      <a:r>
                        <a:rPr lang="en-US" sz="1800" dirty="0">
                          <a:latin typeface="Calibri"/>
                          <a:ea typeface="Times New Roman"/>
                          <a:cs typeface="Times New Roman"/>
                        </a:rPr>
                        <a:t>54.1 (31%)</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r">
                        <a:spcBef>
                          <a:spcPts val="0"/>
                        </a:spcBef>
                        <a:spcAft>
                          <a:spcPts val="0"/>
                        </a:spcAft>
                      </a:pPr>
                      <a:r>
                        <a:rPr lang="en-US" sz="1800" dirty="0">
                          <a:latin typeface="Calibri"/>
                          <a:ea typeface="Times New Roman"/>
                          <a:cs typeface="Times New Roman"/>
                        </a:rPr>
                        <a:t>36.5 (31%)</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19799">
                <a:tc>
                  <a:txBody>
                    <a:bodyPr/>
                    <a:lstStyle/>
                    <a:p>
                      <a:pPr marL="0" marR="0" algn="r">
                        <a:spcBef>
                          <a:spcPts val="0"/>
                        </a:spcBef>
                        <a:spcAft>
                          <a:spcPts val="0"/>
                        </a:spcAft>
                      </a:pPr>
                      <a:r>
                        <a:rPr lang="en-US" sz="1800">
                          <a:latin typeface="Calibri"/>
                          <a:ea typeface="Times New Roman"/>
                          <a:cs typeface="Times New Roman"/>
                        </a:rPr>
                        <a:t>4 g</a:t>
                      </a:r>
                      <a:endParaRPr lang="en-US"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r">
                        <a:spcBef>
                          <a:spcPts val="0"/>
                        </a:spcBef>
                        <a:spcAft>
                          <a:spcPts val="0"/>
                        </a:spcAft>
                      </a:pPr>
                      <a:r>
                        <a:rPr lang="en-US" sz="1800">
                          <a:latin typeface="Calibri"/>
                          <a:ea typeface="Times New Roman"/>
                          <a:cs typeface="Times New Roman"/>
                        </a:rPr>
                        <a:t>47.0 (24%)</a:t>
                      </a:r>
                      <a:endParaRPr lang="en-US"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r">
                        <a:spcBef>
                          <a:spcPts val="0"/>
                        </a:spcBef>
                        <a:spcAft>
                          <a:spcPts val="0"/>
                        </a:spcAft>
                      </a:pPr>
                      <a:r>
                        <a:rPr lang="en-US" sz="1800" dirty="0">
                          <a:latin typeface="Calibri"/>
                          <a:ea typeface="Times New Roman"/>
                          <a:cs typeface="Times New Roman"/>
                        </a:rPr>
                        <a:t>13.8 (8%)</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r">
                        <a:spcBef>
                          <a:spcPts val="0"/>
                        </a:spcBef>
                        <a:spcAft>
                          <a:spcPts val="0"/>
                        </a:spcAft>
                      </a:pPr>
                      <a:r>
                        <a:rPr lang="en-US" sz="1800">
                          <a:latin typeface="Calibri"/>
                          <a:ea typeface="Times New Roman"/>
                          <a:cs typeface="Times New Roman"/>
                        </a:rPr>
                        <a:t>10.5 (9%)</a:t>
                      </a:r>
                      <a:endParaRPr lang="en-US"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19799">
                <a:tc>
                  <a:txBody>
                    <a:bodyPr/>
                    <a:lstStyle/>
                    <a:p>
                      <a:pPr marL="0" marR="0" algn="r">
                        <a:spcBef>
                          <a:spcPts val="0"/>
                        </a:spcBef>
                        <a:spcAft>
                          <a:spcPts val="0"/>
                        </a:spcAft>
                      </a:pPr>
                      <a:r>
                        <a:rPr lang="en-US" sz="1800">
                          <a:latin typeface="Calibri"/>
                          <a:ea typeface="Times New Roman"/>
                          <a:cs typeface="Times New Roman"/>
                        </a:rPr>
                        <a:t>8 g</a:t>
                      </a:r>
                      <a:endParaRPr lang="en-US"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r">
                        <a:spcBef>
                          <a:spcPts val="0"/>
                        </a:spcBef>
                        <a:spcAft>
                          <a:spcPts val="0"/>
                        </a:spcAft>
                      </a:pPr>
                      <a:r>
                        <a:rPr lang="en-US" sz="1800">
                          <a:latin typeface="Calibri"/>
                          <a:ea typeface="Times New Roman"/>
                          <a:cs typeface="Times New Roman"/>
                        </a:rPr>
                        <a:t>38.7 (20%)</a:t>
                      </a:r>
                      <a:endParaRPr lang="en-US"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r">
                        <a:spcBef>
                          <a:spcPts val="0"/>
                        </a:spcBef>
                        <a:spcAft>
                          <a:spcPts val="0"/>
                        </a:spcAft>
                      </a:pPr>
                      <a:r>
                        <a:rPr lang="en-US" sz="1800" dirty="0">
                          <a:latin typeface="Calibri"/>
                          <a:ea typeface="Times New Roman"/>
                          <a:cs typeface="Times New Roman"/>
                        </a:rPr>
                        <a:t>21.5 (12%)</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r">
                        <a:spcBef>
                          <a:spcPts val="0"/>
                        </a:spcBef>
                        <a:spcAft>
                          <a:spcPts val="0"/>
                        </a:spcAft>
                      </a:pPr>
                      <a:r>
                        <a:rPr lang="en-US" sz="1800" dirty="0">
                          <a:latin typeface="Calibri"/>
                          <a:ea typeface="Times New Roman"/>
                          <a:cs typeface="Times New Roman"/>
                        </a:rPr>
                        <a:t>12.5 (10%)</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19799">
                <a:tc>
                  <a:txBody>
                    <a:bodyPr/>
                    <a:lstStyle/>
                    <a:p>
                      <a:pPr marL="0" marR="0" algn="r">
                        <a:spcBef>
                          <a:spcPts val="0"/>
                        </a:spcBef>
                        <a:spcAft>
                          <a:spcPts val="0"/>
                        </a:spcAft>
                      </a:pPr>
                      <a:r>
                        <a:rPr lang="en-US" sz="1800">
                          <a:latin typeface="Calibri"/>
                          <a:ea typeface="Times New Roman"/>
                          <a:cs typeface="Times New Roman"/>
                        </a:rPr>
                        <a:t>12 g</a:t>
                      </a:r>
                      <a:endParaRPr lang="en-US"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r">
                        <a:spcBef>
                          <a:spcPts val="0"/>
                        </a:spcBef>
                        <a:spcAft>
                          <a:spcPts val="0"/>
                        </a:spcAft>
                      </a:pPr>
                      <a:r>
                        <a:rPr lang="en-US" sz="1800" dirty="0">
                          <a:latin typeface="Calibri"/>
                          <a:ea typeface="Times New Roman"/>
                          <a:cs typeface="Times New Roman"/>
                        </a:rPr>
                        <a:t>49.6 (25%)</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r">
                        <a:spcBef>
                          <a:spcPts val="0"/>
                        </a:spcBef>
                        <a:spcAft>
                          <a:spcPts val="0"/>
                        </a:spcAft>
                      </a:pPr>
                      <a:r>
                        <a:rPr lang="en-US" sz="1800">
                          <a:latin typeface="Calibri"/>
                          <a:ea typeface="Times New Roman"/>
                          <a:cs typeface="Times New Roman"/>
                        </a:rPr>
                        <a:t>83.0 (48%)</a:t>
                      </a:r>
                      <a:endParaRPr lang="en-US"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r">
                        <a:spcBef>
                          <a:spcPts val="0"/>
                        </a:spcBef>
                        <a:spcAft>
                          <a:spcPts val="0"/>
                        </a:spcAft>
                      </a:pPr>
                      <a:r>
                        <a:rPr lang="en-US" sz="1800" dirty="0">
                          <a:latin typeface="Calibri"/>
                          <a:ea typeface="Times New Roman"/>
                          <a:cs typeface="Times New Roman"/>
                        </a:rPr>
                        <a:t>60.0 (50%)</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228600"/>
            <a:ext cx="8763000" cy="1447800"/>
          </a:xfrm>
        </p:spPr>
        <p:txBody>
          <a:bodyPr/>
          <a:lstStyle/>
          <a:p>
            <a:pPr eaLnBrk="1" hangingPunct="1"/>
            <a:r>
              <a:rPr lang="en-US" sz="4000" dirty="0" smtClean="0"/>
              <a:t>An Example Adaptive Trial</a:t>
            </a:r>
          </a:p>
        </p:txBody>
      </p:sp>
      <p:sp>
        <p:nvSpPr>
          <p:cNvPr id="11268" name="Line 4"/>
          <p:cNvSpPr>
            <a:spLocks noChangeShapeType="1"/>
          </p:cNvSpPr>
          <p:nvPr/>
        </p:nvSpPr>
        <p:spPr bwMode="auto">
          <a:xfrm>
            <a:off x="685800" y="914400"/>
            <a:ext cx="7772400" cy="0"/>
          </a:xfrm>
          <a:prstGeom prst="line">
            <a:avLst/>
          </a:prstGeom>
          <a:noFill/>
          <a:ln w="9525">
            <a:solidFill>
              <a:schemeClr val="tx1"/>
            </a:solidFill>
            <a:round/>
            <a:headEnd/>
            <a:tailEnd/>
          </a:ln>
        </p:spPr>
        <p:txBody>
          <a:bodyPr/>
          <a:lstStyle/>
          <a:p>
            <a:endParaRPr lang="en-US"/>
          </a:p>
        </p:txBody>
      </p:sp>
      <p:pic>
        <p:nvPicPr>
          <p:cNvPr id="60418" name="Picture 2"/>
          <p:cNvPicPr>
            <a:picLocks noChangeAspect="1" noChangeArrowheads="1"/>
          </p:cNvPicPr>
          <p:nvPr/>
        </p:nvPicPr>
        <p:blipFill>
          <a:blip r:embed="rId2" cstate="print"/>
          <a:srcRect l="3568" t="1558" r="4054" b="3470"/>
          <a:stretch>
            <a:fillRect/>
          </a:stretch>
        </p:blipFill>
        <p:spPr bwMode="auto">
          <a:xfrm>
            <a:off x="1447800" y="990599"/>
            <a:ext cx="6629401" cy="57333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4" name="Picture 2" descr="PlaceboGroup"/>
          <p:cNvPicPr>
            <a:picLocks noChangeAspect="1" noChangeArrowheads="1"/>
          </p:cNvPicPr>
          <p:nvPr/>
        </p:nvPicPr>
        <p:blipFill>
          <a:blip r:embed="rId2" cstate="print">
            <a:lum contrast="40000"/>
          </a:blip>
          <a:srcRect/>
          <a:stretch>
            <a:fillRect/>
          </a:stretch>
        </p:blipFill>
        <p:spPr bwMode="auto">
          <a:xfrm>
            <a:off x="0" y="215900"/>
            <a:ext cx="9144000" cy="6489700"/>
          </a:xfrm>
          <a:prstGeom prst="rect">
            <a:avLst/>
          </a:prstGeom>
          <a:noFill/>
          <a:ln w="9525">
            <a:noFill/>
            <a:miter lim="800000"/>
            <a:headEnd/>
            <a:tailEnd/>
          </a:ln>
        </p:spPr>
      </p:pic>
      <p:sp>
        <p:nvSpPr>
          <p:cNvPr id="18435" name="Line 3"/>
          <p:cNvSpPr>
            <a:spLocks noChangeShapeType="1"/>
          </p:cNvSpPr>
          <p:nvPr/>
        </p:nvSpPr>
        <p:spPr bwMode="auto">
          <a:xfrm>
            <a:off x="3176588" y="1323975"/>
            <a:ext cx="1138237" cy="4763"/>
          </a:xfrm>
          <a:prstGeom prst="line">
            <a:avLst/>
          </a:prstGeom>
          <a:noFill/>
          <a:ln w="25400">
            <a:solidFill>
              <a:srgbClr val="292929"/>
            </a:solidFill>
            <a:round/>
            <a:headEnd/>
            <a:tailEnd/>
          </a:ln>
        </p:spPr>
        <p:txBody>
          <a:bodyPr/>
          <a:lstStyle/>
          <a:p>
            <a:endParaRPr lang="en-US"/>
          </a:p>
        </p:txBody>
      </p:sp>
      <p:sp>
        <p:nvSpPr>
          <p:cNvPr id="18436" name="Line 4"/>
          <p:cNvSpPr>
            <a:spLocks noChangeShapeType="1"/>
          </p:cNvSpPr>
          <p:nvPr/>
        </p:nvSpPr>
        <p:spPr bwMode="auto">
          <a:xfrm>
            <a:off x="7704138" y="1327150"/>
            <a:ext cx="461962" cy="0"/>
          </a:xfrm>
          <a:prstGeom prst="line">
            <a:avLst/>
          </a:prstGeom>
          <a:noFill/>
          <a:ln w="31750">
            <a:solidFill>
              <a:srgbClr val="4D4D4D"/>
            </a:solidFill>
            <a:round/>
            <a:headEnd/>
            <a:tailEnd/>
          </a:ln>
        </p:spPr>
        <p:txBody>
          <a:bodyPr/>
          <a:lstStyle/>
          <a:p>
            <a:endParaRPr lang="en-US"/>
          </a:p>
        </p:txBody>
      </p:sp>
      <p:sp>
        <p:nvSpPr>
          <p:cNvPr id="18437" name="Line 5"/>
          <p:cNvSpPr>
            <a:spLocks noChangeShapeType="1"/>
          </p:cNvSpPr>
          <p:nvPr/>
        </p:nvSpPr>
        <p:spPr bwMode="auto">
          <a:xfrm>
            <a:off x="6019800" y="1331913"/>
            <a:ext cx="766763" cy="0"/>
          </a:xfrm>
          <a:prstGeom prst="line">
            <a:avLst/>
          </a:prstGeom>
          <a:noFill/>
          <a:ln w="25400">
            <a:solidFill>
              <a:srgbClr val="777777"/>
            </a:solidFill>
            <a:round/>
            <a:headEnd/>
            <a:tailEnd/>
          </a:ln>
        </p:spPr>
        <p:txBody>
          <a:bodyPr/>
          <a:lstStyle/>
          <a:p>
            <a:endParaRPr lang="en-US"/>
          </a:p>
        </p:txBody>
      </p:sp>
      <p:sp>
        <p:nvSpPr>
          <p:cNvPr id="18438" name="Line 6"/>
          <p:cNvSpPr>
            <a:spLocks noChangeShapeType="1"/>
          </p:cNvSpPr>
          <p:nvPr/>
        </p:nvSpPr>
        <p:spPr bwMode="auto">
          <a:xfrm>
            <a:off x="4333875" y="1328738"/>
            <a:ext cx="1023938" cy="0"/>
          </a:xfrm>
          <a:prstGeom prst="line">
            <a:avLst/>
          </a:prstGeom>
          <a:noFill/>
          <a:ln w="25400">
            <a:solidFill>
              <a:srgbClr val="4D4D4D"/>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76200"/>
            <a:ext cx="9144000" cy="1143000"/>
          </a:xfrm>
        </p:spPr>
        <p:txBody>
          <a:bodyPr/>
          <a:lstStyle/>
          <a:p>
            <a:pPr eaLnBrk="1" hangingPunct="1"/>
            <a:r>
              <a:rPr lang="en-US" sz="4000" smtClean="0"/>
              <a:t>When is Adaptation Most Valuable?</a:t>
            </a:r>
          </a:p>
        </p:txBody>
      </p:sp>
      <p:sp>
        <p:nvSpPr>
          <p:cNvPr id="19459" name="Rectangle 3"/>
          <p:cNvSpPr>
            <a:spLocks noGrp="1" noChangeArrowheads="1"/>
          </p:cNvSpPr>
          <p:nvPr>
            <p:ph type="body" idx="1"/>
          </p:nvPr>
        </p:nvSpPr>
        <p:spPr>
          <a:xfrm>
            <a:off x="533400" y="1600200"/>
            <a:ext cx="8229600" cy="4525963"/>
          </a:xfrm>
        </p:spPr>
        <p:txBody>
          <a:bodyPr/>
          <a:lstStyle/>
          <a:p>
            <a:pPr eaLnBrk="1" hangingPunct="1"/>
            <a:r>
              <a:rPr lang="en-US" smtClean="0"/>
              <a:t>Outcomes or biomarkers available rapidly relative to time required for entire trial</a:t>
            </a:r>
          </a:p>
          <a:p>
            <a:pPr eaLnBrk="1" hangingPunct="1"/>
            <a:r>
              <a:rPr lang="en-US" smtClean="0"/>
              <a:t>Substantial morbidity, risks, costs</a:t>
            </a:r>
          </a:p>
          <a:p>
            <a:pPr eaLnBrk="1" hangingPunct="1"/>
            <a:r>
              <a:rPr lang="en-US" smtClean="0"/>
              <a:t>Large uncertainty regarding relative efficacy, adverse event rates, etc.</a:t>
            </a:r>
          </a:p>
          <a:p>
            <a:pPr eaLnBrk="1" hangingPunct="1"/>
            <a:r>
              <a:rPr lang="en-US" smtClean="0"/>
              <a:t>Logistically practical</a:t>
            </a:r>
          </a:p>
          <a:p>
            <a:pPr eaLnBrk="1" hangingPunct="1"/>
            <a:r>
              <a:rPr lang="en-US" smtClean="0"/>
              <a:t>Able to secure buy-in of stakeholders</a:t>
            </a:r>
          </a:p>
        </p:txBody>
      </p:sp>
      <p:sp>
        <p:nvSpPr>
          <p:cNvPr id="19460" name="Line 4"/>
          <p:cNvSpPr>
            <a:spLocks noChangeShapeType="1"/>
          </p:cNvSpPr>
          <p:nvPr/>
        </p:nvSpPr>
        <p:spPr bwMode="auto">
          <a:xfrm>
            <a:off x="685800" y="1219200"/>
            <a:ext cx="77724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1143000"/>
          </a:xfrm>
        </p:spPr>
        <p:txBody>
          <a:bodyPr/>
          <a:lstStyle/>
          <a:p>
            <a:pPr eaLnBrk="1" hangingPunct="1"/>
            <a:r>
              <a:rPr lang="en-US" sz="4000" smtClean="0"/>
              <a:t>Why Not Adapt?</a:t>
            </a:r>
          </a:p>
        </p:txBody>
      </p:sp>
      <p:sp>
        <p:nvSpPr>
          <p:cNvPr id="20483" name="Rectangle 3"/>
          <p:cNvSpPr>
            <a:spLocks noGrp="1" noChangeArrowheads="1"/>
          </p:cNvSpPr>
          <p:nvPr>
            <p:ph type="body" idx="1"/>
          </p:nvPr>
        </p:nvSpPr>
        <p:spPr>
          <a:xfrm>
            <a:off x="609600" y="1143000"/>
            <a:ext cx="7924800" cy="5410200"/>
          </a:xfrm>
        </p:spPr>
        <p:txBody>
          <a:bodyPr/>
          <a:lstStyle/>
          <a:p>
            <a:pPr eaLnBrk="1" hangingPunct="1">
              <a:spcBef>
                <a:spcPct val="15000"/>
              </a:spcBef>
            </a:pPr>
            <a:r>
              <a:rPr lang="en-US" dirty="0" smtClean="0"/>
              <a:t>Determining traditional type I and type II error rates is more difficult</a:t>
            </a:r>
          </a:p>
          <a:p>
            <a:pPr lvl="1" eaLnBrk="1" hangingPunct="1">
              <a:spcBef>
                <a:spcPct val="15000"/>
              </a:spcBef>
            </a:pPr>
            <a:r>
              <a:rPr lang="en-US" dirty="0" smtClean="0"/>
              <a:t>Usually</a:t>
            </a:r>
            <a:r>
              <a:rPr lang="en-US" dirty="0" smtClean="0">
                <a:sym typeface="Wingdings" pitchFamily="2" charset="2"/>
              </a:rPr>
              <a:t> need to use simulation via custom programming or specialized software</a:t>
            </a:r>
          </a:p>
          <a:p>
            <a:pPr eaLnBrk="1" hangingPunct="1">
              <a:spcBef>
                <a:spcPct val="15000"/>
              </a:spcBef>
            </a:pPr>
            <a:r>
              <a:rPr lang="en-US" dirty="0" smtClean="0"/>
              <a:t>Statistical training issues</a:t>
            </a:r>
          </a:p>
          <a:p>
            <a:pPr lvl="1" eaLnBrk="1" hangingPunct="1">
              <a:spcBef>
                <a:spcPct val="15000"/>
              </a:spcBef>
            </a:pPr>
            <a:r>
              <a:rPr lang="en-US" dirty="0" smtClean="0"/>
              <a:t>Most statisticians have never designed or analyzed an adaptive trial</a:t>
            </a:r>
          </a:p>
          <a:p>
            <a:pPr eaLnBrk="1" hangingPunct="1">
              <a:spcBef>
                <a:spcPct val="15000"/>
              </a:spcBef>
            </a:pPr>
            <a:r>
              <a:rPr lang="en-US" dirty="0" smtClean="0"/>
              <a:t>Logistical Issues</a:t>
            </a:r>
          </a:p>
          <a:p>
            <a:pPr lvl="1" eaLnBrk="1" hangingPunct="1">
              <a:spcBef>
                <a:spcPct val="15000"/>
              </a:spcBef>
            </a:pPr>
            <a:r>
              <a:rPr lang="en-US" dirty="0" smtClean="0">
                <a:sym typeface="Wingdings" pitchFamily="2" charset="2"/>
              </a:rPr>
              <a:t>Data availability</a:t>
            </a:r>
          </a:p>
          <a:p>
            <a:pPr lvl="1" eaLnBrk="1" hangingPunct="1">
              <a:spcBef>
                <a:spcPct val="15000"/>
              </a:spcBef>
            </a:pPr>
            <a:r>
              <a:rPr lang="en-US" dirty="0" smtClean="0">
                <a:sym typeface="Wingdings" pitchFamily="2" charset="2"/>
              </a:rPr>
              <a:t>Centralized randomization</a:t>
            </a:r>
          </a:p>
          <a:p>
            <a:pPr lvl="1" eaLnBrk="1" hangingPunct="1">
              <a:spcBef>
                <a:spcPct val="15000"/>
              </a:spcBef>
            </a:pPr>
            <a:r>
              <a:rPr lang="en-US" dirty="0" smtClean="0">
                <a:sym typeface="Wingdings" pitchFamily="2" charset="2"/>
              </a:rPr>
              <a:t>Drug supply</a:t>
            </a:r>
          </a:p>
        </p:txBody>
      </p:sp>
      <p:sp>
        <p:nvSpPr>
          <p:cNvPr id="20484" name="Line 4"/>
          <p:cNvSpPr>
            <a:spLocks noChangeShapeType="1"/>
          </p:cNvSpPr>
          <p:nvPr/>
        </p:nvSpPr>
        <p:spPr bwMode="auto">
          <a:xfrm>
            <a:off x="762000" y="1066800"/>
            <a:ext cx="77724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685800" y="1371600"/>
            <a:ext cx="7543800" cy="5029200"/>
          </a:xfrm>
        </p:spPr>
        <p:txBody>
          <a:bodyPr/>
          <a:lstStyle/>
          <a:p>
            <a:pPr eaLnBrk="1" hangingPunct="1"/>
            <a:r>
              <a:rPr lang="en-US" smtClean="0"/>
              <a:t>Can be classified based on adaptive component(s)</a:t>
            </a:r>
          </a:p>
          <a:p>
            <a:pPr lvl="1" eaLnBrk="1" hangingPunct="1"/>
            <a:r>
              <a:rPr lang="en-US" smtClean="0"/>
              <a:t>Allocation rule</a:t>
            </a:r>
          </a:p>
          <a:p>
            <a:pPr lvl="1" eaLnBrk="1" hangingPunct="1"/>
            <a:r>
              <a:rPr lang="en-US" smtClean="0"/>
              <a:t>Sampling rule</a:t>
            </a:r>
          </a:p>
          <a:p>
            <a:pPr lvl="1" eaLnBrk="1" hangingPunct="1"/>
            <a:r>
              <a:rPr lang="en-US" smtClean="0"/>
              <a:t>Stopping rule</a:t>
            </a:r>
          </a:p>
          <a:p>
            <a:pPr lvl="1" eaLnBrk="1" hangingPunct="1"/>
            <a:r>
              <a:rPr lang="en-US" smtClean="0"/>
              <a:t>Decision rule</a:t>
            </a:r>
          </a:p>
          <a:p>
            <a:pPr eaLnBrk="1" hangingPunct="1"/>
            <a:r>
              <a:rPr lang="en-US" smtClean="0"/>
              <a:t>Goal and place in drug development</a:t>
            </a:r>
          </a:p>
          <a:p>
            <a:pPr lvl="1" eaLnBrk="1" hangingPunct="1"/>
            <a:r>
              <a:rPr lang="en-US" smtClean="0"/>
              <a:t>Learn versus confirm</a:t>
            </a:r>
          </a:p>
          <a:p>
            <a:pPr lvl="1" eaLnBrk="1" hangingPunct="1"/>
            <a:r>
              <a:rPr lang="en-US" smtClean="0"/>
              <a:t>Proof of concept, dose finding, seamless phase II/III</a:t>
            </a:r>
          </a:p>
        </p:txBody>
      </p:sp>
      <p:sp>
        <p:nvSpPr>
          <p:cNvPr id="61448" name="Text Box 8"/>
          <p:cNvSpPr txBox="1">
            <a:spLocks noChangeArrowheads="1"/>
          </p:cNvSpPr>
          <p:nvPr/>
        </p:nvSpPr>
        <p:spPr bwMode="auto">
          <a:xfrm>
            <a:off x="3886200" y="4038600"/>
            <a:ext cx="3171825" cy="482600"/>
          </a:xfrm>
          <a:prstGeom prst="rect">
            <a:avLst/>
          </a:prstGeom>
          <a:solidFill>
            <a:srgbClr val="FFFF00"/>
          </a:solidFill>
          <a:ln w="25400">
            <a:solidFill>
              <a:schemeClr val="tx1"/>
            </a:solidFill>
            <a:miter lim="800000"/>
            <a:headEnd/>
            <a:tailEnd/>
          </a:ln>
        </p:spPr>
        <p:txBody>
          <a:bodyPr wrap="none">
            <a:spAutoFit/>
          </a:bodyPr>
          <a:lstStyle/>
          <a:p>
            <a:r>
              <a:rPr lang="en-US" sz="2400" b="1"/>
              <a:t>Seamless phase II/III</a:t>
            </a:r>
          </a:p>
        </p:txBody>
      </p:sp>
      <p:sp>
        <p:nvSpPr>
          <p:cNvPr id="21508" name="Rectangle 2"/>
          <p:cNvSpPr>
            <a:spLocks noGrp="1" noChangeArrowheads="1"/>
          </p:cNvSpPr>
          <p:nvPr>
            <p:ph type="title"/>
          </p:nvPr>
        </p:nvSpPr>
        <p:spPr>
          <a:xfrm>
            <a:off x="457200" y="0"/>
            <a:ext cx="8229600" cy="1143000"/>
          </a:xfrm>
          <a:noFill/>
        </p:spPr>
        <p:txBody>
          <a:bodyPr/>
          <a:lstStyle/>
          <a:p>
            <a:pPr eaLnBrk="1" hangingPunct="1"/>
            <a:r>
              <a:rPr lang="en-US" sz="4000" smtClean="0"/>
              <a:t>Categories of Adaptive Trials</a:t>
            </a:r>
          </a:p>
        </p:txBody>
      </p:sp>
      <p:sp>
        <p:nvSpPr>
          <p:cNvPr id="21509" name="Line 4"/>
          <p:cNvSpPr>
            <a:spLocks noChangeShapeType="1"/>
          </p:cNvSpPr>
          <p:nvPr/>
        </p:nvSpPr>
        <p:spPr bwMode="auto">
          <a:xfrm>
            <a:off x="762000" y="1143000"/>
            <a:ext cx="7772400" cy="0"/>
          </a:xfrm>
          <a:prstGeom prst="line">
            <a:avLst/>
          </a:prstGeom>
          <a:noFill/>
          <a:ln w="9525">
            <a:solidFill>
              <a:schemeClr val="tx1"/>
            </a:solidFill>
            <a:round/>
            <a:headEnd/>
            <a:tailEnd/>
          </a:ln>
        </p:spPr>
        <p:txBody>
          <a:bodyPr/>
          <a:lstStyle/>
          <a:p>
            <a:endParaRPr lang="en-US"/>
          </a:p>
        </p:txBody>
      </p:sp>
      <p:sp>
        <p:nvSpPr>
          <p:cNvPr id="61445" name="Text Box 5"/>
          <p:cNvSpPr txBox="1">
            <a:spLocks noChangeArrowheads="1"/>
          </p:cNvSpPr>
          <p:nvPr/>
        </p:nvSpPr>
        <p:spPr bwMode="auto">
          <a:xfrm>
            <a:off x="3886200" y="3505200"/>
            <a:ext cx="3355975" cy="482600"/>
          </a:xfrm>
          <a:prstGeom prst="rect">
            <a:avLst/>
          </a:prstGeom>
          <a:solidFill>
            <a:srgbClr val="FFFF00"/>
          </a:solidFill>
          <a:ln w="25400">
            <a:solidFill>
              <a:schemeClr val="tx1"/>
            </a:solidFill>
            <a:miter lim="800000"/>
            <a:headEnd/>
            <a:tailEnd/>
          </a:ln>
        </p:spPr>
        <p:txBody>
          <a:bodyPr wrap="none">
            <a:spAutoFit/>
          </a:bodyPr>
          <a:lstStyle/>
          <a:p>
            <a:r>
              <a:rPr lang="en-US" sz="2400" b="1"/>
              <a:t>Group sequential trial</a:t>
            </a:r>
          </a:p>
        </p:txBody>
      </p:sp>
      <p:sp>
        <p:nvSpPr>
          <p:cNvPr id="61446" name="Text Box 6"/>
          <p:cNvSpPr txBox="1">
            <a:spLocks noChangeArrowheads="1"/>
          </p:cNvSpPr>
          <p:nvPr/>
        </p:nvSpPr>
        <p:spPr bwMode="auto">
          <a:xfrm>
            <a:off x="3886200" y="2971800"/>
            <a:ext cx="3952875" cy="482600"/>
          </a:xfrm>
          <a:prstGeom prst="rect">
            <a:avLst/>
          </a:prstGeom>
          <a:solidFill>
            <a:srgbClr val="FFFF00"/>
          </a:solidFill>
          <a:ln w="25400">
            <a:solidFill>
              <a:schemeClr val="tx1"/>
            </a:solidFill>
            <a:miter lim="800000"/>
            <a:headEnd/>
            <a:tailEnd/>
          </a:ln>
        </p:spPr>
        <p:txBody>
          <a:bodyPr wrap="none">
            <a:spAutoFit/>
          </a:bodyPr>
          <a:lstStyle/>
          <a:p>
            <a:r>
              <a:rPr lang="en-US" sz="2400" b="1"/>
              <a:t>Sample size re-estimation</a:t>
            </a:r>
          </a:p>
        </p:txBody>
      </p:sp>
      <p:sp>
        <p:nvSpPr>
          <p:cNvPr id="61447" name="Text Box 7"/>
          <p:cNvSpPr txBox="1">
            <a:spLocks noChangeArrowheads="1"/>
          </p:cNvSpPr>
          <p:nvPr/>
        </p:nvSpPr>
        <p:spPr bwMode="auto">
          <a:xfrm>
            <a:off x="3886200" y="2438400"/>
            <a:ext cx="4897438" cy="482600"/>
          </a:xfrm>
          <a:prstGeom prst="rect">
            <a:avLst/>
          </a:prstGeom>
          <a:solidFill>
            <a:srgbClr val="FFFF00"/>
          </a:solidFill>
          <a:ln w="25400">
            <a:solidFill>
              <a:schemeClr val="tx1"/>
            </a:solidFill>
            <a:miter lim="800000"/>
            <a:headEnd/>
            <a:tailEnd/>
          </a:ln>
        </p:spPr>
        <p:txBody>
          <a:bodyPr wrap="none">
            <a:spAutoFit/>
          </a:bodyPr>
          <a:lstStyle/>
          <a:p>
            <a:r>
              <a:rPr lang="en-US" sz="2400" b="1"/>
              <a:t>Response-adaptive dose finding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1445"/>
                                        </p:tgtEl>
                                        <p:attrNameLst>
                                          <p:attrName>style.visibility</p:attrName>
                                        </p:attrNameLst>
                                      </p:cBhvr>
                                      <p:to>
                                        <p:strVal val="visible"/>
                                      </p:to>
                                    </p:set>
                                    <p:anim calcmode="lin" valueType="num">
                                      <p:cBhvr additive="base">
                                        <p:cTn id="7" dur="500" fill="hold"/>
                                        <p:tgtEl>
                                          <p:spTgt spid="61445"/>
                                        </p:tgtEl>
                                        <p:attrNameLst>
                                          <p:attrName>ppt_x</p:attrName>
                                        </p:attrNameLst>
                                      </p:cBhvr>
                                      <p:tavLst>
                                        <p:tav tm="0">
                                          <p:val>
                                            <p:strVal val="1+#ppt_w/2"/>
                                          </p:val>
                                        </p:tav>
                                        <p:tav tm="100000">
                                          <p:val>
                                            <p:strVal val="#ppt_x"/>
                                          </p:val>
                                        </p:tav>
                                      </p:tavLst>
                                    </p:anim>
                                    <p:anim calcmode="lin" valueType="num">
                                      <p:cBhvr additive="base">
                                        <p:cTn id="8" dur="500" fill="hold"/>
                                        <p:tgtEl>
                                          <p:spTgt spid="614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1446"/>
                                        </p:tgtEl>
                                        <p:attrNameLst>
                                          <p:attrName>style.visibility</p:attrName>
                                        </p:attrNameLst>
                                      </p:cBhvr>
                                      <p:to>
                                        <p:strVal val="visible"/>
                                      </p:to>
                                    </p:set>
                                    <p:anim calcmode="lin" valueType="num">
                                      <p:cBhvr additive="base">
                                        <p:cTn id="13" dur="500" fill="hold"/>
                                        <p:tgtEl>
                                          <p:spTgt spid="61446"/>
                                        </p:tgtEl>
                                        <p:attrNameLst>
                                          <p:attrName>ppt_x</p:attrName>
                                        </p:attrNameLst>
                                      </p:cBhvr>
                                      <p:tavLst>
                                        <p:tav tm="0">
                                          <p:val>
                                            <p:strVal val="1+#ppt_w/2"/>
                                          </p:val>
                                        </p:tav>
                                        <p:tav tm="100000">
                                          <p:val>
                                            <p:strVal val="#ppt_x"/>
                                          </p:val>
                                        </p:tav>
                                      </p:tavLst>
                                    </p:anim>
                                    <p:anim calcmode="lin" valueType="num">
                                      <p:cBhvr additive="base">
                                        <p:cTn id="14" dur="500" fill="hold"/>
                                        <p:tgtEl>
                                          <p:spTgt spid="6144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1447"/>
                                        </p:tgtEl>
                                        <p:attrNameLst>
                                          <p:attrName>style.visibility</p:attrName>
                                        </p:attrNameLst>
                                      </p:cBhvr>
                                      <p:to>
                                        <p:strVal val="visible"/>
                                      </p:to>
                                    </p:set>
                                    <p:anim calcmode="lin" valueType="num">
                                      <p:cBhvr additive="base">
                                        <p:cTn id="19" dur="500" fill="hold"/>
                                        <p:tgtEl>
                                          <p:spTgt spid="61447"/>
                                        </p:tgtEl>
                                        <p:attrNameLst>
                                          <p:attrName>ppt_x</p:attrName>
                                        </p:attrNameLst>
                                      </p:cBhvr>
                                      <p:tavLst>
                                        <p:tav tm="0">
                                          <p:val>
                                            <p:strVal val="1+#ppt_w/2"/>
                                          </p:val>
                                        </p:tav>
                                        <p:tav tm="100000">
                                          <p:val>
                                            <p:strVal val="#ppt_x"/>
                                          </p:val>
                                        </p:tav>
                                      </p:tavLst>
                                    </p:anim>
                                    <p:anim calcmode="lin" valueType="num">
                                      <p:cBhvr additive="base">
                                        <p:cTn id="20" dur="500" fill="hold"/>
                                        <p:tgtEl>
                                          <p:spTgt spid="6144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1448"/>
                                        </p:tgtEl>
                                        <p:attrNameLst>
                                          <p:attrName>style.visibility</p:attrName>
                                        </p:attrNameLst>
                                      </p:cBhvr>
                                      <p:to>
                                        <p:strVal val="visible"/>
                                      </p:to>
                                    </p:set>
                                    <p:anim calcmode="lin" valueType="num">
                                      <p:cBhvr additive="base">
                                        <p:cTn id="25" dur="500" fill="hold"/>
                                        <p:tgtEl>
                                          <p:spTgt spid="61448"/>
                                        </p:tgtEl>
                                        <p:attrNameLst>
                                          <p:attrName>ppt_x</p:attrName>
                                        </p:attrNameLst>
                                      </p:cBhvr>
                                      <p:tavLst>
                                        <p:tav tm="0">
                                          <p:val>
                                            <p:strVal val="1+#ppt_w/2"/>
                                          </p:val>
                                        </p:tav>
                                        <p:tav tm="100000">
                                          <p:val>
                                            <p:strVal val="#ppt_x"/>
                                          </p:val>
                                        </p:tav>
                                      </p:tavLst>
                                    </p:anim>
                                    <p:anim calcmode="lin" valueType="num">
                                      <p:cBhvr additive="base">
                                        <p:cTn id="26" dur="500" fill="hold"/>
                                        <p:tgtEl>
                                          <p:spTgt spid="614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8" grpId="0" animBg="1"/>
      <p:bldP spid="61445" grpId="0" animBg="1"/>
      <p:bldP spid="61446" grpId="0" animBg="1"/>
      <p:bldP spid="614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533400"/>
            <a:ext cx="8229600" cy="1143000"/>
          </a:xfrm>
        </p:spPr>
        <p:txBody>
          <a:bodyPr/>
          <a:lstStyle/>
          <a:p>
            <a:pPr eaLnBrk="1" hangingPunct="1"/>
            <a:r>
              <a:rPr lang="en-US" sz="4000" smtClean="0"/>
              <a:t>Financial Disclosures</a:t>
            </a:r>
          </a:p>
        </p:txBody>
      </p:sp>
      <p:sp>
        <p:nvSpPr>
          <p:cNvPr id="4099" name="Rectangle 3"/>
          <p:cNvSpPr>
            <a:spLocks noGrp="1" noChangeArrowheads="1"/>
          </p:cNvSpPr>
          <p:nvPr>
            <p:ph type="body" idx="1"/>
          </p:nvPr>
        </p:nvSpPr>
        <p:spPr>
          <a:xfrm>
            <a:off x="1828800" y="1828800"/>
            <a:ext cx="5943600" cy="4495800"/>
          </a:xfrm>
        </p:spPr>
        <p:txBody>
          <a:bodyPr/>
          <a:lstStyle/>
          <a:p>
            <a:pPr eaLnBrk="1" hangingPunct="1"/>
            <a:r>
              <a:rPr lang="en-US" sz="2800" dirty="0" smtClean="0"/>
              <a:t>Berry Consultants, LLC</a:t>
            </a:r>
          </a:p>
          <a:p>
            <a:pPr lvl="1" eaLnBrk="1" hangingPunct="1"/>
            <a:r>
              <a:rPr lang="en-US" sz="2400" dirty="0" smtClean="0"/>
              <a:t>Multiple clients</a:t>
            </a:r>
          </a:p>
          <a:p>
            <a:pPr eaLnBrk="1" hangingPunct="1"/>
            <a:r>
              <a:rPr lang="en-US" sz="2800" dirty="0" smtClean="0"/>
              <a:t>U01 Support from</a:t>
            </a:r>
          </a:p>
          <a:p>
            <a:pPr lvl="1" eaLnBrk="1" hangingPunct="1"/>
            <a:r>
              <a:rPr lang="en-US" sz="2400" dirty="0" smtClean="0"/>
              <a:t>National Institutes of Health/NINDS</a:t>
            </a:r>
          </a:p>
          <a:p>
            <a:pPr lvl="1" eaLnBrk="1" hangingPunct="1"/>
            <a:r>
              <a:rPr lang="en-US" sz="2400" dirty="0" smtClean="0"/>
              <a:t>Food and Drug Administration</a:t>
            </a:r>
          </a:p>
          <a:p>
            <a:pPr eaLnBrk="1" hangingPunct="1"/>
            <a:r>
              <a:rPr lang="en-US" sz="2800" dirty="0" err="1" smtClean="0"/>
              <a:t>AspenBio</a:t>
            </a:r>
            <a:r>
              <a:rPr lang="en-US" sz="2800" dirty="0" smtClean="0"/>
              <a:t> </a:t>
            </a:r>
            <a:r>
              <a:rPr lang="en-US" sz="2800" dirty="0" err="1" smtClean="0"/>
              <a:t>Pharma</a:t>
            </a:r>
            <a:endParaRPr lang="en-US" sz="2800" dirty="0" smtClean="0"/>
          </a:p>
          <a:p>
            <a:pPr eaLnBrk="1" hangingPunct="1"/>
            <a:r>
              <a:rPr lang="en-US" sz="2800" dirty="0" err="1" smtClean="0"/>
              <a:t>Octapharma</a:t>
            </a:r>
            <a:r>
              <a:rPr lang="en-US" sz="2800" dirty="0" smtClean="0"/>
              <a:t> USA</a:t>
            </a:r>
          </a:p>
          <a:p>
            <a:pPr eaLnBrk="1" hangingPunct="1"/>
            <a:r>
              <a:rPr lang="en-US" sz="2800" dirty="0" err="1" smtClean="0"/>
              <a:t>Octapharma</a:t>
            </a:r>
            <a:r>
              <a:rPr lang="en-US" sz="2800" dirty="0" smtClean="0"/>
              <a:t> AG</a:t>
            </a:r>
          </a:p>
        </p:txBody>
      </p:sp>
      <p:sp>
        <p:nvSpPr>
          <p:cNvPr id="4100" name="Line 4"/>
          <p:cNvSpPr>
            <a:spLocks noChangeShapeType="1"/>
          </p:cNvSpPr>
          <p:nvPr/>
        </p:nvSpPr>
        <p:spPr bwMode="auto">
          <a:xfrm>
            <a:off x="762000" y="1600200"/>
            <a:ext cx="77724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609600" y="1371600"/>
            <a:ext cx="6096000" cy="5029200"/>
          </a:xfrm>
        </p:spPr>
        <p:txBody>
          <a:bodyPr/>
          <a:lstStyle/>
          <a:p>
            <a:pPr eaLnBrk="1" hangingPunct="1"/>
            <a:r>
              <a:rPr lang="en-US" smtClean="0"/>
              <a:t>Information driving adaptation</a:t>
            </a:r>
          </a:p>
          <a:p>
            <a:pPr lvl="1" eaLnBrk="1" hangingPunct="1"/>
            <a:r>
              <a:rPr lang="en-US" smtClean="0"/>
              <a:t>Adaptive</a:t>
            </a:r>
          </a:p>
          <a:p>
            <a:pPr lvl="2" eaLnBrk="1" hangingPunct="1"/>
            <a:r>
              <a:rPr lang="en-US" smtClean="0"/>
              <a:t>Covariates</a:t>
            </a:r>
          </a:p>
          <a:p>
            <a:pPr lvl="2" eaLnBrk="1" hangingPunct="1"/>
            <a:r>
              <a:rPr lang="en-US" smtClean="0"/>
              <a:t>Variance</a:t>
            </a:r>
          </a:p>
          <a:p>
            <a:pPr lvl="1" eaLnBrk="1" hangingPunct="1"/>
            <a:r>
              <a:rPr lang="en-US" smtClean="0"/>
              <a:t>Response adaptive</a:t>
            </a:r>
          </a:p>
          <a:p>
            <a:pPr lvl="2" eaLnBrk="1" hangingPunct="1"/>
            <a:r>
              <a:rPr lang="en-US" smtClean="0"/>
              <a:t>Primary endpoint</a:t>
            </a:r>
          </a:p>
          <a:p>
            <a:pPr lvl="2" eaLnBrk="1" hangingPunct="1"/>
            <a:r>
              <a:rPr lang="en-US" smtClean="0"/>
              <a:t>Biomarker</a:t>
            </a:r>
          </a:p>
          <a:p>
            <a:pPr lvl="2" eaLnBrk="1" hangingPunct="1"/>
            <a:r>
              <a:rPr lang="en-US" smtClean="0"/>
              <a:t>Safety outcomes</a:t>
            </a:r>
          </a:p>
        </p:txBody>
      </p:sp>
      <p:sp>
        <p:nvSpPr>
          <p:cNvPr id="22531" name="Rectangle 4"/>
          <p:cNvSpPr>
            <a:spLocks noGrp="1" noChangeArrowheads="1"/>
          </p:cNvSpPr>
          <p:nvPr>
            <p:ph type="title"/>
          </p:nvPr>
        </p:nvSpPr>
        <p:spPr>
          <a:xfrm>
            <a:off x="457200" y="0"/>
            <a:ext cx="8229600" cy="1143000"/>
          </a:xfrm>
          <a:noFill/>
        </p:spPr>
        <p:txBody>
          <a:bodyPr/>
          <a:lstStyle/>
          <a:p>
            <a:pPr eaLnBrk="1" hangingPunct="1"/>
            <a:r>
              <a:rPr lang="en-US" sz="4000" smtClean="0"/>
              <a:t>Categories of Adaptive Trials</a:t>
            </a:r>
          </a:p>
        </p:txBody>
      </p:sp>
      <p:sp>
        <p:nvSpPr>
          <p:cNvPr id="22532" name="Line 5"/>
          <p:cNvSpPr>
            <a:spLocks noChangeShapeType="1"/>
          </p:cNvSpPr>
          <p:nvPr/>
        </p:nvSpPr>
        <p:spPr bwMode="auto">
          <a:xfrm>
            <a:off x="762000" y="1143000"/>
            <a:ext cx="7772400" cy="0"/>
          </a:xfrm>
          <a:prstGeom prst="line">
            <a:avLst/>
          </a:prstGeom>
          <a:noFill/>
          <a:ln w="9525">
            <a:solidFill>
              <a:schemeClr val="tx1"/>
            </a:solidFill>
            <a:round/>
            <a:headEnd/>
            <a:tailEnd/>
          </a:ln>
        </p:spPr>
        <p:txBody>
          <a:bodyPr/>
          <a:lstStyle/>
          <a:p>
            <a:endParaRPr lang="en-US"/>
          </a:p>
        </p:txBody>
      </p:sp>
      <p:sp>
        <p:nvSpPr>
          <p:cNvPr id="143367" name="Text Box 7"/>
          <p:cNvSpPr txBox="1">
            <a:spLocks noChangeArrowheads="1"/>
          </p:cNvSpPr>
          <p:nvPr/>
        </p:nvSpPr>
        <p:spPr bwMode="auto">
          <a:xfrm>
            <a:off x="4495800" y="2895600"/>
            <a:ext cx="3952875" cy="482600"/>
          </a:xfrm>
          <a:prstGeom prst="rect">
            <a:avLst/>
          </a:prstGeom>
          <a:solidFill>
            <a:srgbClr val="FFFF00"/>
          </a:solidFill>
          <a:ln w="25400">
            <a:solidFill>
              <a:schemeClr val="tx1"/>
            </a:solidFill>
            <a:miter lim="800000"/>
            <a:headEnd/>
            <a:tailEnd/>
          </a:ln>
        </p:spPr>
        <p:txBody>
          <a:bodyPr wrap="none">
            <a:spAutoFit/>
          </a:bodyPr>
          <a:lstStyle/>
          <a:p>
            <a:r>
              <a:rPr lang="en-US" sz="2400" b="1"/>
              <a:t>Sample size re-estimation</a:t>
            </a:r>
          </a:p>
        </p:txBody>
      </p:sp>
      <p:sp>
        <p:nvSpPr>
          <p:cNvPr id="143368" name="Text Box 8"/>
          <p:cNvSpPr txBox="1">
            <a:spLocks noChangeArrowheads="1"/>
          </p:cNvSpPr>
          <p:nvPr/>
        </p:nvSpPr>
        <p:spPr bwMode="auto">
          <a:xfrm>
            <a:off x="4538663" y="3952875"/>
            <a:ext cx="3005137" cy="847725"/>
          </a:xfrm>
          <a:prstGeom prst="rect">
            <a:avLst/>
          </a:prstGeom>
          <a:solidFill>
            <a:srgbClr val="FFFF00"/>
          </a:solidFill>
          <a:ln w="25400">
            <a:solidFill>
              <a:schemeClr val="tx1"/>
            </a:solidFill>
            <a:miter lim="800000"/>
            <a:headEnd/>
            <a:tailEnd/>
          </a:ln>
        </p:spPr>
        <p:txBody>
          <a:bodyPr wrap="none">
            <a:spAutoFit/>
          </a:bodyPr>
          <a:lstStyle/>
          <a:p>
            <a:r>
              <a:rPr lang="en-US" sz="2400" b="1"/>
              <a:t>Response-adaptive</a:t>
            </a:r>
          </a:p>
          <a:p>
            <a:r>
              <a:rPr lang="en-US" sz="2400" b="1"/>
              <a:t>dose finding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3367"/>
                                        </p:tgtEl>
                                        <p:attrNameLst>
                                          <p:attrName>style.visibility</p:attrName>
                                        </p:attrNameLst>
                                      </p:cBhvr>
                                      <p:to>
                                        <p:strVal val="visible"/>
                                      </p:to>
                                    </p:set>
                                    <p:anim calcmode="lin" valueType="num">
                                      <p:cBhvr additive="base">
                                        <p:cTn id="7" dur="500" fill="hold"/>
                                        <p:tgtEl>
                                          <p:spTgt spid="143367"/>
                                        </p:tgtEl>
                                        <p:attrNameLst>
                                          <p:attrName>ppt_x</p:attrName>
                                        </p:attrNameLst>
                                      </p:cBhvr>
                                      <p:tavLst>
                                        <p:tav tm="0">
                                          <p:val>
                                            <p:strVal val="1+#ppt_w/2"/>
                                          </p:val>
                                        </p:tav>
                                        <p:tav tm="100000">
                                          <p:val>
                                            <p:strVal val="#ppt_x"/>
                                          </p:val>
                                        </p:tav>
                                      </p:tavLst>
                                    </p:anim>
                                    <p:anim calcmode="lin" valueType="num">
                                      <p:cBhvr additive="base">
                                        <p:cTn id="8" dur="500" fill="hold"/>
                                        <p:tgtEl>
                                          <p:spTgt spid="14336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3368"/>
                                        </p:tgtEl>
                                        <p:attrNameLst>
                                          <p:attrName>style.visibility</p:attrName>
                                        </p:attrNameLst>
                                      </p:cBhvr>
                                      <p:to>
                                        <p:strVal val="visible"/>
                                      </p:to>
                                    </p:set>
                                    <p:anim calcmode="lin" valueType="num">
                                      <p:cBhvr additive="base">
                                        <p:cTn id="13" dur="500" fill="hold"/>
                                        <p:tgtEl>
                                          <p:spTgt spid="143368"/>
                                        </p:tgtEl>
                                        <p:attrNameLst>
                                          <p:attrName>ppt_x</p:attrName>
                                        </p:attrNameLst>
                                      </p:cBhvr>
                                      <p:tavLst>
                                        <p:tav tm="0">
                                          <p:val>
                                            <p:strVal val="1+#ppt_w/2"/>
                                          </p:val>
                                        </p:tav>
                                        <p:tav tm="100000">
                                          <p:val>
                                            <p:strVal val="#ppt_x"/>
                                          </p:val>
                                        </p:tav>
                                      </p:tavLst>
                                    </p:anim>
                                    <p:anim calcmode="lin" valueType="num">
                                      <p:cBhvr additive="base">
                                        <p:cTn id="14" dur="500" fill="hold"/>
                                        <p:tgtEl>
                                          <p:spTgt spid="1433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7" grpId="0" animBg="1"/>
      <p:bldP spid="14336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4294967295"/>
          </p:nvPr>
        </p:nvSpPr>
        <p:spPr>
          <a:xfrm>
            <a:off x="533400" y="1295400"/>
            <a:ext cx="8077200" cy="5181600"/>
          </a:xfrm>
        </p:spPr>
        <p:txBody>
          <a:bodyPr/>
          <a:lstStyle/>
          <a:p>
            <a:r>
              <a:rPr lang="en-US" sz="2800" smtClean="0"/>
              <a:t>Frequent interim analyses</a:t>
            </a:r>
          </a:p>
          <a:p>
            <a:r>
              <a:rPr lang="en-US" sz="2800" smtClean="0"/>
              <a:t>Explicit longitudinal modeling of the relationship between proximate endpoints and the primary endpoint of the trial</a:t>
            </a:r>
          </a:p>
          <a:p>
            <a:r>
              <a:rPr lang="en-US" sz="2800" smtClean="0"/>
              <a:t>Response-adaptive randomization to efficiently address one or more trial goals</a:t>
            </a:r>
          </a:p>
          <a:p>
            <a:r>
              <a:rPr lang="en-US" sz="2800" smtClean="0"/>
              <a:t>Explicit decision rules based on predictive probabilities at each interim analysis</a:t>
            </a:r>
          </a:p>
          <a:p>
            <a:r>
              <a:rPr lang="en-US" sz="2800" smtClean="0"/>
              <a:t>Dose-response modeling</a:t>
            </a:r>
          </a:p>
          <a:p>
            <a:r>
              <a:rPr lang="en-US" sz="2800" smtClean="0"/>
              <a:t>Extensive simulations of trial performance </a:t>
            </a:r>
          </a:p>
        </p:txBody>
      </p:sp>
      <p:sp>
        <p:nvSpPr>
          <p:cNvPr id="23555" name="Rectangle 4"/>
          <p:cNvSpPr>
            <a:spLocks noGrp="1" noChangeArrowheads="1"/>
          </p:cNvSpPr>
          <p:nvPr>
            <p:ph type="title" idx="4294967295"/>
          </p:nvPr>
        </p:nvSpPr>
        <p:spPr>
          <a:xfrm>
            <a:off x="152400" y="0"/>
            <a:ext cx="8839200" cy="1143000"/>
          </a:xfrm>
          <a:noFill/>
        </p:spPr>
        <p:txBody>
          <a:bodyPr/>
          <a:lstStyle/>
          <a:p>
            <a:pPr eaLnBrk="1" hangingPunct="1"/>
            <a:r>
              <a:rPr lang="en-US" sz="4000" smtClean="0"/>
              <a:t>Some (Bayesian) Adaptive Strategies</a:t>
            </a:r>
          </a:p>
        </p:txBody>
      </p:sp>
      <p:sp>
        <p:nvSpPr>
          <p:cNvPr id="23556" name="Line 5"/>
          <p:cNvSpPr>
            <a:spLocks noChangeShapeType="1"/>
          </p:cNvSpPr>
          <p:nvPr/>
        </p:nvSpPr>
        <p:spPr bwMode="auto">
          <a:xfrm>
            <a:off x="762000" y="1066800"/>
            <a:ext cx="77724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4294967295"/>
          </p:nvPr>
        </p:nvSpPr>
        <p:spPr>
          <a:xfrm>
            <a:off x="533400" y="1219200"/>
            <a:ext cx="8077200" cy="4800600"/>
          </a:xfrm>
        </p:spPr>
        <p:txBody>
          <a:bodyPr/>
          <a:lstStyle/>
          <a:p>
            <a:pPr>
              <a:spcBef>
                <a:spcPct val="15000"/>
              </a:spcBef>
            </a:pPr>
            <a:r>
              <a:rPr lang="en-US" sz="2800" b="1" smtClean="0"/>
              <a:t>Frequent interim analyses</a:t>
            </a:r>
            <a:r>
              <a:rPr lang="en-US" sz="2800" smtClean="0"/>
              <a:t> based on Markov-chain Monte Carlo (MCMC) estimates of Bayesian posterior probability distributions, with multiple imputation and estimation of unknown trial parameters and patient outcomes.</a:t>
            </a:r>
          </a:p>
          <a:p>
            <a:pPr>
              <a:spcBef>
                <a:spcPct val="15000"/>
              </a:spcBef>
            </a:pPr>
            <a:r>
              <a:rPr lang="en-US" sz="2800" smtClean="0"/>
              <a:t>Typically quantify</a:t>
            </a:r>
          </a:p>
          <a:p>
            <a:pPr lvl="1">
              <a:spcBef>
                <a:spcPct val="15000"/>
              </a:spcBef>
            </a:pPr>
            <a:r>
              <a:rPr lang="en-US" sz="2400" smtClean="0"/>
              <a:t>Evidence of treatment efficacy</a:t>
            </a:r>
          </a:p>
          <a:p>
            <a:pPr lvl="1">
              <a:spcBef>
                <a:spcPct val="15000"/>
              </a:spcBef>
            </a:pPr>
            <a:r>
              <a:rPr lang="en-US" sz="2400" smtClean="0"/>
              <a:t>Trial futility/predictive probability of success</a:t>
            </a:r>
          </a:p>
          <a:p>
            <a:pPr lvl="1">
              <a:spcBef>
                <a:spcPct val="15000"/>
              </a:spcBef>
            </a:pPr>
            <a:r>
              <a:rPr lang="en-US" sz="2400" smtClean="0"/>
              <a:t>Safety and rates of adverse events</a:t>
            </a:r>
          </a:p>
        </p:txBody>
      </p:sp>
      <p:sp>
        <p:nvSpPr>
          <p:cNvPr id="24579" name="Rectangle 4"/>
          <p:cNvSpPr>
            <a:spLocks noGrp="1" noChangeArrowheads="1"/>
          </p:cNvSpPr>
          <p:nvPr>
            <p:ph type="title" idx="4294967295"/>
          </p:nvPr>
        </p:nvSpPr>
        <p:spPr>
          <a:xfrm>
            <a:off x="152400" y="0"/>
            <a:ext cx="8839200" cy="1143000"/>
          </a:xfrm>
          <a:noFill/>
        </p:spPr>
        <p:txBody>
          <a:bodyPr/>
          <a:lstStyle/>
          <a:p>
            <a:pPr eaLnBrk="1" hangingPunct="1"/>
            <a:r>
              <a:rPr lang="en-US" sz="4000" smtClean="0"/>
              <a:t>Frequent Interim Analyses</a:t>
            </a:r>
          </a:p>
        </p:txBody>
      </p:sp>
      <p:sp>
        <p:nvSpPr>
          <p:cNvPr id="24580" name="Line 5"/>
          <p:cNvSpPr>
            <a:spLocks noChangeShapeType="1"/>
          </p:cNvSpPr>
          <p:nvPr/>
        </p:nvSpPr>
        <p:spPr bwMode="auto">
          <a:xfrm>
            <a:off x="762000" y="1066800"/>
            <a:ext cx="77724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4294967295"/>
          </p:nvPr>
        </p:nvSpPr>
        <p:spPr>
          <a:xfrm>
            <a:off x="533400" y="1219200"/>
            <a:ext cx="8077200" cy="5562600"/>
          </a:xfrm>
        </p:spPr>
        <p:txBody>
          <a:bodyPr/>
          <a:lstStyle/>
          <a:p>
            <a:pPr>
              <a:spcBef>
                <a:spcPct val="15000"/>
              </a:spcBef>
            </a:pPr>
            <a:r>
              <a:rPr lang="en-US" sz="2800" smtClean="0"/>
              <a:t>Explicit </a:t>
            </a:r>
            <a:r>
              <a:rPr lang="en-US" sz="2800" b="1" smtClean="0"/>
              <a:t>longitudinal modeling</a:t>
            </a:r>
            <a:r>
              <a:rPr lang="en-US" sz="2800" smtClean="0"/>
              <a:t> of the relationship between proximate endpoints and the primary (generally longer term) endpoint of the trial to better inform interim decision making, based on the data accumulating within the trial and without assuming any particular relationship at the beginning of the trial.</a:t>
            </a:r>
          </a:p>
          <a:p>
            <a:pPr>
              <a:spcBef>
                <a:spcPct val="15000"/>
              </a:spcBef>
            </a:pPr>
            <a:r>
              <a:rPr lang="en-US" sz="2800" smtClean="0"/>
              <a:t>Used to learn about, and utilize, the relationship between proximate and final endpoints</a:t>
            </a:r>
          </a:p>
          <a:p>
            <a:pPr>
              <a:spcBef>
                <a:spcPct val="15000"/>
              </a:spcBef>
            </a:pPr>
            <a:r>
              <a:rPr lang="en-US" sz="2800" smtClean="0"/>
              <a:t>Frequently misunderstood as “making assumptions” or using “biomarkers”</a:t>
            </a:r>
          </a:p>
        </p:txBody>
      </p:sp>
      <p:sp>
        <p:nvSpPr>
          <p:cNvPr id="25603" name="Rectangle 4"/>
          <p:cNvSpPr>
            <a:spLocks noGrp="1" noChangeArrowheads="1"/>
          </p:cNvSpPr>
          <p:nvPr>
            <p:ph type="title" idx="4294967295"/>
          </p:nvPr>
        </p:nvSpPr>
        <p:spPr>
          <a:xfrm>
            <a:off x="152400" y="0"/>
            <a:ext cx="8839200" cy="1143000"/>
          </a:xfrm>
          <a:noFill/>
        </p:spPr>
        <p:txBody>
          <a:bodyPr/>
          <a:lstStyle/>
          <a:p>
            <a:pPr eaLnBrk="1" hangingPunct="1"/>
            <a:r>
              <a:rPr lang="en-US" sz="4000" smtClean="0"/>
              <a:t>Longitudinal Modeling</a:t>
            </a:r>
          </a:p>
        </p:txBody>
      </p:sp>
      <p:sp>
        <p:nvSpPr>
          <p:cNvPr id="25604" name="Line 5"/>
          <p:cNvSpPr>
            <a:spLocks noChangeShapeType="1"/>
          </p:cNvSpPr>
          <p:nvPr/>
        </p:nvSpPr>
        <p:spPr bwMode="auto">
          <a:xfrm>
            <a:off x="762000" y="1066800"/>
            <a:ext cx="77724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4294967295"/>
          </p:nvPr>
        </p:nvSpPr>
        <p:spPr>
          <a:xfrm>
            <a:off x="533400" y="1219200"/>
            <a:ext cx="8077200" cy="5562600"/>
          </a:xfrm>
        </p:spPr>
        <p:txBody>
          <a:bodyPr/>
          <a:lstStyle/>
          <a:p>
            <a:pPr>
              <a:spcBef>
                <a:spcPct val="15000"/>
              </a:spcBef>
            </a:pPr>
            <a:r>
              <a:rPr lang="en-US" sz="2800" b="1" smtClean="0"/>
              <a:t>Response-adaptive randomization</a:t>
            </a:r>
            <a:r>
              <a:rPr lang="en-US" sz="2800" smtClean="0"/>
              <a:t> to improve important trial characteristics</a:t>
            </a:r>
          </a:p>
          <a:p>
            <a:pPr>
              <a:spcBef>
                <a:spcPct val="15000"/>
              </a:spcBef>
            </a:pPr>
            <a:r>
              <a:rPr lang="en-US" sz="2800" smtClean="0"/>
              <a:t>May be used to address one or more of:</a:t>
            </a:r>
          </a:p>
          <a:p>
            <a:pPr lvl="1">
              <a:spcBef>
                <a:spcPct val="15000"/>
              </a:spcBef>
            </a:pPr>
            <a:r>
              <a:rPr lang="en-US" sz="2400" smtClean="0"/>
              <a:t>To improve subject outcomes by preferentially randomizing patients to the better performing arm</a:t>
            </a:r>
          </a:p>
          <a:p>
            <a:pPr lvl="1">
              <a:spcBef>
                <a:spcPct val="15000"/>
              </a:spcBef>
            </a:pPr>
            <a:r>
              <a:rPr lang="en-US" sz="2400" smtClean="0"/>
              <a:t>To improve the efficiency of estimation by preferentially assigning patients to doses in a manner that increases statistical efficiency</a:t>
            </a:r>
          </a:p>
          <a:p>
            <a:pPr lvl="1">
              <a:spcBef>
                <a:spcPct val="15000"/>
              </a:spcBef>
            </a:pPr>
            <a:r>
              <a:rPr lang="en-US" sz="2400" smtClean="0"/>
              <a:t>To improve the efficiency in addressing multiple hypotheses by randomizing patients in a way that emphasizes sequential goals</a:t>
            </a:r>
          </a:p>
          <a:p>
            <a:pPr lvl="1">
              <a:spcBef>
                <a:spcPct val="15000"/>
              </a:spcBef>
            </a:pPr>
            <a:r>
              <a:rPr lang="en-US" sz="2400" smtClean="0"/>
              <a:t>Includes arm dropping</a:t>
            </a:r>
          </a:p>
          <a:p>
            <a:pPr>
              <a:spcBef>
                <a:spcPct val="15000"/>
              </a:spcBef>
            </a:pPr>
            <a:endParaRPr lang="en-US" sz="2800" smtClean="0"/>
          </a:p>
        </p:txBody>
      </p:sp>
      <p:sp>
        <p:nvSpPr>
          <p:cNvPr id="26627" name="Rectangle 4"/>
          <p:cNvSpPr>
            <a:spLocks noGrp="1" noChangeArrowheads="1"/>
          </p:cNvSpPr>
          <p:nvPr>
            <p:ph type="title" idx="4294967295"/>
          </p:nvPr>
        </p:nvSpPr>
        <p:spPr>
          <a:xfrm>
            <a:off x="152400" y="0"/>
            <a:ext cx="8839200" cy="1143000"/>
          </a:xfrm>
          <a:noFill/>
        </p:spPr>
        <p:txBody>
          <a:bodyPr/>
          <a:lstStyle/>
          <a:p>
            <a:pPr eaLnBrk="1" hangingPunct="1"/>
            <a:r>
              <a:rPr lang="en-US" sz="4000" smtClean="0"/>
              <a:t>Response-adaptive Randomization</a:t>
            </a:r>
          </a:p>
        </p:txBody>
      </p:sp>
      <p:sp>
        <p:nvSpPr>
          <p:cNvPr id="26628" name="Line 5"/>
          <p:cNvSpPr>
            <a:spLocks noChangeShapeType="1"/>
          </p:cNvSpPr>
          <p:nvPr/>
        </p:nvSpPr>
        <p:spPr bwMode="auto">
          <a:xfrm>
            <a:off x="762000" y="1066800"/>
            <a:ext cx="77724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4294967295"/>
          </p:nvPr>
        </p:nvSpPr>
        <p:spPr>
          <a:xfrm>
            <a:off x="533400" y="1219200"/>
            <a:ext cx="8077200" cy="5562600"/>
          </a:xfrm>
        </p:spPr>
        <p:txBody>
          <a:bodyPr/>
          <a:lstStyle/>
          <a:p>
            <a:pPr>
              <a:spcBef>
                <a:spcPct val="15000"/>
              </a:spcBef>
            </a:pPr>
            <a:r>
              <a:rPr lang="en-US" sz="2800" smtClean="0"/>
              <a:t>Explicit </a:t>
            </a:r>
            <a:r>
              <a:rPr lang="en-US" sz="2800" b="1" smtClean="0"/>
              <a:t>decision rules based on predictive probabilities</a:t>
            </a:r>
            <a:r>
              <a:rPr lang="en-US" sz="2800" smtClean="0"/>
              <a:t> at each interim analysis to define when to stop for futility, early success, etc.</a:t>
            </a:r>
          </a:p>
          <a:p>
            <a:pPr>
              <a:spcBef>
                <a:spcPct val="15000"/>
              </a:spcBef>
            </a:pPr>
            <a:r>
              <a:rPr lang="en-US" sz="2800" smtClean="0"/>
              <a:t>Examples</a:t>
            </a:r>
          </a:p>
          <a:p>
            <a:pPr lvl="1">
              <a:spcBef>
                <a:spcPct val="15000"/>
              </a:spcBef>
            </a:pPr>
            <a:r>
              <a:rPr lang="en-US" sz="2400" smtClean="0"/>
              <a:t>May define success or futility based on the predictive probability of success if trial is stopped and all patients followed to completion</a:t>
            </a:r>
          </a:p>
          <a:p>
            <a:pPr lvl="1">
              <a:spcBef>
                <a:spcPct val="15000"/>
              </a:spcBef>
            </a:pPr>
            <a:r>
              <a:rPr lang="en-US" sz="2400" smtClean="0"/>
              <a:t>May define success or futility based on the predictive probability of success of a </a:t>
            </a:r>
            <a:r>
              <a:rPr lang="en-US" sz="2400" b="1" smtClean="0"/>
              <a:t>subsequent</a:t>
            </a:r>
            <a:r>
              <a:rPr lang="en-US" sz="2400" smtClean="0"/>
              <a:t> phase III trial</a:t>
            </a:r>
          </a:p>
          <a:p>
            <a:pPr lvl="1">
              <a:spcBef>
                <a:spcPct val="15000"/>
              </a:spcBef>
            </a:pPr>
            <a:r>
              <a:rPr lang="en-US" sz="2400" smtClean="0"/>
              <a:t>May combine probabilities logically: probability that the active agent is </a:t>
            </a:r>
            <a:r>
              <a:rPr lang="en-US" sz="2400" b="1" smtClean="0"/>
              <a:t>both</a:t>
            </a:r>
            <a:r>
              <a:rPr lang="en-US" sz="2400" smtClean="0"/>
              <a:t> superior to a control arm and non-inferior to an active comparator</a:t>
            </a:r>
          </a:p>
          <a:p>
            <a:pPr lvl="1">
              <a:spcBef>
                <a:spcPct val="15000"/>
              </a:spcBef>
            </a:pPr>
            <a:r>
              <a:rPr lang="en-US" sz="2400" smtClean="0"/>
              <a:t>Design “transitions”: e.g.,  phase II to phase III</a:t>
            </a:r>
          </a:p>
          <a:p>
            <a:pPr lvl="1">
              <a:spcBef>
                <a:spcPct val="15000"/>
              </a:spcBef>
              <a:buFontTx/>
              <a:buNone/>
            </a:pPr>
            <a:endParaRPr lang="en-US" sz="2400" smtClean="0"/>
          </a:p>
        </p:txBody>
      </p:sp>
      <p:sp>
        <p:nvSpPr>
          <p:cNvPr id="27651" name="Rectangle 4"/>
          <p:cNvSpPr>
            <a:spLocks noGrp="1" noChangeArrowheads="1"/>
          </p:cNvSpPr>
          <p:nvPr>
            <p:ph type="title" idx="4294967295"/>
          </p:nvPr>
        </p:nvSpPr>
        <p:spPr>
          <a:xfrm>
            <a:off x="152400" y="0"/>
            <a:ext cx="8839200" cy="1143000"/>
          </a:xfrm>
          <a:noFill/>
        </p:spPr>
        <p:txBody>
          <a:bodyPr/>
          <a:lstStyle/>
          <a:p>
            <a:pPr eaLnBrk="1" hangingPunct="1"/>
            <a:r>
              <a:rPr lang="en-US" sz="3600" smtClean="0"/>
              <a:t>Decision Rules/Predictive Probabilities</a:t>
            </a:r>
          </a:p>
        </p:txBody>
      </p:sp>
      <p:sp>
        <p:nvSpPr>
          <p:cNvPr id="27652" name="Line 5"/>
          <p:cNvSpPr>
            <a:spLocks noChangeShapeType="1"/>
          </p:cNvSpPr>
          <p:nvPr/>
        </p:nvSpPr>
        <p:spPr bwMode="auto">
          <a:xfrm>
            <a:off x="762000" y="1066800"/>
            <a:ext cx="77724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4294967295"/>
          </p:nvPr>
        </p:nvSpPr>
        <p:spPr>
          <a:xfrm>
            <a:off x="533400" y="1219200"/>
            <a:ext cx="8077200" cy="5562600"/>
          </a:xfrm>
        </p:spPr>
        <p:txBody>
          <a:bodyPr/>
          <a:lstStyle/>
          <a:p>
            <a:pPr>
              <a:spcBef>
                <a:spcPct val="15000"/>
              </a:spcBef>
            </a:pPr>
            <a:r>
              <a:rPr lang="en-US" sz="2800" b="1" smtClean="0"/>
              <a:t>Dose-response modeling</a:t>
            </a:r>
            <a:r>
              <a:rPr lang="en-US" sz="2800" smtClean="0"/>
              <a:t>, when applicable, so that information from all patients informs the estimate of the treatment effect at all doses—this improves the reliability of interim decision making and improves accuracy in the updating of interim randomization proportions.</a:t>
            </a:r>
          </a:p>
          <a:p>
            <a:pPr>
              <a:spcBef>
                <a:spcPct val="15000"/>
              </a:spcBef>
            </a:pPr>
            <a:r>
              <a:rPr lang="en-US" sz="2800" smtClean="0"/>
              <a:t>Examples</a:t>
            </a:r>
          </a:p>
          <a:p>
            <a:pPr lvl="1">
              <a:spcBef>
                <a:spcPct val="15000"/>
              </a:spcBef>
            </a:pPr>
            <a:r>
              <a:rPr lang="en-US" sz="2400" smtClean="0"/>
              <a:t>Logistic dose-response model: assumes monotonicity</a:t>
            </a:r>
          </a:p>
          <a:p>
            <a:pPr lvl="1">
              <a:spcBef>
                <a:spcPct val="15000"/>
              </a:spcBef>
            </a:pPr>
            <a:r>
              <a:rPr lang="en-US" sz="2400" smtClean="0"/>
              <a:t>Normal dynamic linear model (NDLM): borrows information from adjacent doses but doesn’t assume a particular shape of the relationship</a:t>
            </a:r>
          </a:p>
        </p:txBody>
      </p:sp>
      <p:sp>
        <p:nvSpPr>
          <p:cNvPr id="28675" name="Rectangle 4"/>
          <p:cNvSpPr>
            <a:spLocks noGrp="1" noChangeArrowheads="1"/>
          </p:cNvSpPr>
          <p:nvPr>
            <p:ph type="title" idx="4294967295"/>
          </p:nvPr>
        </p:nvSpPr>
        <p:spPr>
          <a:xfrm>
            <a:off x="152400" y="0"/>
            <a:ext cx="8839200" cy="1143000"/>
          </a:xfrm>
          <a:noFill/>
        </p:spPr>
        <p:txBody>
          <a:bodyPr/>
          <a:lstStyle/>
          <a:p>
            <a:pPr eaLnBrk="1" hangingPunct="1"/>
            <a:r>
              <a:rPr lang="en-US" sz="4000" smtClean="0"/>
              <a:t>Dose-response Modeling</a:t>
            </a:r>
          </a:p>
        </p:txBody>
      </p:sp>
      <p:sp>
        <p:nvSpPr>
          <p:cNvPr id="28676" name="Line 5"/>
          <p:cNvSpPr>
            <a:spLocks noChangeShapeType="1"/>
          </p:cNvSpPr>
          <p:nvPr/>
        </p:nvSpPr>
        <p:spPr bwMode="auto">
          <a:xfrm>
            <a:off x="762000" y="1066800"/>
            <a:ext cx="77724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4294967295"/>
          </p:nvPr>
        </p:nvSpPr>
        <p:spPr>
          <a:xfrm>
            <a:off x="533400" y="1219200"/>
            <a:ext cx="8077200" cy="5562600"/>
          </a:xfrm>
        </p:spPr>
        <p:txBody>
          <a:bodyPr/>
          <a:lstStyle/>
          <a:p>
            <a:pPr>
              <a:spcBef>
                <a:spcPct val="15000"/>
              </a:spcBef>
            </a:pPr>
            <a:r>
              <a:rPr lang="en-US" sz="2800" b="1" smtClean="0"/>
              <a:t>Extensive simulations of trial performance</a:t>
            </a:r>
            <a:r>
              <a:rPr lang="en-US" sz="2800" smtClean="0"/>
              <a:t> to ensure that the type I error rate, power and accuracy in estimation of treatment effect(s), the rates of adverse events, or dose finding are well defined and acceptable, across a very wide range of possible true treatment effect sizes, dose-response relationships, and population characteristics.</a:t>
            </a:r>
          </a:p>
          <a:p>
            <a:pPr>
              <a:spcBef>
                <a:spcPct val="15000"/>
              </a:spcBef>
            </a:pPr>
            <a:r>
              <a:rPr lang="en-US" sz="2800" smtClean="0"/>
              <a:t>Often end up exploring and understanding the performance characteristics across a range of null hypotheses much broader than with traditional approaches </a:t>
            </a:r>
          </a:p>
        </p:txBody>
      </p:sp>
      <p:sp>
        <p:nvSpPr>
          <p:cNvPr id="29699" name="Rectangle 4"/>
          <p:cNvSpPr>
            <a:spLocks noGrp="1" noChangeArrowheads="1"/>
          </p:cNvSpPr>
          <p:nvPr>
            <p:ph type="title" idx="4294967295"/>
          </p:nvPr>
        </p:nvSpPr>
        <p:spPr>
          <a:xfrm>
            <a:off x="152400" y="0"/>
            <a:ext cx="8839200" cy="1143000"/>
          </a:xfrm>
          <a:noFill/>
        </p:spPr>
        <p:txBody>
          <a:bodyPr/>
          <a:lstStyle/>
          <a:p>
            <a:pPr eaLnBrk="1" hangingPunct="1"/>
            <a:r>
              <a:rPr lang="en-US" sz="4000" smtClean="0"/>
              <a:t>Extensive Simulations</a:t>
            </a:r>
          </a:p>
        </p:txBody>
      </p:sp>
      <p:sp>
        <p:nvSpPr>
          <p:cNvPr id="29700" name="Line 5"/>
          <p:cNvSpPr>
            <a:spLocks noChangeShapeType="1"/>
          </p:cNvSpPr>
          <p:nvPr/>
        </p:nvSpPr>
        <p:spPr bwMode="auto">
          <a:xfrm>
            <a:off x="762000" y="1066800"/>
            <a:ext cx="77724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457200" y="0"/>
            <a:ext cx="8229600" cy="1143000"/>
          </a:xfrm>
        </p:spPr>
        <p:txBody>
          <a:bodyPr/>
          <a:lstStyle/>
          <a:p>
            <a:pPr eaLnBrk="1" hangingPunct="1"/>
            <a:r>
              <a:rPr lang="en-US" sz="3600" smtClean="0"/>
              <a:t>The Adaptive Process</a:t>
            </a:r>
          </a:p>
        </p:txBody>
      </p:sp>
      <p:sp>
        <p:nvSpPr>
          <p:cNvPr id="30723" name="Text Box 6"/>
          <p:cNvSpPr txBox="1">
            <a:spLocks noChangeArrowheads="1"/>
          </p:cNvSpPr>
          <p:nvPr/>
        </p:nvSpPr>
        <p:spPr bwMode="auto">
          <a:xfrm>
            <a:off x="2740025" y="2514600"/>
            <a:ext cx="3000375" cy="727075"/>
          </a:xfrm>
          <a:prstGeom prst="rect">
            <a:avLst/>
          </a:prstGeom>
          <a:solidFill>
            <a:srgbClr val="FFFF00"/>
          </a:solidFill>
          <a:ln w="25400">
            <a:solidFill>
              <a:srgbClr val="000000"/>
            </a:solidFill>
            <a:miter lim="800000"/>
            <a:headEnd/>
            <a:tailEnd/>
          </a:ln>
        </p:spPr>
        <p:txBody>
          <a:bodyPr>
            <a:spAutoFit/>
          </a:bodyPr>
          <a:lstStyle/>
          <a:p>
            <a:pPr algn="ctr"/>
            <a:r>
              <a:rPr lang="en-US" sz="2000" b="1"/>
              <a:t>Analyze</a:t>
            </a:r>
          </a:p>
          <a:p>
            <a:pPr algn="ctr"/>
            <a:r>
              <a:rPr lang="en-US" sz="2000" b="1"/>
              <a:t>Available Data</a:t>
            </a:r>
          </a:p>
        </p:txBody>
      </p:sp>
      <p:sp>
        <p:nvSpPr>
          <p:cNvPr id="30724" name="Text Box 7"/>
          <p:cNvSpPr txBox="1">
            <a:spLocks noChangeArrowheads="1"/>
          </p:cNvSpPr>
          <p:nvPr/>
        </p:nvSpPr>
        <p:spPr bwMode="auto">
          <a:xfrm>
            <a:off x="1168400" y="3708400"/>
            <a:ext cx="1931988" cy="727075"/>
          </a:xfrm>
          <a:prstGeom prst="rect">
            <a:avLst/>
          </a:prstGeom>
          <a:solidFill>
            <a:srgbClr val="FFFF00"/>
          </a:solidFill>
          <a:ln w="25400">
            <a:solidFill>
              <a:srgbClr val="000000"/>
            </a:solidFill>
            <a:miter lim="800000"/>
            <a:headEnd/>
            <a:tailEnd/>
          </a:ln>
        </p:spPr>
        <p:txBody>
          <a:bodyPr wrap="none">
            <a:spAutoFit/>
          </a:bodyPr>
          <a:lstStyle/>
          <a:p>
            <a:pPr algn="ctr"/>
            <a:r>
              <a:rPr lang="en-US" sz="2000" b="1"/>
              <a:t>Continue Data</a:t>
            </a:r>
          </a:p>
          <a:p>
            <a:pPr algn="ctr"/>
            <a:r>
              <a:rPr lang="en-US" sz="2000" b="1"/>
              <a:t>Collection</a:t>
            </a:r>
          </a:p>
        </p:txBody>
      </p:sp>
      <p:sp>
        <p:nvSpPr>
          <p:cNvPr id="30725" name="Text Box 8"/>
          <p:cNvSpPr txBox="1">
            <a:spLocks noChangeArrowheads="1"/>
          </p:cNvSpPr>
          <p:nvPr/>
        </p:nvSpPr>
        <p:spPr bwMode="auto">
          <a:xfrm>
            <a:off x="457200" y="1270000"/>
            <a:ext cx="4140200" cy="727075"/>
          </a:xfrm>
          <a:prstGeom prst="rect">
            <a:avLst/>
          </a:prstGeom>
          <a:solidFill>
            <a:srgbClr val="FFFF00"/>
          </a:solidFill>
          <a:ln w="25400">
            <a:solidFill>
              <a:srgbClr val="000000"/>
            </a:solidFill>
            <a:miter lim="800000"/>
            <a:headEnd/>
            <a:tailEnd/>
          </a:ln>
        </p:spPr>
        <p:txBody>
          <a:bodyPr wrap="none">
            <a:spAutoFit/>
          </a:bodyPr>
          <a:lstStyle/>
          <a:p>
            <a:pPr algn="ctr"/>
            <a:r>
              <a:rPr lang="en-US" sz="2000" b="1"/>
              <a:t>Begin Data Collection with Initial</a:t>
            </a:r>
          </a:p>
          <a:p>
            <a:pPr algn="ctr"/>
            <a:r>
              <a:rPr lang="en-US" sz="2000" b="1"/>
              <a:t>Allocation and Sampling Rules</a:t>
            </a:r>
          </a:p>
        </p:txBody>
      </p:sp>
      <p:sp>
        <p:nvSpPr>
          <p:cNvPr id="30726" name="Text Box 9"/>
          <p:cNvSpPr txBox="1">
            <a:spLocks noChangeArrowheads="1"/>
          </p:cNvSpPr>
          <p:nvPr/>
        </p:nvSpPr>
        <p:spPr bwMode="auto">
          <a:xfrm>
            <a:off x="5991225" y="3708400"/>
            <a:ext cx="1422400" cy="727075"/>
          </a:xfrm>
          <a:prstGeom prst="rect">
            <a:avLst/>
          </a:prstGeom>
          <a:solidFill>
            <a:srgbClr val="FFFF00"/>
          </a:solidFill>
          <a:ln w="25400">
            <a:solidFill>
              <a:srgbClr val="000000"/>
            </a:solidFill>
            <a:miter lim="800000"/>
            <a:headEnd/>
            <a:tailEnd/>
          </a:ln>
        </p:spPr>
        <p:txBody>
          <a:bodyPr wrap="none">
            <a:spAutoFit/>
          </a:bodyPr>
          <a:lstStyle/>
          <a:p>
            <a:pPr algn="ctr"/>
            <a:r>
              <a:rPr lang="en-US" sz="2000" b="1"/>
              <a:t>Stopping</a:t>
            </a:r>
          </a:p>
          <a:p>
            <a:pPr algn="ctr"/>
            <a:r>
              <a:rPr lang="en-US" sz="2000" b="1"/>
              <a:t>Rule Met?</a:t>
            </a:r>
          </a:p>
        </p:txBody>
      </p:sp>
      <p:sp>
        <p:nvSpPr>
          <p:cNvPr id="30727" name="Text Box 10"/>
          <p:cNvSpPr txBox="1">
            <a:spLocks noChangeArrowheads="1"/>
          </p:cNvSpPr>
          <p:nvPr/>
        </p:nvSpPr>
        <p:spPr bwMode="auto">
          <a:xfrm>
            <a:off x="7161213" y="5003800"/>
            <a:ext cx="1703387" cy="1641475"/>
          </a:xfrm>
          <a:prstGeom prst="rect">
            <a:avLst/>
          </a:prstGeom>
          <a:solidFill>
            <a:srgbClr val="FFFF00"/>
          </a:solidFill>
          <a:ln w="25400">
            <a:solidFill>
              <a:srgbClr val="000000"/>
            </a:solidFill>
            <a:miter lim="800000"/>
            <a:headEnd/>
            <a:tailEnd/>
          </a:ln>
        </p:spPr>
        <p:txBody>
          <a:bodyPr wrap="none">
            <a:spAutoFit/>
          </a:bodyPr>
          <a:lstStyle/>
          <a:p>
            <a:pPr algn="ctr"/>
            <a:r>
              <a:rPr lang="en-US" sz="2000" b="1"/>
              <a:t>Stop Trial or</a:t>
            </a:r>
          </a:p>
          <a:p>
            <a:pPr algn="ctr"/>
            <a:r>
              <a:rPr lang="en-US" sz="2000" b="1"/>
              <a:t>Begin Next</a:t>
            </a:r>
          </a:p>
          <a:p>
            <a:pPr algn="ctr"/>
            <a:r>
              <a:rPr lang="en-US" sz="2000" b="1"/>
              <a:t>Phase in</a:t>
            </a:r>
          </a:p>
          <a:p>
            <a:pPr algn="ctr"/>
            <a:r>
              <a:rPr lang="en-US" sz="2000" b="1"/>
              <a:t>Seamless</a:t>
            </a:r>
          </a:p>
          <a:p>
            <a:pPr algn="ctr"/>
            <a:r>
              <a:rPr lang="en-US" sz="2000" b="1"/>
              <a:t>Design</a:t>
            </a:r>
          </a:p>
        </p:txBody>
      </p:sp>
      <p:sp>
        <p:nvSpPr>
          <p:cNvPr id="30728" name="Text Box 15"/>
          <p:cNvSpPr txBox="1">
            <a:spLocks noChangeArrowheads="1"/>
          </p:cNvSpPr>
          <p:nvPr/>
        </p:nvSpPr>
        <p:spPr bwMode="auto">
          <a:xfrm>
            <a:off x="2720975" y="4851400"/>
            <a:ext cx="3016250" cy="1031875"/>
          </a:xfrm>
          <a:prstGeom prst="rect">
            <a:avLst/>
          </a:prstGeom>
          <a:solidFill>
            <a:srgbClr val="FFFF00"/>
          </a:solidFill>
          <a:ln w="25400">
            <a:solidFill>
              <a:srgbClr val="000000"/>
            </a:solidFill>
            <a:miter lim="800000"/>
            <a:headEnd/>
            <a:tailEnd/>
          </a:ln>
        </p:spPr>
        <p:txBody>
          <a:bodyPr wrap="none">
            <a:spAutoFit/>
          </a:bodyPr>
          <a:lstStyle/>
          <a:p>
            <a:pPr algn="ctr"/>
            <a:r>
              <a:rPr lang="en-US" sz="2000" b="1"/>
              <a:t>Revise Allocation</a:t>
            </a:r>
          </a:p>
          <a:p>
            <a:pPr algn="ctr"/>
            <a:r>
              <a:rPr lang="en-US" sz="2000" b="1"/>
              <a:t>and Sampling Rules</a:t>
            </a:r>
          </a:p>
          <a:p>
            <a:pPr algn="ctr"/>
            <a:r>
              <a:rPr lang="en-US" sz="2000" b="1"/>
              <a:t>per Adaptive Algorithm</a:t>
            </a:r>
          </a:p>
        </p:txBody>
      </p:sp>
      <p:sp>
        <p:nvSpPr>
          <p:cNvPr id="30729" name="Line 16"/>
          <p:cNvSpPr>
            <a:spLocks noChangeShapeType="1"/>
          </p:cNvSpPr>
          <p:nvPr/>
        </p:nvSpPr>
        <p:spPr bwMode="auto">
          <a:xfrm>
            <a:off x="457200" y="990600"/>
            <a:ext cx="8229600" cy="0"/>
          </a:xfrm>
          <a:prstGeom prst="line">
            <a:avLst/>
          </a:prstGeom>
          <a:noFill/>
          <a:ln w="9525">
            <a:solidFill>
              <a:schemeClr val="tx1"/>
            </a:solidFill>
            <a:round/>
            <a:headEnd/>
            <a:tailEnd/>
          </a:ln>
        </p:spPr>
        <p:txBody>
          <a:bodyPr/>
          <a:lstStyle/>
          <a:p>
            <a:endParaRPr lang="en-US"/>
          </a:p>
        </p:txBody>
      </p:sp>
      <p:sp>
        <p:nvSpPr>
          <p:cNvPr id="30730" name="Freeform 17"/>
          <p:cNvSpPr>
            <a:spLocks/>
          </p:cNvSpPr>
          <p:nvPr/>
        </p:nvSpPr>
        <p:spPr bwMode="auto">
          <a:xfrm>
            <a:off x="1368425" y="1981200"/>
            <a:ext cx="1295400" cy="838200"/>
          </a:xfrm>
          <a:custGeom>
            <a:avLst/>
            <a:gdLst>
              <a:gd name="T0" fmla="*/ 0 w 816"/>
              <a:gd name="T1" fmla="*/ 0 h 528"/>
              <a:gd name="T2" fmla="*/ 381000 w 816"/>
              <a:gd name="T3" fmla="*/ 685800 h 528"/>
              <a:gd name="T4" fmla="*/ 1295400 w 816"/>
              <a:gd name="T5" fmla="*/ 838200 h 528"/>
              <a:gd name="T6" fmla="*/ 0 60000 65536"/>
              <a:gd name="T7" fmla="*/ 0 60000 65536"/>
              <a:gd name="T8" fmla="*/ 0 60000 65536"/>
              <a:gd name="T9" fmla="*/ 0 w 816"/>
              <a:gd name="T10" fmla="*/ 0 h 528"/>
              <a:gd name="T11" fmla="*/ 816 w 816"/>
              <a:gd name="T12" fmla="*/ 528 h 528"/>
            </a:gdLst>
            <a:ahLst/>
            <a:cxnLst>
              <a:cxn ang="T6">
                <a:pos x="T0" y="T1"/>
              </a:cxn>
              <a:cxn ang="T7">
                <a:pos x="T2" y="T3"/>
              </a:cxn>
              <a:cxn ang="T8">
                <a:pos x="T4" y="T5"/>
              </a:cxn>
            </a:cxnLst>
            <a:rect l="T9" t="T10" r="T11" b="T12"/>
            <a:pathLst>
              <a:path w="816" h="528">
                <a:moveTo>
                  <a:pt x="0" y="0"/>
                </a:moveTo>
                <a:cubicBezTo>
                  <a:pt x="52" y="172"/>
                  <a:pt x="104" y="344"/>
                  <a:pt x="240" y="432"/>
                </a:cubicBezTo>
                <a:cubicBezTo>
                  <a:pt x="376" y="520"/>
                  <a:pt x="596" y="524"/>
                  <a:pt x="816" y="528"/>
                </a:cubicBezTo>
              </a:path>
            </a:pathLst>
          </a:custGeom>
          <a:noFill/>
          <a:ln w="76200">
            <a:solidFill>
              <a:schemeClr val="tx1"/>
            </a:solidFill>
            <a:round/>
            <a:headEnd/>
            <a:tailEnd type="none" w="lg" len="lg"/>
          </a:ln>
        </p:spPr>
        <p:txBody>
          <a:bodyPr/>
          <a:lstStyle/>
          <a:p>
            <a:endParaRPr lang="en-US"/>
          </a:p>
        </p:txBody>
      </p:sp>
      <p:sp>
        <p:nvSpPr>
          <p:cNvPr id="30731" name="Freeform 19"/>
          <p:cNvSpPr>
            <a:spLocks/>
          </p:cNvSpPr>
          <p:nvPr/>
        </p:nvSpPr>
        <p:spPr bwMode="auto">
          <a:xfrm>
            <a:off x="1825625" y="2819400"/>
            <a:ext cx="914400" cy="914400"/>
          </a:xfrm>
          <a:custGeom>
            <a:avLst/>
            <a:gdLst>
              <a:gd name="T0" fmla="*/ 0 w 576"/>
              <a:gd name="T1" fmla="*/ 914400 h 576"/>
              <a:gd name="T2" fmla="*/ 152400 w 576"/>
              <a:gd name="T3" fmla="*/ 152400 h 576"/>
              <a:gd name="T4" fmla="*/ 914400 w 576"/>
              <a:gd name="T5" fmla="*/ 0 h 576"/>
              <a:gd name="T6" fmla="*/ 0 60000 65536"/>
              <a:gd name="T7" fmla="*/ 0 60000 65536"/>
              <a:gd name="T8" fmla="*/ 0 60000 65536"/>
              <a:gd name="T9" fmla="*/ 0 w 576"/>
              <a:gd name="T10" fmla="*/ 0 h 576"/>
              <a:gd name="T11" fmla="*/ 576 w 576"/>
              <a:gd name="T12" fmla="*/ 576 h 576"/>
            </a:gdLst>
            <a:ahLst/>
            <a:cxnLst>
              <a:cxn ang="T6">
                <a:pos x="T0" y="T1"/>
              </a:cxn>
              <a:cxn ang="T7">
                <a:pos x="T2" y="T3"/>
              </a:cxn>
              <a:cxn ang="T8">
                <a:pos x="T4" y="T5"/>
              </a:cxn>
            </a:cxnLst>
            <a:rect l="T9" t="T10" r="T11" b="T12"/>
            <a:pathLst>
              <a:path w="576" h="576">
                <a:moveTo>
                  <a:pt x="0" y="576"/>
                </a:moveTo>
                <a:cubicBezTo>
                  <a:pt x="0" y="384"/>
                  <a:pt x="0" y="192"/>
                  <a:pt x="96" y="96"/>
                </a:cubicBezTo>
                <a:cubicBezTo>
                  <a:pt x="192" y="0"/>
                  <a:pt x="384" y="0"/>
                  <a:pt x="576" y="0"/>
                </a:cubicBezTo>
              </a:path>
            </a:pathLst>
          </a:custGeom>
          <a:noFill/>
          <a:ln w="76200">
            <a:solidFill>
              <a:schemeClr val="tx1"/>
            </a:solidFill>
            <a:round/>
            <a:headEnd/>
            <a:tailEnd type="stealth" w="lg" len="lg"/>
          </a:ln>
        </p:spPr>
        <p:txBody>
          <a:bodyPr/>
          <a:lstStyle/>
          <a:p>
            <a:endParaRPr lang="en-US"/>
          </a:p>
        </p:txBody>
      </p:sp>
      <p:sp>
        <p:nvSpPr>
          <p:cNvPr id="30732" name="Freeform 20"/>
          <p:cNvSpPr>
            <a:spLocks/>
          </p:cNvSpPr>
          <p:nvPr/>
        </p:nvSpPr>
        <p:spPr bwMode="auto">
          <a:xfrm rot="10800000">
            <a:off x="5740400" y="4419600"/>
            <a:ext cx="914400" cy="914400"/>
          </a:xfrm>
          <a:custGeom>
            <a:avLst/>
            <a:gdLst>
              <a:gd name="T0" fmla="*/ 0 w 576"/>
              <a:gd name="T1" fmla="*/ 914400 h 576"/>
              <a:gd name="T2" fmla="*/ 152400 w 576"/>
              <a:gd name="T3" fmla="*/ 152400 h 576"/>
              <a:gd name="T4" fmla="*/ 914400 w 576"/>
              <a:gd name="T5" fmla="*/ 0 h 576"/>
              <a:gd name="T6" fmla="*/ 0 60000 65536"/>
              <a:gd name="T7" fmla="*/ 0 60000 65536"/>
              <a:gd name="T8" fmla="*/ 0 60000 65536"/>
              <a:gd name="T9" fmla="*/ 0 w 576"/>
              <a:gd name="T10" fmla="*/ 0 h 576"/>
              <a:gd name="T11" fmla="*/ 576 w 576"/>
              <a:gd name="T12" fmla="*/ 576 h 576"/>
            </a:gdLst>
            <a:ahLst/>
            <a:cxnLst>
              <a:cxn ang="T6">
                <a:pos x="T0" y="T1"/>
              </a:cxn>
              <a:cxn ang="T7">
                <a:pos x="T2" y="T3"/>
              </a:cxn>
              <a:cxn ang="T8">
                <a:pos x="T4" y="T5"/>
              </a:cxn>
            </a:cxnLst>
            <a:rect l="T9" t="T10" r="T11" b="T12"/>
            <a:pathLst>
              <a:path w="576" h="576">
                <a:moveTo>
                  <a:pt x="0" y="576"/>
                </a:moveTo>
                <a:cubicBezTo>
                  <a:pt x="0" y="384"/>
                  <a:pt x="0" y="192"/>
                  <a:pt x="96" y="96"/>
                </a:cubicBezTo>
                <a:cubicBezTo>
                  <a:pt x="192" y="0"/>
                  <a:pt x="384" y="0"/>
                  <a:pt x="576" y="0"/>
                </a:cubicBezTo>
              </a:path>
            </a:pathLst>
          </a:custGeom>
          <a:noFill/>
          <a:ln w="76200">
            <a:solidFill>
              <a:schemeClr val="tx1"/>
            </a:solidFill>
            <a:round/>
            <a:headEnd/>
            <a:tailEnd type="stealth" w="lg" len="lg"/>
          </a:ln>
        </p:spPr>
        <p:txBody>
          <a:bodyPr/>
          <a:lstStyle/>
          <a:p>
            <a:endParaRPr lang="en-US"/>
          </a:p>
        </p:txBody>
      </p:sp>
      <p:sp>
        <p:nvSpPr>
          <p:cNvPr id="30733" name="Freeform 21"/>
          <p:cNvSpPr>
            <a:spLocks/>
          </p:cNvSpPr>
          <p:nvPr/>
        </p:nvSpPr>
        <p:spPr bwMode="auto">
          <a:xfrm rot="5400000">
            <a:off x="5740400" y="2819400"/>
            <a:ext cx="914400" cy="914400"/>
          </a:xfrm>
          <a:custGeom>
            <a:avLst/>
            <a:gdLst>
              <a:gd name="T0" fmla="*/ 0 w 576"/>
              <a:gd name="T1" fmla="*/ 914400 h 576"/>
              <a:gd name="T2" fmla="*/ 152400 w 576"/>
              <a:gd name="T3" fmla="*/ 152400 h 576"/>
              <a:gd name="T4" fmla="*/ 914400 w 576"/>
              <a:gd name="T5" fmla="*/ 0 h 576"/>
              <a:gd name="T6" fmla="*/ 0 60000 65536"/>
              <a:gd name="T7" fmla="*/ 0 60000 65536"/>
              <a:gd name="T8" fmla="*/ 0 60000 65536"/>
              <a:gd name="T9" fmla="*/ 0 w 576"/>
              <a:gd name="T10" fmla="*/ 0 h 576"/>
              <a:gd name="T11" fmla="*/ 576 w 576"/>
              <a:gd name="T12" fmla="*/ 576 h 576"/>
            </a:gdLst>
            <a:ahLst/>
            <a:cxnLst>
              <a:cxn ang="T6">
                <a:pos x="T0" y="T1"/>
              </a:cxn>
              <a:cxn ang="T7">
                <a:pos x="T2" y="T3"/>
              </a:cxn>
              <a:cxn ang="T8">
                <a:pos x="T4" y="T5"/>
              </a:cxn>
            </a:cxnLst>
            <a:rect l="T9" t="T10" r="T11" b="T12"/>
            <a:pathLst>
              <a:path w="576" h="576">
                <a:moveTo>
                  <a:pt x="0" y="576"/>
                </a:moveTo>
                <a:cubicBezTo>
                  <a:pt x="0" y="384"/>
                  <a:pt x="0" y="192"/>
                  <a:pt x="96" y="96"/>
                </a:cubicBezTo>
                <a:cubicBezTo>
                  <a:pt x="192" y="0"/>
                  <a:pt x="384" y="0"/>
                  <a:pt x="576" y="0"/>
                </a:cubicBezTo>
              </a:path>
            </a:pathLst>
          </a:custGeom>
          <a:noFill/>
          <a:ln w="76200">
            <a:solidFill>
              <a:schemeClr val="tx1"/>
            </a:solidFill>
            <a:round/>
            <a:headEnd/>
            <a:tailEnd type="stealth" w="lg" len="lg"/>
          </a:ln>
        </p:spPr>
        <p:txBody>
          <a:bodyPr/>
          <a:lstStyle/>
          <a:p>
            <a:endParaRPr lang="en-US"/>
          </a:p>
        </p:txBody>
      </p:sp>
      <p:sp>
        <p:nvSpPr>
          <p:cNvPr id="30734" name="Freeform 22"/>
          <p:cNvSpPr>
            <a:spLocks/>
          </p:cNvSpPr>
          <p:nvPr/>
        </p:nvSpPr>
        <p:spPr bwMode="auto">
          <a:xfrm rot="-5400000">
            <a:off x="1825625" y="4419600"/>
            <a:ext cx="914400" cy="914400"/>
          </a:xfrm>
          <a:custGeom>
            <a:avLst/>
            <a:gdLst>
              <a:gd name="T0" fmla="*/ 0 w 576"/>
              <a:gd name="T1" fmla="*/ 914400 h 576"/>
              <a:gd name="T2" fmla="*/ 152400 w 576"/>
              <a:gd name="T3" fmla="*/ 152400 h 576"/>
              <a:gd name="T4" fmla="*/ 914400 w 576"/>
              <a:gd name="T5" fmla="*/ 0 h 576"/>
              <a:gd name="T6" fmla="*/ 0 60000 65536"/>
              <a:gd name="T7" fmla="*/ 0 60000 65536"/>
              <a:gd name="T8" fmla="*/ 0 60000 65536"/>
              <a:gd name="T9" fmla="*/ 0 w 576"/>
              <a:gd name="T10" fmla="*/ 0 h 576"/>
              <a:gd name="T11" fmla="*/ 576 w 576"/>
              <a:gd name="T12" fmla="*/ 576 h 576"/>
            </a:gdLst>
            <a:ahLst/>
            <a:cxnLst>
              <a:cxn ang="T6">
                <a:pos x="T0" y="T1"/>
              </a:cxn>
              <a:cxn ang="T7">
                <a:pos x="T2" y="T3"/>
              </a:cxn>
              <a:cxn ang="T8">
                <a:pos x="T4" y="T5"/>
              </a:cxn>
            </a:cxnLst>
            <a:rect l="T9" t="T10" r="T11" b="T12"/>
            <a:pathLst>
              <a:path w="576" h="576">
                <a:moveTo>
                  <a:pt x="0" y="576"/>
                </a:moveTo>
                <a:cubicBezTo>
                  <a:pt x="0" y="384"/>
                  <a:pt x="0" y="192"/>
                  <a:pt x="96" y="96"/>
                </a:cubicBezTo>
                <a:cubicBezTo>
                  <a:pt x="192" y="0"/>
                  <a:pt x="384" y="0"/>
                  <a:pt x="576" y="0"/>
                </a:cubicBezTo>
              </a:path>
            </a:pathLst>
          </a:custGeom>
          <a:noFill/>
          <a:ln w="76200">
            <a:solidFill>
              <a:schemeClr val="tx1"/>
            </a:solidFill>
            <a:round/>
            <a:headEnd/>
            <a:tailEnd type="stealth" w="lg" len="lg"/>
          </a:ln>
        </p:spPr>
        <p:txBody>
          <a:bodyPr/>
          <a:lstStyle/>
          <a:p>
            <a:endParaRPr lang="en-US"/>
          </a:p>
        </p:txBody>
      </p:sp>
      <p:sp>
        <p:nvSpPr>
          <p:cNvPr id="30735" name="Freeform 23"/>
          <p:cNvSpPr>
            <a:spLocks/>
          </p:cNvSpPr>
          <p:nvPr/>
        </p:nvSpPr>
        <p:spPr bwMode="auto">
          <a:xfrm rot="302953">
            <a:off x="6654800" y="4465638"/>
            <a:ext cx="533400" cy="1096962"/>
          </a:xfrm>
          <a:custGeom>
            <a:avLst/>
            <a:gdLst>
              <a:gd name="T0" fmla="*/ 0 w 816"/>
              <a:gd name="T1" fmla="*/ 0 h 528"/>
              <a:gd name="T2" fmla="*/ 156882 w 816"/>
              <a:gd name="T3" fmla="*/ 897514 h 528"/>
              <a:gd name="T4" fmla="*/ 533400 w 816"/>
              <a:gd name="T5" fmla="*/ 1096962 h 528"/>
              <a:gd name="T6" fmla="*/ 0 60000 65536"/>
              <a:gd name="T7" fmla="*/ 0 60000 65536"/>
              <a:gd name="T8" fmla="*/ 0 60000 65536"/>
              <a:gd name="T9" fmla="*/ 0 w 816"/>
              <a:gd name="T10" fmla="*/ 0 h 528"/>
              <a:gd name="T11" fmla="*/ 816 w 816"/>
              <a:gd name="T12" fmla="*/ 528 h 528"/>
            </a:gdLst>
            <a:ahLst/>
            <a:cxnLst>
              <a:cxn ang="T6">
                <a:pos x="T0" y="T1"/>
              </a:cxn>
              <a:cxn ang="T7">
                <a:pos x="T2" y="T3"/>
              </a:cxn>
              <a:cxn ang="T8">
                <a:pos x="T4" y="T5"/>
              </a:cxn>
            </a:cxnLst>
            <a:rect l="T9" t="T10" r="T11" b="T12"/>
            <a:pathLst>
              <a:path w="816" h="528">
                <a:moveTo>
                  <a:pt x="0" y="0"/>
                </a:moveTo>
                <a:cubicBezTo>
                  <a:pt x="52" y="172"/>
                  <a:pt x="104" y="344"/>
                  <a:pt x="240" y="432"/>
                </a:cubicBezTo>
                <a:cubicBezTo>
                  <a:pt x="376" y="520"/>
                  <a:pt x="596" y="524"/>
                  <a:pt x="816" y="528"/>
                </a:cubicBezTo>
              </a:path>
            </a:pathLst>
          </a:custGeom>
          <a:noFill/>
          <a:ln w="76200">
            <a:solidFill>
              <a:schemeClr val="tx1"/>
            </a:solidFill>
            <a:round/>
            <a:headEnd/>
            <a:tailEnd type="stealth" w="lg" len="lg"/>
          </a:ln>
        </p:spPr>
        <p:txBody>
          <a:bodyPr/>
          <a:lstStyle/>
          <a:p>
            <a:endParaRPr lang="en-US"/>
          </a:p>
        </p:txBody>
      </p:sp>
      <p:grpSp>
        <p:nvGrpSpPr>
          <p:cNvPr id="30736" name="Group 25"/>
          <p:cNvGrpSpPr>
            <a:grpSpLocks noChangeAspect="1"/>
          </p:cNvGrpSpPr>
          <p:nvPr/>
        </p:nvGrpSpPr>
        <p:grpSpPr bwMode="auto">
          <a:xfrm>
            <a:off x="4038600" y="3581400"/>
            <a:ext cx="858838" cy="858838"/>
            <a:chOff x="2688" y="2256"/>
            <a:chExt cx="432" cy="432"/>
          </a:xfrm>
        </p:grpSpPr>
        <p:sp>
          <p:nvSpPr>
            <p:cNvPr id="30737" name="Oval 26"/>
            <p:cNvSpPr>
              <a:spLocks noChangeAspect="1" noChangeArrowheads="1"/>
            </p:cNvSpPr>
            <p:nvPr/>
          </p:nvSpPr>
          <p:spPr bwMode="auto">
            <a:xfrm>
              <a:off x="2688" y="2256"/>
              <a:ext cx="432" cy="432"/>
            </a:xfrm>
            <a:prstGeom prst="ellipse">
              <a:avLst/>
            </a:prstGeom>
            <a:noFill/>
            <a:ln w="76200">
              <a:solidFill>
                <a:schemeClr val="tx1"/>
              </a:solidFill>
              <a:round/>
              <a:headEnd/>
              <a:tailEnd/>
            </a:ln>
          </p:spPr>
          <p:txBody>
            <a:bodyPr wrap="none" anchor="ctr"/>
            <a:lstStyle/>
            <a:p>
              <a:endParaRPr lang="en-US" sz="1800"/>
            </a:p>
          </p:txBody>
        </p:sp>
        <p:sp>
          <p:nvSpPr>
            <p:cNvPr id="30738" name="Line 27"/>
            <p:cNvSpPr>
              <a:spLocks noChangeAspect="1" noChangeShapeType="1"/>
            </p:cNvSpPr>
            <p:nvPr/>
          </p:nvSpPr>
          <p:spPr bwMode="auto">
            <a:xfrm flipH="1">
              <a:off x="2832" y="2688"/>
              <a:ext cx="96" cy="0"/>
            </a:xfrm>
            <a:prstGeom prst="line">
              <a:avLst/>
            </a:prstGeom>
            <a:noFill/>
            <a:ln w="76200">
              <a:solidFill>
                <a:schemeClr val="tx1"/>
              </a:solidFill>
              <a:round/>
              <a:headEnd/>
              <a:tailEnd type="stealth" w="med" len="med"/>
            </a:ln>
          </p:spPr>
          <p:txBody>
            <a:bodyPr/>
            <a:lstStyle/>
            <a:p>
              <a:endParaRPr lang="en-US"/>
            </a:p>
          </p:txBody>
        </p:sp>
        <p:sp>
          <p:nvSpPr>
            <p:cNvPr id="30739" name="Line 28"/>
            <p:cNvSpPr>
              <a:spLocks noChangeAspect="1" noChangeShapeType="1"/>
            </p:cNvSpPr>
            <p:nvPr/>
          </p:nvSpPr>
          <p:spPr bwMode="auto">
            <a:xfrm rot="5400000" flipH="1">
              <a:off x="2640" y="2448"/>
              <a:ext cx="96" cy="0"/>
            </a:xfrm>
            <a:prstGeom prst="line">
              <a:avLst/>
            </a:prstGeom>
            <a:noFill/>
            <a:ln w="76200">
              <a:solidFill>
                <a:schemeClr val="tx1"/>
              </a:solidFill>
              <a:round/>
              <a:headEnd/>
              <a:tailEnd type="stealth" w="med" len="med"/>
            </a:ln>
          </p:spPr>
          <p:txBody>
            <a:bodyPr/>
            <a:lstStyle/>
            <a:p>
              <a:endParaRPr lang="en-US"/>
            </a:p>
          </p:txBody>
        </p:sp>
        <p:sp>
          <p:nvSpPr>
            <p:cNvPr id="30740" name="Line 29"/>
            <p:cNvSpPr>
              <a:spLocks noChangeAspect="1" noChangeShapeType="1"/>
            </p:cNvSpPr>
            <p:nvPr/>
          </p:nvSpPr>
          <p:spPr bwMode="auto">
            <a:xfrm rot="10800000" flipH="1">
              <a:off x="2880" y="2256"/>
              <a:ext cx="96" cy="0"/>
            </a:xfrm>
            <a:prstGeom prst="line">
              <a:avLst/>
            </a:prstGeom>
            <a:noFill/>
            <a:ln w="76200">
              <a:solidFill>
                <a:schemeClr val="tx1"/>
              </a:solidFill>
              <a:round/>
              <a:headEnd/>
              <a:tailEnd type="stealth" w="med" len="med"/>
            </a:ln>
          </p:spPr>
          <p:txBody>
            <a:bodyPr/>
            <a:lstStyle/>
            <a:p>
              <a:endParaRPr lang="en-US"/>
            </a:p>
          </p:txBody>
        </p:sp>
        <p:sp>
          <p:nvSpPr>
            <p:cNvPr id="30741" name="Line 30"/>
            <p:cNvSpPr>
              <a:spLocks noChangeAspect="1" noChangeShapeType="1"/>
            </p:cNvSpPr>
            <p:nvPr/>
          </p:nvSpPr>
          <p:spPr bwMode="auto">
            <a:xfrm rot="16200000" flipH="1">
              <a:off x="3072" y="2496"/>
              <a:ext cx="96" cy="0"/>
            </a:xfrm>
            <a:prstGeom prst="line">
              <a:avLst/>
            </a:prstGeom>
            <a:noFill/>
            <a:ln w="76200">
              <a:solidFill>
                <a:schemeClr val="tx1"/>
              </a:solidFill>
              <a:round/>
              <a:headEnd/>
              <a:tailEnd type="stealth" w="med" len="med"/>
            </a:ln>
          </p:spPr>
          <p:txBody>
            <a:bodyPr/>
            <a:lstStyle/>
            <a:p>
              <a:endParaRPr lang="en-US"/>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xfrm>
            <a:off x="457200" y="-76200"/>
            <a:ext cx="8229600" cy="1143000"/>
          </a:xfrm>
        </p:spPr>
        <p:txBody>
          <a:bodyPr/>
          <a:lstStyle/>
          <a:p>
            <a:pPr eaLnBrk="1" hangingPunct="1"/>
            <a:r>
              <a:rPr lang="en-US" sz="3600" smtClean="0"/>
              <a:t>Components of an Adaptive Trial</a:t>
            </a:r>
          </a:p>
        </p:txBody>
      </p:sp>
      <p:grpSp>
        <p:nvGrpSpPr>
          <p:cNvPr id="2" name="Group 47"/>
          <p:cNvGrpSpPr>
            <a:grpSpLocks/>
          </p:cNvGrpSpPr>
          <p:nvPr/>
        </p:nvGrpSpPr>
        <p:grpSpPr bwMode="auto">
          <a:xfrm>
            <a:off x="2378075" y="6019800"/>
            <a:ext cx="5730875" cy="482600"/>
            <a:chOff x="1498" y="3792"/>
            <a:chExt cx="3610" cy="304"/>
          </a:xfrm>
        </p:grpSpPr>
        <p:sp>
          <p:nvSpPr>
            <p:cNvPr id="31763" name="Text Box 15"/>
            <p:cNvSpPr txBox="1">
              <a:spLocks noChangeArrowheads="1"/>
            </p:cNvSpPr>
            <p:nvPr/>
          </p:nvSpPr>
          <p:spPr bwMode="auto">
            <a:xfrm>
              <a:off x="1498" y="3792"/>
              <a:ext cx="623" cy="304"/>
            </a:xfrm>
            <a:prstGeom prst="rect">
              <a:avLst/>
            </a:prstGeom>
            <a:noFill/>
            <a:ln w="25400">
              <a:solidFill>
                <a:schemeClr val="tx1"/>
              </a:solidFill>
              <a:miter lim="800000"/>
              <a:headEnd/>
              <a:tailEnd/>
            </a:ln>
          </p:spPr>
          <p:txBody>
            <a:bodyPr wrap="none">
              <a:spAutoFit/>
            </a:bodyPr>
            <a:lstStyle/>
            <a:p>
              <a:r>
                <a:rPr lang="en-US" sz="2400"/>
                <a:t>Site 1</a:t>
              </a:r>
            </a:p>
          </p:txBody>
        </p:sp>
        <p:sp>
          <p:nvSpPr>
            <p:cNvPr id="31764" name="Text Box 16"/>
            <p:cNvSpPr txBox="1">
              <a:spLocks noChangeArrowheads="1"/>
            </p:cNvSpPr>
            <p:nvPr/>
          </p:nvSpPr>
          <p:spPr bwMode="auto">
            <a:xfrm>
              <a:off x="2661" y="3792"/>
              <a:ext cx="623" cy="304"/>
            </a:xfrm>
            <a:prstGeom prst="rect">
              <a:avLst/>
            </a:prstGeom>
            <a:noFill/>
            <a:ln w="25400">
              <a:solidFill>
                <a:schemeClr val="tx1"/>
              </a:solidFill>
              <a:miter lim="800000"/>
              <a:headEnd/>
              <a:tailEnd/>
            </a:ln>
          </p:spPr>
          <p:txBody>
            <a:bodyPr wrap="none">
              <a:spAutoFit/>
            </a:bodyPr>
            <a:lstStyle/>
            <a:p>
              <a:r>
                <a:rPr lang="en-US" sz="2400"/>
                <a:t>Site 2</a:t>
              </a:r>
            </a:p>
          </p:txBody>
        </p:sp>
        <p:sp>
          <p:nvSpPr>
            <p:cNvPr id="31765" name="Text Box 17"/>
            <p:cNvSpPr txBox="1">
              <a:spLocks noChangeArrowheads="1"/>
            </p:cNvSpPr>
            <p:nvPr/>
          </p:nvSpPr>
          <p:spPr bwMode="auto">
            <a:xfrm>
              <a:off x="4485" y="3792"/>
              <a:ext cx="623" cy="304"/>
            </a:xfrm>
            <a:prstGeom prst="rect">
              <a:avLst/>
            </a:prstGeom>
            <a:noFill/>
            <a:ln w="25400">
              <a:solidFill>
                <a:schemeClr val="tx1"/>
              </a:solidFill>
              <a:miter lim="800000"/>
              <a:headEnd/>
              <a:tailEnd/>
            </a:ln>
          </p:spPr>
          <p:txBody>
            <a:bodyPr wrap="none">
              <a:spAutoFit/>
            </a:bodyPr>
            <a:lstStyle/>
            <a:p>
              <a:r>
                <a:rPr lang="en-US" sz="2400"/>
                <a:t>Site n</a:t>
              </a:r>
            </a:p>
          </p:txBody>
        </p:sp>
        <p:sp>
          <p:nvSpPr>
            <p:cNvPr id="31766" name="Text Box 38"/>
            <p:cNvSpPr txBox="1">
              <a:spLocks noChangeArrowheads="1"/>
            </p:cNvSpPr>
            <p:nvPr/>
          </p:nvSpPr>
          <p:spPr bwMode="auto">
            <a:xfrm>
              <a:off x="3658" y="3840"/>
              <a:ext cx="394" cy="231"/>
            </a:xfrm>
            <a:prstGeom prst="rect">
              <a:avLst/>
            </a:prstGeom>
            <a:noFill/>
            <a:ln w="9525">
              <a:noFill/>
              <a:miter lim="800000"/>
              <a:headEnd/>
              <a:tailEnd/>
            </a:ln>
          </p:spPr>
          <p:txBody>
            <a:bodyPr wrap="none">
              <a:spAutoFit/>
            </a:bodyPr>
            <a:lstStyle/>
            <a:p>
              <a:r>
                <a:rPr lang="en-US" sz="1800">
                  <a:sym typeface="Symbol" pitchFamily="18" charset="2"/>
                </a:rPr>
                <a:t>  </a:t>
              </a:r>
            </a:p>
          </p:txBody>
        </p:sp>
      </p:grpSp>
      <p:sp>
        <p:nvSpPr>
          <p:cNvPr id="31748" name="Line 39"/>
          <p:cNvSpPr>
            <a:spLocks noChangeShapeType="1"/>
          </p:cNvSpPr>
          <p:nvPr/>
        </p:nvSpPr>
        <p:spPr bwMode="auto">
          <a:xfrm>
            <a:off x="457200" y="1066800"/>
            <a:ext cx="8229600" cy="0"/>
          </a:xfrm>
          <a:prstGeom prst="line">
            <a:avLst/>
          </a:prstGeom>
          <a:noFill/>
          <a:ln w="9525">
            <a:solidFill>
              <a:schemeClr val="tx1"/>
            </a:solidFill>
            <a:round/>
            <a:headEnd/>
            <a:tailEnd/>
          </a:ln>
        </p:spPr>
        <p:txBody>
          <a:bodyPr/>
          <a:lstStyle/>
          <a:p>
            <a:endParaRPr lang="en-US"/>
          </a:p>
        </p:txBody>
      </p:sp>
      <p:sp>
        <p:nvSpPr>
          <p:cNvPr id="31749" name="Text Box 40"/>
          <p:cNvSpPr txBox="1">
            <a:spLocks noChangeArrowheads="1"/>
          </p:cNvSpPr>
          <p:nvPr/>
        </p:nvSpPr>
        <p:spPr bwMode="auto">
          <a:xfrm>
            <a:off x="228600" y="6019800"/>
            <a:ext cx="1266825" cy="457200"/>
          </a:xfrm>
          <a:prstGeom prst="rect">
            <a:avLst/>
          </a:prstGeom>
          <a:noFill/>
          <a:ln w="9525">
            <a:noFill/>
            <a:miter lim="800000"/>
            <a:headEnd/>
            <a:tailEnd/>
          </a:ln>
        </p:spPr>
        <p:txBody>
          <a:bodyPr wrap="none">
            <a:spAutoFit/>
          </a:bodyPr>
          <a:lstStyle/>
          <a:p>
            <a:r>
              <a:rPr lang="en-US" sz="2400" b="1" i="1">
                <a:solidFill>
                  <a:srgbClr val="0000CC"/>
                </a:solidFill>
              </a:rPr>
              <a:t>Clinical</a:t>
            </a:r>
          </a:p>
        </p:txBody>
      </p:sp>
      <p:sp>
        <p:nvSpPr>
          <p:cNvPr id="31750" name="Text Box 41"/>
          <p:cNvSpPr txBox="1">
            <a:spLocks noChangeArrowheads="1"/>
          </p:cNvSpPr>
          <p:nvPr/>
        </p:nvSpPr>
        <p:spPr bwMode="auto">
          <a:xfrm>
            <a:off x="228600" y="4648200"/>
            <a:ext cx="1520825" cy="457200"/>
          </a:xfrm>
          <a:prstGeom prst="rect">
            <a:avLst/>
          </a:prstGeom>
          <a:noFill/>
          <a:ln w="9525">
            <a:noFill/>
            <a:miter lim="800000"/>
            <a:headEnd/>
            <a:tailEnd/>
          </a:ln>
        </p:spPr>
        <p:txBody>
          <a:bodyPr wrap="none">
            <a:spAutoFit/>
          </a:bodyPr>
          <a:lstStyle/>
          <a:p>
            <a:r>
              <a:rPr lang="en-US" sz="2400" b="1" i="1">
                <a:solidFill>
                  <a:srgbClr val="0000CC"/>
                </a:solidFill>
              </a:rPr>
              <a:t>Logistics</a:t>
            </a:r>
          </a:p>
        </p:txBody>
      </p:sp>
      <p:sp>
        <p:nvSpPr>
          <p:cNvPr id="31751" name="Text Box 42"/>
          <p:cNvSpPr txBox="1">
            <a:spLocks noChangeArrowheads="1"/>
          </p:cNvSpPr>
          <p:nvPr/>
        </p:nvSpPr>
        <p:spPr bwMode="auto">
          <a:xfrm>
            <a:off x="228600" y="2911475"/>
            <a:ext cx="1692275" cy="822325"/>
          </a:xfrm>
          <a:prstGeom prst="rect">
            <a:avLst/>
          </a:prstGeom>
          <a:noFill/>
          <a:ln w="9525">
            <a:noFill/>
            <a:miter lim="800000"/>
            <a:headEnd/>
            <a:tailEnd/>
          </a:ln>
        </p:spPr>
        <p:txBody>
          <a:bodyPr wrap="none">
            <a:spAutoFit/>
          </a:bodyPr>
          <a:lstStyle/>
          <a:p>
            <a:r>
              <a:rPr lang="en-US" sz="2400" b="1" i="1">
                <a:solidFill>
                  <a:srgbClr val="0000CC"/>
                </a:solidFill>
              </a:rPr>
              <a:t>Adaptive</a:t>
            </a:r>
          </a:p>
          <a:p>
            <a:r>
              <a:rPr lang="en-US" sz="2400" b="1" i="1">
                <a:solidFill>
                  <a:srgbClr val="0000CC"/>
                </a:solidFill>
              </a:rPr>
              <a:t>Machinery</a:t>
            </a:r>
          </a:p>
        </p:txBody>
      </p:sp>
      <p:sp>
        <p:nvSpPr>
          <p:cNvPr id="31752" name="Text Box 43"/>
          <p:cNvSpPr txBox="1">
            <a:spLocks noChangeArrowheads="1"/>
          </p:cNvSpPr>
          <p:nvPr/>
        </p:nvSpPr>
        <p:spPr bwMode="auto">
          <a:xfrm>
            <a:off x="228600" y="1524000"/>
            <a:ext cx="2047875" cy="457200"/>
          </a:xfrm>
          <a:prstGeom prst="rect">
            <a:avLst/>
          </a:prstGeom>
          <a:noFill/>
          <a:ln w="9525">
            <a:noFill/>
            <a:miter lim="800000"/>
            <a:headEnd/>
            <a:tailEnd/>
          </a:ln>
        </p:spPr>
        <p:txBody>
          <a:bodyPr wrap="none">
            <a:spAutoFit/>
          </a:bodyPr>
          <a:lstStyle/>
          <a:p>
            <a:r>
              <a:rPr lang="en-US" sz="2400" b="1" i="1">
                <a:solidFill>
                  <a:srgbClr val="0000CC"/>
                </a:solidFill>
              </a:rPr>
              <a:t>Management</a:t>
            </a:r>
          </a:p>
        </p:txBody>
      </p:sp>
      <p:sp>
        <p:nvSpPr>
          <p:cNvPr id="31753" name="Line 44"/>
          <p:cNvSpPr>
            <a:spLocks noChangeShapeType="1"/>
          </p:cNvSpPr>
          <p:nvPr/>
        </p:nvSpPr>
        <p:spPr bwMode="auto">
          <a:xfrm>
            <a:off x="457200" y="2590800"/>
            <a:ext cx="8229600" cy="0"/>
          </a:xfrm>
          <a:prstGeom prst="line">
            <a:avLst/>
          </a:prstGeom>
          <a:noFill/>
          <a:ln w="25400">
            <a:solidFill>
              <a:srgbClr val="0000CC"/>
            </a:solidFill>
            <a:prstDash val="sysDot"/>
            <a:round/>
            <a:headEnd/>
            <a:tailEnd/>
          </a:ln>
        </p:spPr>
        <p:txBody>
          <a:bodyPr/>
          <a:lstStyle/>
          <a:p>
            <a:endParaRPr lang="en-US"/>
          </a:p>
        </p:txBody>
      </p:sp>
      <p:sp>
        <p:nvSpPr>
          <p:cNvPr id="31754" name="Line 45"/>
          <p:cNvSpPr>
            <a:spLocks noChangeShapeType="1"/>
          </p:cNvSpPr>
          <p:nvPr/>
        </p:nvSpPr>
        <p:spPr bwMode="auto">
          <a:xfrm>
            <a:off x="457200" y="4114800"/>
            <a:ext cx="8229600" cy="0"/>
          </a:xfrm>
          <a:prstGeom prst="line">
            <a:avLst/>
          </a:prstGeom>
          <a:noFill/>
          <a:ln w="25400">
            <a:solidFill>
              <a:srgbClr val="0000CC"/>
            </a:solidFill>
            <a:prstDash val="sysDot"/>
            <a:round/>
            <a:headEnd/>
            <a:tailEnd/>
          </a:ln>
        </p:spPr>
        <p:txBody>
          <a:bodyPr/>
          <a:lstStyle/>
          <a:p>
            <a:endParaRPr lang="en-US"/>
          </a:p>
        </p:txBody>
      </p:sp>
      <p:sp>
        <p:nvSpPr>
          <p:cNvPr id="31755" name="Line 46"/>
          <p:cNvSpPr>
            <a:spLocks noChangeShapeType="1"/>
          </p:cNvSpPr>
          <p:nvPr/>
        </p:nvSpPr>
        <p:spPr bwMode="auto">
          <a:xfrm>
            <a:off x="457200" y="5638800"/>
            <a:ext cx="8229600" cy="0"/>
          </a:xfrm>
          <a:prstGeom prst="line">
            <a:avLst/>
          </a:prstGeom>
          <a:noFill/>
          <a:ln w="25400">
            <a:solidFill>
              <a:srgbClr val="0000CC"/>
            </a:solidFill>
            <a:prstDash val="sysDot"/>
            <a:round/>
            <a:headEnd/>
            <a:tailEnd/>
          </a:ln>
        </p:spPr>
        <p:txBody>
          <a:bodyPr/>
          <a:lstStyle/>
          <a:p>
            <a:endParaRPr lang="en-US"/>
          </a:p>
        </p:txBody>
      </p:sp>
      <p:sp>
        <p:nvSpPr>
          <p:cNvPr id="70704" name="Text Box 48"/>
          <p:cNvSpPr txBox="1">
            <a:spLocks noChangeArrowheads="1"/>
          </p:cNvSpPr>
          <p:nvPr/>
        </p:nvSpPr>
        <p:spPr bwMode="auto">
          <a:xfrm>
            <a:off x="2133600" y="4419600"/>
            <a:ext cx="1143000" cy="847725"/>
          </a:xfrm>
          <a:prstGeom prst="rect">
            <a:avLst/>
          </a:prstGeom>
          <a:noFill/>
          <a:ln w="25400">
            <a:solidFill>
              <a:schemeClr val="tx1"/>
            </a:solidFill>
            <a:miter lim="800000"/>
            <a:headEnd/>
            <a:tailEnd/>
          </a:ln>
        </p:spPr>
        <p:txBody>
          <a:bodyPr wrap="none">
            <a:spAutoFit/>
          </a:bodyPr>
          <a:lstStyle/>
          <a:p>
            <a:pPr algn="ctr"/>
            <a:r>
              <a:rPr lang="en-US" sz="2400"/>
              <a:t>Drug</a:t>
            </a:r>
          </a:p>
          <a:p>
            <a:pPr algn="ctr"/>
            <a:r>
              <a:rPr lang="en-US" sz="2400"/>
              <a:t>Supply</a:t>
            </a:r>
          </a:p>
        </p:txBody>
      </p:sp>
      <p:sp>
        <p:nvSpPr>
          <p:cNvPr id="70705" name="Text Box 49"/>
          <p:cNvSpPr txBox="1">
            <a:spLocks noChangeArrowheads="1"/>
          </p:cNvSpPr>
          <p:nvPr/>
        </p:nvSpPr>
        <p:spPr bwMode="auto">
          <a:xfrm>
            <a:off x="3933825" y="4429125"/>
            <a:ext cx="2246313" cy="847725"/>
          </a:xfrm>
          <a:prstGeom prst="rect">
            <a:avLst/>
          </a:prstGeom>
          <a:noFill/>
          <a:ln w="25400">
            <a:solidFill>
              <a:schemeClr val="tx1"/>
            </a:solidFill>
            <a:miter lim="800000"/>
            <a:headEnd/>
            <a:tailEnd/>
          </a:ln>
        </p:spPr>
        <p:txBody>
          <a:bodyPr wrap="none">
            <a:spAutoFit/>
          </a:bodyPr>
          <a:lstStyle/>
          <a:p>
            <a:pPr algn="ctr"/>
            <a:r>
              <a:rPr lang="en-US" sz="2400"/>
              <a:t>Randomization</a:t>
            </a:r>
          </a:p>
          <a:p>
            <a:pPr algn="ctr"/>
            <a:r>
              <a:rPr lang="en-US" sz="2400"/>
              <a:t>System</a:t>
            </a:r>
          </a:p>
        </p:txBody>
      </p:sp>
      <p:sp>
        <p:nvSpPr>
          <p:cNvPr id="70706" name="Text Box 50"/>
          <p:cNvSpPr txBox="1">
            <a:spLocks noChangeArrowheads="1"/>
          </p:cNvSpPr>
          <p:nvPr/>
        </p:nvSpPr>
        <p:spPr bwMode="auto">
          <a:xfrm>
            <a:off x="6788150" y="4429125"/>
            <a:ext cx="1990725" cy="847725"/>
          </a:xfrm>
          <a:prstGeom prst="rect">
            <a:avLst/>
          </a:prstGeom>
          <a:noFill/>
          <a:ln w="25400">
            <a:solidFill>
              <a:schemeClr val="tx1"/>
            </a:solidFill>
            <a:miter lim="800000"/>
            <a:headEnd/>
            <a:tailEnd/>
          </a:ln>
        </p:spPr>
        <p:txBody>
          <a:bodyPr wrap="none">
            <a:spAutoFit/>
          </a:bodyPr>
          <a:lstStyle/>
          <a:p>
            <a:pPr algn="ctr"/>
            <a:r>
              <a:rPr lang="en-US" sz="2400"/>
              <a:t>CRO/Data</a:t>
            </a:r>
          </a:p>
          <a:p>
            <a:pPr algn="ctr"/>
            <a:r>
              <a:rPr lang="en-US" sz="2400"/>
              <a:t>Management</a:t>
            </a:r>
          </a:p>
        </p:txBody>
      </p:sp>
      <p:grpSp>
        <p:nvGrpSpPr>
          <p:cNvPr id="3" name="Group 60"/>
          <p:cNvGrpSpPr>
            <a:grpSpLocks/>
          </p:cNvGrpSpPr>
          <p:nvPr/>
        </p:nvGrpSpPr>
        <p:grpSpPr bwMode="auto">
          <a:xfrm>
            <a:off x="2606675" y="5257800"/>
            <a:ext cx="4495800" cy="762000"/>
            <a:chOff x="1642" y="3312"/>
            <a:chExt cx="2832" cy="480"/>
          </a:xfrm>
        </p:grpSpPr>
        <p:sp>
          <p:nvSpPr>
            <p:cNvPr id="31760" name="Line 53"/>
            <p:cNvSpPr>
              <a:spLocks noChangeShapeType="1"/>
            </p:cNvSpPr>
            <p:nvPr/>
          </p:nvSpPr>
          <p:spPr bwMode="auto">
            <a:xfrm>
              <a:off x="1642" y="3312"/>
              <a:ext cx="0" cy="480"/>
            </a:xfrm>
            <a:prstGeom prst="line">
              <a:avLst/>
            </a:prstGeom>
            <a:noFill/>
            <a:ln w="50800">
              <a:solidFill>
                <a:schemeClr val="tx1"/>
              </a:solidFill>
              <a:round/>
              <a:headEnd/>
              <a:tailEnd type="stealth" w="lg" len="lg"/>
            </a:ln>
          </p:spPr>
          <p:txBody>
            <a:bodyPr/>
            <a:lstStyle/>
            <a:p>
              <a:endParaRPr lang="en-US"/>
            </a:p>
          </p:txBody>
        </p:sp>
        <p:sp>
          <p:nvSpPr>
            <p:cNvPr id="31761" name="Line 54"/>
            <p:cNvSpPr>
              <a:spLocks noChangeShapeType="1"/>
            </p:cNvSpPr>
            <p:nvPr/>
          </p:nvSpPr>
          <p:spPr bwMode="auto">
            <a:xfrm>
              <a:off x="1834" y="3312"/>
              <a:ext cx="816" cy="480"/>
            </a:xfrm>
            <a:prstGeom prst="line">
              <a:avLst/>
            </a:prstGeom>
            <a:noFill/>
            <a:ln w="50800">
              <a:solidFill>
                <a:schemeClr val="tx1"/>
              </a:solidFill>
              <a:round/>
              <a:headEnd/>
              <a:tailEnd type="stealth" w="lg" len="lg"/>
            </a:ln>
          </p:spPr>
          <p:txBody>
            <a:bodyPr/>
            <a:lstStyle/>
            <a:p>
              <a:endParaRPr lang="en-US"/>
            </a:p>
          </p:txBody>
        </p:sp>
        <p:sp>
          <p:nvSpPr>
            <p:cNvPr id="31762" name="Line 55"/>
            <p:cNvSpPr>
              <a:spLocks noChangeShapeType="1"/>
            </p:cNvSpPr>
            <p:nvPr/>
          </p:nvSpPr>
          <p:spPr bwMode="auto">
            <a:xfrm>
              <a:off x="2074" y="3312"/>
              <a:ext cx="2400" cy="480"/>
            </a:xfrm>
            <a:prstGeom prst="line">
              <a:avLst/>
            </a:prstGeom>
            <a:noFill/>
            <a:ln w="50800">
              <a:solidFill>
                <a:schemeClr val="tx1"/>
              </a:solidFill>
              <a:round/>
              <a:headEnd/>
              <a:tailEnd type="stealth" w="lg" len="lg"/>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0706"/>
                                        </p:tgtEl>
                                        <p:attrNameLst>
                                          <p:attrName>style.visibility</p:attrName>
                                        </p:attrNameLst>
                                      </p:cBhvr>
                                      <p:to>
                                        <p:strVal val="visible"/>
                                      </p:to>
                                    </p:set>
                                    <p:anim calcmode="lin" valueType="num">
                                      <p:cBhvr additive="base">
                                        <p:cTn id="13" dur="500" fill="hold"/>
                                        <p:tgtEl>
                                          <p:spTgt spid="70706"/>
                                        </p:tgtEl>
                                        <p:attrNameLst>
                                          <p:attrName>ppt_x</p:attrName>
                                        </p:attrNameLst>
                                      </p:cBhvr>
                                      <p:tavLst>
                                        <p:tav tm="0">
                                          <p:val>
                                            <p:strVal val="0-#ppt_w/2"/>
                                          </p:val>
                                        </p:tav>
                                        <p:tav tm="100000">
                                          <p:val>
                                            <p:strVal val="#ppt_x"/>
                                          </p:val>
                                        </p:tav>
                                      </p:tavLst>
                                    </p:anim>
                                    <p:anim calcmode="lin" valueType="num">
                                      <p:cBhvr additive="base">
                                        <p:cTn id="14" dur="500" fill="hold"/>
                                        <p:tgtEl>
                                          <p:spTgt spid="7070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0705"/>
                                        </p:tgtEl>
                                        <p:attrNameLst>
                                          <p:attrName>style.visibility</p:attrName>
                                        </p:attrNameLst>
                                      </p:cBhvr>
                                      <p:to>
                                        <p:strVal val="visible"/>
                                      </p:to>
                                    </p:set>
                                    <p:anim calcmode="lin" valueType="num">
                                      <p:cBhvr additive="base">
                                        <p:cTn id="19" dur="500" fill="hold"/>
                                        <p:tgtEl>
                                          <p:spTgt spid="70705"/>
                                        </p:tgtEl>
                                        <p:attrNameLst>
                                          <p:attrName>ppt_x</p:attrName>
                                        </p:attrNameLst>
                                      </p:cBhvr>
                                      <p:tavLst>
                                        <p:tav tm="0">
                                          <p:val>
                                            <p:strVal val="0-#ppt_w/2"/>
                                          </p:val>
                                        </p:tav>
                                        <p:tav tm="100000">
                                          <p:val>
                                            <p:strVal val="#ppt_x"/>
                                          </p:val>
                                        </p:tav>
                                      </p:tavLst>
                                    </p:anim>
                                    <p:anim calcmode="lin" valueType="num">
                                      <p:cBhvr additive="base">
                                        <p:cTn id="20" dur="500" fill="hold"/>
                                        <p:tgtEl>
                                          <p:spTgt spid="7070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0704"/>
                                        </p:tgtEl>
                                        <p:attrNameLst>
                                          <p:attrName>style.visibility</p:attrName>
                                        </p:attrNameLst>
                                      </p:cBhvr>
                                      <p:to>
                                        <p:strVal val="visible"/>
                                      </p:to>
                                    </p:set>
                                    <p:anim calcmode="lin" valueType="num">
                                      <p:cBhvr additive="base">
                                        <p:cTn id="25" dur="500" fill="hold"/>
                                        <p:tgtEl>
                                          <p:spTgt spid="70704"/>
                                        </p:tgtEl>
                                        <p:attrNameLst>
                                          <p:attrName>ppt_x</p:attrName>
                                        </p:attrNameLst>
                                      </p:cBhvr>
                                      <p:tavLst>
                                        <p:tav tm="0">
                                          <p:val>
                                            <p:strVal val="0-#ppt_w/2"/>
                                          </p:val>
                                        </p:tav>
                                        <p:tav tm="100000">
                                          <p:val>
                                            <p:strVal val="#ppt_x"/>
                                          </p:val>
                                        </p:tav>
                                      </p:tavLst>
                                    </p:anim>
                                    <p:anim calcmode="lin" valueType="num">
                                      <p:cBhvr additive="base">
                                        <p:cTn id="26" dur="500" fill="hold"/>
                                        <p:tgtEl>
                                          <p:spTgt spid="7070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0-#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04" grpId="0" animBg="1"/>
      <p:bldP spid="70705" grpId="0" animBg="1"/>
      <p:bldP spid="7070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4000" smtClean="0"/>
              <a:t>Outline</a:t>
            </a:r>
          </a:p>
        </p:txBody>
      </p:sp>
      <p:sp>
        <p:nvSpPr>
          <p:cNvPr id="5123" name="Rectangle 3"/>
          <p:cNvSpPr>
            <a:spLocks noGrp="1" noChangeArrowheads="1"/>
          </p:cNvSpPr>
          <p:nvPr>
            <p:ph type="body" idx="1"/>
          </p:nvPr>
        </p:nvSpPr>
        <p:spPr>
          <a:xfrm>
            <a:off x="609600" y="1600200"/>
            <a:ext cx="8153400" cy="5029200"/>
          </a:xfrm>
        </p:spPr>
        <p:txBody>
          <a:bodyPr/>
          <a:lstStyle/>
          <a:p>
            <a:pPr eaLnBrk="1" hangingPunct="1"/>
            <a:r>
              <a:rPr lang="en-US" dirty="0" smtClean="0"/>
              <a:t>The “philosophy” of adaptive clinical trials</a:t>
            </a:r>
          </a:p>
          <a:p>
            <a:pPr lvl="1" eaLnBrk="1" hangingPunct="1"/>
            <a:r>
              <a:rPr lang="en-US" dirty="0" smtClean="0"/>
              <a:t>Planned change is good!</a:t>
            </a:r>
          </a:p>
          <a:p>
            <a:pPr eaLnBrk="1" hangingPunct="1"/>
            <a:r>
              <a:rPr lang="en-US" dirty="0" smtClean="0"/>
              <a:t>Definition of adaptive design</a:t>
            </a:r>
          </a:p>
          <a:p>
            <a:pPr eaLnBrk="1" hangingPunct="1"/>
            <a:r>
              <a:rPr lang="en-US" dirty="0" smtClean="0"/>
              <a:t>An example phase II, dose-finding trial</a:t>
            </a:r>
          </a:p>
          <a:p>
            <a:pPr eaLnBrk="1" hangingPunct="1"/>
            <a:r>
              <a:rPr lang="en-US" dirty="0" smtClean="0"/>
              <a:t>Potential </a:t>
            </a:r>
            <a:r>
              <a:rPr lang="en-US" smtClean="0"/>
              <a:t>adaptive strategies</a:t>
            </a:r>
            <a:endParaRPr lang="en-US" dirty="0" smtClean="0"/>
          </a:p>
          <a:p>
            <a:pPr eaLnBrk="1" hangingPunct="1"/>
            <a:r>
              <a:rPr lang="en-US" dirty="0" smtClean="0"/>
              <a:t>Implementation and logistics</a:t>
            </a:r>
          </a:p>
          <a:p>
            <a:pPr eaLnBrk="1" hangingPunct="1"/>
            <a:r>
              <a:rPr lang="en-US" dirty="0" smtClean="0"/>
              <a:t>Data and safety monitoring boards</a:t>
            </a:r>
          </a:p>
          <a:p>
            <a:pPr eaLnBrk="1" hangingPunct="1"/>
            <a:r>
              <a:rPr lang="en-US" dirty="0" smtClean="0"/>
              <a:t>Acceptability to key stakeholders</a:t>
            </a:r>
          </a:p>
          <a:p>
            <a:pPr eaLnBrk="1" hangingPunct="1">
              <a:buFontTx/>
              <a:buNone/>
            </a:pPr>
            <a:endParaRPr lang="en-US" dirty="0" smtClean="0"/>
          </a:p>
        </p:txBody>
      </p:sp>
      <p:sp>
        <p:nvSpPr>
          <p:cNvPr id="5124" name="Line 4"/>
          <p:cNvSpPr>
            <a:spLocks noChangeShapeType="1"/>
          </p:cNvSpPr>
          <p:nvPr/>
        </p:nvSpPr>
        <p:spPr bwMode="auto">
          <a:xfrm>
            <a:off x="762000" y="1371600"/>
            <a:ext cx="77724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76200"/>
            <a:ext cx="8229600" cy="1143000"/>
          </a:xfrm>
        </p:spPr>
        <p:txBody>
          <a:bodyPr/>
          <a:lstStyle/>
          <a:p>
            <a:pPr eaLnBrk="1" hangingPunct="1"/>
            <a:r>
              <a:rPr lang="en-US" sz="3600" smtClean="0"/>
              <a:t>Components of an Adaptive Trial</a:t>
            </a:r>
          </a:p>
        </p:txBody>
      </p:sp>
      <p:grpSp>
        <p:nvGrpSpPr>
          <p:cNvPr id="32771" name="Group 3"/>
          <p:cNvGrpSpPr>
            <a:grpSpLocks/>
          </p:cNvGrpSpPr>
          <p:nvPr/>
        </p:nvGrpSpPr>
        <p:grpSpPr bwMode="auto">
          <a:xfrm>
            <a:off x="2378075" y="6019800"/>
            <a:ext cx="5730875" cy="482600"/>
            <a:chOff x="1498" y="3792"/>
            <a:chExt cx="3610" cy="304"/>
          </a:xfrm>
        </p:grpSpPr>
        <p:sp>
          <p:nvSpPr>
            <p:cNvPr id="32791" name="Text Box 4"/>
            <p:cNvSpPr txBox="1">
              <a:spLocks noChangeArrowheads="1"/>
            </p:cNvSpPr>
            <p:nvPr/>
          </p:nvSpPr>
          <p:spPr bwMode="auto">
            <a:xfrm>
              <a:off x="1498" y="3792"/>
              <a:ext cx="623" cy="304"/>
            </a:xfrm>
            <a:prstGeom prst="rect">
              <a:avLst/>
            </a:prstGeom>
            <a:noFill/>
            <a:ln w="25400">
              <a:solidFill>
                <a:schemeClr val="tx1"/>
              </a:solidFill>
              <a:miter lim="800000"/>
              <a:headEnd/>
              <a:tailEnd/>
            </a:ln>
          </p:spPr>
          <p:txBody>
            <a:bodyPr wrap="none">
              <a:spAutoFit/>
            </a:bodyPr>
            <a:lstStyle/>
            <a:p>
              <a:r>
                <a:rPr lang="en-US" sz="2400"/>
                <a:t>Site 1</a:t>
              </a:r>
            </a:p>
          </p:txBody>
        </p:sp>
        <p:sp>
          <p:nvSpPr>
            <p:cNvPr id="32792" name="Text Box 5"/>
            <p:cNvSpPr txBox="1">
              <a:spLocks noChangeArrowheads="1"/>
            </p:cNvSpPr>
            <p:nvPr/>
          </p:nvSpPr>
          <p:spPr bwMode="auto">
            <a:xfrm>
              <a:off x="2661" y="3792"/>
              <a:ext cx="623" cy="304"/>
            </a:xfrm>
            <a:prstGeom prst="rect">
              <a:avLst/>
            </a:prstGeom>
            <a:noFill/>
            <a:ln w="25400">
              <a:solidFill>
                <a:schemeClr val="tx1"/>
              </a:solidFill>
              <a:miter lim="800000"/>
              <a:headEnd/>
              <a:tailEnd/>
            </a:ln>
          </p:spPr>
          <p:txBody>
            <a:bodyPr wrap="none">
              <a:spAutoFit/>
            </a:bodyPr>
            <a:lstStyle/>
            <a:p>
              <a:r>
                <a:rPr lang="en-US" sz="2400"/>
                <a:t>Site 2</a:t>
              </a:r>
            </a:p>
          </p:txBody>
        </p:sp>
        <p:sp>
          <p:nvSpPr>
            <p:cNvPr id="32793" name="Text Box 6"/>
            <p:cNvSpPr txBox="1">
              <a:spLocks noChangeArrowheads="1"/>
            </p:cNvSpPr>
            <p:nvPr/>
          </p:nvSpPr>
          <p:spPr bwMode="auto">
            <a:xfrm>
              <a:off x="4485" y="3792"/>
              <a:ext cx="623" cy="304"/>
            </a:xfrm>
            <a:prstGeom prst="rect">
              <a:avLst/>
            </a:prstGeom>
            <a:noFill/>
            <a:ln w="25400">
              <a:solidFill>
                <a:schemeClr val="tx1"/>
              </a:solidFill>
              <a:miter lim="800000"/>
              <a:headEnd/>
              <a:tailEnd/>
            </a:ln>
          </p:spPr>
          <p:txBody>
            <a:bodyPr wrap="none">
              <a:spAutoFit/>
            </a:bodyPr>
            <a:lstStyle/>
            <a:p>
              <a:r>
                <a:rPr lang="en-US" sz="2400"/>
                <a:t>Site n</a:t>
              </a:r>
            </a:p>
          </p:txBody>
        </p:sp>
        <p:sp>
          <p:nvSpPr>
            <p:cNvPr id="32794" name="Text Box 7"/>
            <p:cNvSpPr txBox="1">
              <a:spLocks noChangeArrowheads="1"/>
            </p:cNvSpPr>
            <p:nvPr/>
          </p:nvSpPr>
          <p:spPr bwMode="auto">
            <a:xfrm>
              <a:off x="3658" y="3840"/>
              <a:ext cx="394" cy="231"/>
            </a:xfrm>
            <a:prstGeom prst="rect">
              <a:avLst/>
            </a:prstGeom>
            <a:noFill/>
            <a:ln w="9525">
              <a:noFill/>
              <a:miter lim="800000"/>
              <a:headEnd/>
              <a:tailEnd/>
            </a:ln>
          </p:spPr>
          <p:txBody>
            <a:bodyPr wrap="none">
              <a:spAutoFit/>
            </a:bodyPr>
            <a:lstStyle/>
            <a:p>
              <a:r>
                <a:rPr lang="en-US" sz="1800">
                  <a:sym typeface="Symbol" pitchFamily="18" charset="2"/>
                </a:rPr>
                <a:t>  </a:t>
              </a:r>
            </a:p>
          </p:txBody>
        </p:sp>
      </p:grpSp>
      <p:sp>
        <p:nvSpPr>
          <p:cNvPr id="32772" name="Line 8"/>
          <p:cNvSpPr>
            <a:spLocks noChangeShapeType="1"/>
          </p:cNvSpPr>
          <p:nvPr/>
        </p:nvSpPr>
        <p:spPr bwMode="auto">
          <a:xfrm>
            <a:off x="457200" y="1066800"/>
            <a:ext cx="8229600" cy="0"/>
          </a:xfrm>
          <a:prstGeom prst="line">
            <a:avLst/>
          </a:prstGeom>
          <a:noFill/>
          <a:ln w="9525">
            <a:solidFill>
              <a:schemeClr val="tx1"/>
            </a:solidFill>
            <a:round/>
            <a:headEnd/>
            <a:tailEnd/>
          </a:ln>
        </p:spPr>
        <p:txBody>
          <a:bodyPr/>
          <a:lstStyle/>
          <a:p>
            <a:endParaRPr lang="en-US"/>
          </a:p>
        </p:txBody>
      </p:sp>
      <p:sp>
        <p:nvSpPr>
          <p:cNvPr id="32773" name="Text Box 9"/>
          <p:cNvSpPr txBox="1">
            <a:spLocks noChangeArrowheads="1"/>
          </p:cNvSpPr>
          <p:nvPr/>
        </p:nvSpPr>
        <p:spPr bwMode="auto">
          <a:xfrm>
            <a:off x="228600" y="6019800"/>
            <a:ext cx="1266825" cy="457200"/>
          </a:xfrm>
          <a:prstGeom prst="rect">
            <a:avLst/>
          </a:prstGeom>
          <a:noFill/>
          <a:ln w="9525">
            <a:noFill/>
            <a:miter lim="800000"/>
            <a:headEnd/>
            <a:tailEnd/>
          </a:ln>
        </p:spPr>
        <p:txBody>
          <a:bodyPr wrap="none">
            <a:spAutoFit/>
          </a:bodyPr>
          <a:lstStyle/>
          <a:p>
            <a:r>
              <a:rPr lang="en-US" sz="2400" b="1" i="1">
                <a:solidFill>
                  <a:srgbClr val="0000CC"/>
                </a:solidFill>
              </a:rPr>
              <a:t>Clinical</a:t>
            </a:r>
          </a:p>
        </p:txBody>
      </p:sp>
      <p:sp>
        <p:nvSpPr>
          <p:cNvPr id="32774" name="Text Box 10"/>
          <p:cNvSpPr txBox="1">
            <a:spLocks noChangeArrowheads="1"/>
          </p:cNvSpPr>
          <p:nvPr/>
        </p:nvSpPr>
        <p:spPr bwMode="auto">
          <a:xfrm>
            <a:off x="228600" y="4648200"/>
            <a:ext cx="1520825" cy="457200"/>
          </a:xfrm>
          <a:prstGeom prst="rect">
            <a:avLst/>
          </a:prstGeom>
          <a:noFill/>
          <a:ln w="9525">
            <a:noFill/>
            <a:miter lim="800000"/>
            <a:headEnd/>
            <a:tailEnd/>
          </a:ln>
        </p:spPr>
        <p:txBody>
          <a:bodyPr wrap="none">
            <a:spAutoFit/>
          </a:bodyPr>
          <a:lstStyle/>
          <a:p>
            <a:r>
              <a:rPr lang="en-US" sz="2400" b="1" i="1">
                <a:solidFill>
                  <a:srgbClr val="0000CC"/>
                </a:solidFill>
              </a:rPr>
              <a:t>Logistics</a:t>
            </a:r>
          </a:p>
        </p:txBody>
      </p:sp>
      <p:sp>
        <p:nvSpPr>
          <p:cNvPr id="32775" name="Text Box 11"/>
          <p:cNvSpPr txBox="1">
            <a:spLocks noChangeArrowheads="1"/>
          </p:cNvSpPr>
          <p:nvPr/>
        </p:nvSpPr>
        <p:spPr bwMode="auto">
          <a:xfrm>
            <a:off x="228600" y="2911475"/>
            <a:ext cx="1692275" cy="822325"/>
          </a:xfrm>
          <a:prstGeom prst="rect">
            <a:avLst/>
          </a:prstGeom>
          <a:noFill/>
          <a:ln w="9525">
            <a:noFill/>
            <a:miter lim="800000"/>
            <a:headEnd/>
            <a:tailEnd/>
          </a:ln>
        </p:spPr>
        <p:txBody>
          <a:bodyPr wrap="none">
            <a:spAutoFit/>
          </a:bodyPr>
          <a:lstStyle/>
          <a:p>
            <a:r>
              <a:rPr lang="en-US" sz="2400" b="1" i="1">
                <a:solidFill>
                  <a:srgbClr val="0000CC"/>
                </a:solidFill>
              </a:rPr>
              <a:t>Adaptive</a:t>
            </a:r>
          </a:p>
          <a:p>
            <a:r>
              <a:rPr lang="en-US" sz="2400" b="1" i="1">
                <a:solidFill>
                  <a:srgbClr val="0000CC"/>
                </a:solidFill>
              </a:rPr>
              <a:t>Machinery</a:t>
            </a:r>
          </a:p>
        </p:txBody>
      </p:sp>
      <p:sp>
        <p:nvSpPr>
          <p:cNvPr id="32776" name="Text Box 12"/>
          <p:cNvSpPr txBox="1">
            <a:spLocks noChangeArrowheads="1"/>
          </p:cNvSpPr>
          <p:nvPr/>
        </p:nvSpPr>
        <p:spPr bwMode="auto">
          <a:xfrm>
            <a:off x="228600" y="1524000"/>
            <a:ext cx="2047875" cy="457200"/>
          </a:xfrm>
          <a:prstGeom prst="rect">
            <a:avLst/>
          </a:prstGeom>
          <a:noFill/>
          <a:ln w="9525">
            <a:noFill/>
            <a:miter lim="800000"/>
            <a:headEnd/>
            <a:tailEnd/>
          </a:ln>
        </p:spPr>
        <p:txBody>
          <a:bodyPr wrap="none">
            <a:spAutoFit/>
          </a:bodyPr>
          <a:lstStyle/>
          <a:p>
            <a:r>
              <a:rPr lang="en-US" sz="2400" b="1" i="1">
                <a:solidFill>
                  <a:srgbClr val="0000CC"/>
                </a:solidFill>
              </a:rPr>
              <a:t>Management</a:t>
            </a:r>
          </a:p>
        </p:txBody>
      </p:sp>
      <p:sp>
        <p:nvSpPr>
          <p:cNvPr id="32777" name="Line 13"/>
          <p:cNvSpPr>
            <a:spLocks noChangeShapeType="1"/>
          </p:cNvSpPr>
          <p:nvPr/>
        </p:nvSpPr>
        <p:spPr bwMode="auto">
          <a:xfrm>
            <a:off x="457200" y="2590800"/>
            <a:ext cx="8229600" cy="0"/>
          </a:xfrm>
          <a:prstGeom prst="line">
            <a:avLst/>
          </a:prstGeom>
          <a:noFill/>
          <a:ln w="25400">
            <a:solidFill>
              <a:srgbClr val="0000CC"/>
            </a:solidFill>
            <a:prstDash val="sysDot"/>
            <a:round/>
            <a:headEnd/>
            <a:tailEnd/>
          </a:ln>
        </p:spPr>
        <p:txBody>
          <a:bodyPr/>
          <a:lstStyle/>
          <a:p>
            <a:endParaRPr lang="en-US"/>
          </a:p>
        </p:txBody>
      </p:sp>
      <p:sp>
        <p:nvSpPr>
          <p:cNvPr id="32778" name="Line 14"/>
          <p:cNvSpPr>
            <a:spLocks noChangeShapeType="1"/>
          </p:cNvSpPr>
          <p:nvPr/>
        </p:nvSpPr>
        <p:spPr bwMode="auto">
          <a:xfrm>
            <a:off x="457200" y="4114800"/>
            <a:ext cx="8229600" cy="0"/>
          </a:xfrm>
          <a:prstGeom prst="line">
            <a:avLst/>
          </a:prstGeom>
          <a:noFill/>
          <a:ln w="25400">
            <a:solidFill>
              <a:srgbClr val="0000CC"/>
            </a:solidFill>
            <a:prstDash val="sysDot"/>
            <a:round/>
            <a:headEnd/>
            <a:tailEnd/>
          </a:ln>
        </p:spPr>
        <p:txBody>
          <a:bodyPr/>
          <a:lstStyle/>
          <a:p>
            <a:endParaRPr lang="en-US"/>
          </a:p>
        </p:txBody>
      </p:sp>
      <p:sp>
        <p:nvSpPr>
          <p:cNvPr id="32779" name="Line 15"/>
          <p:cNvSpPr>
            <a:spLocks noChangeShapeType="1"/>
          </p:cNvSpPr>
          <p:nvPr/>
        </p:nvSpPr>
        <p:spPr bwMode="auto">
          <a:xfrm>
            <a:off x="457200" y="5638800"/>
            <a:ext cx="8229600" cy="0"/>
          </a:xfrm>
          <a:prstGeom prst="line">
            <a:avLst/>
          </a:prstGeom>
          <a:noFill/>
          <a:ln w="25400">
            <a:solidFill>
              <a:srgbClr val="0000CC"/>
            </a:solidFill>
            <a:prstDash val="sysDot"/>
            <a:round/>
            <a:headEnd/>
            <a:tailEnd/>
          </a:ln>
        </p:spPr>
        <p:txBody>
          <a:bodyPr/>
          <a:lstStyle/>
          <a:p>
            <a:endParaRPr lang="en-US"/>
          </a:p>
        </p:txBody>
      </p:sp>
      <p:sp>
        <p:nvSpPr>
          <p:cNvPr id="32780" name="Text Box 16"/>
          <p:cNvSpPr txBox="1">
            <a:spLocks noChangeArrowheads="1"/>
          </p:cNvSpPr>
          <p:nvPr/>
        </p:nvSpPr>
        <p:spPr bwMode="auto">
          <a:xfrm>
            <a:off x="2133600" y="4419600"/>
            <a:ext cx="1143000" cy="847725"/>
          </a:xfrm>
          <a:prstGeom prst="rect">
            <a:avLst/>
          </a:prstGeom>
          <a:noFill/>
          <a:ln w="25400">
            <a:solidFill>
              <a:schemeClr val="tx1"/>
            </a:solidFill>
            <a:miter lim="800000"/>
            <a:headEnd/>
            <a:tailEnd/>
          </a:ln>
        </p:spPr>
        <p:txBody>
          <a:bodyPr wrap="none">
            <a:spAutoFit/>
          </a:bodyPr>
          <a:lstStyle/>
          <a:p>
            <a:pPr algn="ctr"/>
            <a:r>
              <a:rPr lang="en-US" sz="2400"/>
              <a:t>Drug</a:t>
            </a:r>
          </a:p>
          <a:p>
            <a:pPr algn="ctr"/>
            <a:r>
              <a:rPr lang="en-US" sz="2400"/>
              <a:t>Supply</a:t>
            </a:r>
          </a:p>
        </p:txBody>
      </p:sp>
      <p:sp>
        <p:nvSpPr>
          <p:cNvPr id="32781" name="Text Box 17"/>
          <p:cNvSpPr txBox="1">
            <a:spLocks noChangeArrowheads="1"/>
          </p:cNvSpPr>
          <p:nvPr/>
        </p:nvSpPr>
        <p:spPr bwMode="auto">
          <a:xfrm>
            <a:off x="3933825" y="4429125"/>
            <a:ext cx="2246313" cy="847725"/>
          </a:xfrm>
          <a:prstGeom prst="rect">
            <a:avLst/>
          </a:prstGeom>
          <a:noFill/>
          <a:ln w="25400">
            <a:solidFill>
              <a:schemeClr val="tx1"/>
            </a:solidFill>
            <a:miter lim="800000"/>
            <a:headEnd/>
            <a:tailEnd/>
          </a:ln>
        </p:spPr>
        <p:txBody>
          <a:bodyPr wrap="none">
            <a:spAutoFit/>
          </a:bodyPr>
          <a:lstStyle/>
          <a:p>
            <a:pPr algn="ctr"/>
            <a:r>
              <a:rPr lang="en-US" sz="2400"/>
              <a:t>Randomization</a:t>
            </a:r>
          </a:p>
          <a:p>
            <a:pPr algn="ctr"/>
            <a:r>
              <a:rPr lang="en-US" sz="2400"/>
              <a:t>System</a:t>
            </a:r>
          </a:p>
        </p:txBody>
      </p:sp>
      <p:sp>
        <p:nvSpPr>
          <p:cNvPr id="32782" name="Text Box 18"/>
          <p:cNvSpPr txBox="1">
            <a:spLocks noChangeArrowheads="1"/>
          </p:cNvSpPr>
          <p:nvPr/>
        </p:nvSpPr>
        <p:spPr bwMode="auto">
          <a:xfrm>
            <a:off x="6788150" y="4429125"/>
            <a:ext cx="1990725" cy="847725"/>
          </a:xfrm>
          <a:prstGeom prst="rect">
            <a:avLst/>
          </a:prstGeom>
          <a:noFill/>
          <a:ln w="25400">
            <a:solidFill>
              <a:schemeClr val="tx1"/>
            </a:solidFill>
            <a:miter lim="800000"/>
            <a:headEnd/>
            <a:tailEnd/>
          </a:ln>
        </p:spPr>
        <p:txBody>
          <a:bodyPr wrap="none">
            <a:spAutoFit/>
          </a:bodyPr>
          <a:lstStyle/>
          <a:p>
            <a:pPr algn="ctr"/>
            <a:r>
              <a:rPr lang="en-US" sz="2400"/>
              <a:t>CRO/Data</a:t>
            </a:r>
          </a:p>
          <a:p>
            <a:pPr algn="ctr"/>
            <a:r>
              <a:rPr lang="en-US" sz="2400"/>
              <a:t>Management</a:t>
            </a:r>
          </a:p>
        </p:txBody>
      </p:sp>
      <p:grpSp>
        <p:nvGrpSpPr>
          <p:cNvPr id="32783" name="Group 19"/>
          <p:cNvGrpSpPr>
            <a:grpSpLocks/>
          </p:cNvGrpSpPr>
          <p:nvPr/>
        </p:nvGrpSpPr>
        <p:grpSpPr bwMode="auto">
          <a:xfrm>
            <a:off x="2606675" y="5257800"/>
            <a:ext cx="4495800" cy="762000"/>
            <a:chOff x="1642" y="3312"/>
            <a:chExt cx="2832" cy="480"/>
          </a:xfrm>
        </p:grpSpPr>
        <p:sp>
          <p:nvSpPr>
            <p:cNvPr id="32788" name="Line 20"/>
            <p:cNvSpPr>
              <a:spLocks noChangeShapeType="1"/>
            </p:cNvSpPr>
            <p:nvPr/>
          </p:nvSpPr>
          <p:spPr bwMode="auto">
            <a:xfrm>
              <a:off x="1642" y="3312"/>
              <a:ext cx="0" cy="480"/>
            </a:xfrm>
            <a:prstGeom prst="line">
              <a:avLst/>
            </a:prstGeom>
            <a:noFill/>
            <a:ln w="50800">
              <a:solidFill>
                <a:schemeClr val="bg2"/>
              </a:solidFill>
              <a:round/>
              <a:headEnd/>
              <a:tailEnd type="stealth" w="lg" len="lg"/>
            </a:ln>
          </p:spPr>
          <p:txBody>
            <a:bodyPr/>
            <a:lstStyle/>
            <a:p>
              <a:endParaRPr lang="en-US"/>
            </a:p>
          </p:txBody>
        </p:sp>
        <p:sp>
          <p:nvSpPr>
            <p:cNvPr id="32789" name="Line 21"/>
            <p:cNvSpPr>
              <a:spLocks noChangeShapeType="1"/>
            </p:cNvSpPr>
            <p:nvPr/>
          </p:nvSpPr>
          <p:spPr bwMode="auto">
            <a:xfrm>
              <a:off x="1834" y="3312"/>
              <a:ext cx="816" cy="480"/>
            </a:xfrm>
            <a:prstGeom prst="line">
              <a:avLst/>
            </a:prstGeom>
            <a:noFill/>
            <a:ln w="50800">
              <a:solidFill>
                <a:schemeClr val="bg2"/>
              </a:solidFill>
              <a:round/>
              <a:headEnd/>
              <a:tailEnd type="stealth" w="lg" len="lg"/>
            </a:ln>
          </p:spPr>
          <p:txBody>
            <a:bodyPr/>
            <a:lstStyle/>
            <a:p>
              <a:endParaRPr lang="en-US"/>
            </a:p>
          </p:txBody>
        </p:sp>
        <p:sp>
          <p:nvSpPr>
            <p:cNvPr id="32790" name="Line 22"/>
            <p:cNvSpPr>
              <a:spLocks noChangeShapeType="1"/>
            </p:cNvSpPr>
            <p:nvPr/>
          </p:nvSpPr>
          <p:spPr bwMode="auto">
            <a:xfrm>
              <a:off x="2074" y="3312"/>
              <a:ext cx="2400" cy="480"/>
            </a:xfrm>
            <a:prstGeom prst="line">
              <a:avLst/>
            </a:prstGeom>
            <a:noFill/>
            <a:ln w="50800">
              <a:solidFill>
                <a:schemeClr val="bg2"/>
              </a:solidFill>
              <a:round/>
              <a:headEnd/>
              <a:tailEnd type="stealth" w="lg" len="lg"/>
            </a:ln>
          </p:spPr>
          <p:txBody>
            <a:bodyPr/>
            <a:lstStyle/>
            <a:p>
              <a:endParaRPr lang="en-US"/>
            </a:p>
          </p:txBody>
        </p:sp>
      </p:grpSp>
      <p:grpSp>
        <p:nvGrpSpPr>
          <p:cNvPr id="32784" name="Group 27"/>
          <p:cNvGrpSpPr>
            <a:grpSpLocks/>
          </p:cNvGrpSpPr>
          <p:nvPr/>
        </p:nvGrpSpPr>
        <p:grpSpPr bwMode="auto">
          <a:xfrm>
            <a:off x="2911475" y="5257800"/>
            <a:ext cx="4572000" cy="762000"/>
            <a:chOff x="1834" y="3312"/>
            <a:chExt cx="2880" cy="480"/>
          </a:xfrm>
        </p:grpSpPr>
        <p:sp>
          <p:nvSpPr>
            <p:cNvPr id="32785" name="Line 28"/>
            <p:cNvSpPr>
              <a:spLocks noChangeShapeType="1"/>
            </p:cNvSpPr>
            <p:nvPr/>
          </p:nvSpPr>
          <p:spPr bwMode="auto">
            <a:xfrm>
              <a:off x="2986" y="3312"/>
              <a:ext cx="0" cy="480"/>
            </a:xfrm>
            <a:prstGeom prst="line">
              <a:avLst/>
            </a:prstGeom>
            <a:noFill/>
            <a:ln w="50800">
              <a:solidFill>
                <a:schemeClr val="tx1"/>
              </a:solidFill>
              <a:round/>
              <a:headEnd/>
              <a:tailEnd type="stealth" w="lg" len="lg"/>
            </a:ln>
          </p:spPr>
          <p:txBody>
            <a:bodyPr/>
            <a:lstStyle/>
            <a:p>
              <a:endParaRPr lang="en-US"/>
            </a:p>
          </p:txBody>
        </p:sp>
        <p:sp>
          <p:nvSpPr>
            <p:cNvPr id="32786" name="Line 29"/>
            <p:cNvSpPr>
              <a:spLocks noChangeShapeType="1"/>
            </p:cNvSpPr>
            <p:nvPr/>
          </p:nvSpPr>
          <p:spPr bwMode="auto">
            <a:xfrm flipV="1">
              <a:off x="1834" y="3312"/>
              <a:ext cx="672" cy="480"/>
            </a:xfrm>
            <a:prstGeom prst="line">
              <a:avLst/>
            </a:prstGeom>
            <a:noFill/>
            <a:ln w="50800">
              <a:solidFill>
                <a:schemeClr val="tx1"/>
              </a:solidFill>
              <a:round/>
              <a:headEnd type="stealth" w="lg" len="lg"/>
              <a:tailEnd type="none" w="lg" len="lg"/>
            </a:ln>
          </p:spPr>
          <p:txBody>
            <a:bodyPr/>
            <a:lstStyle/>
            <a:p>
              <a:endParaRPr lang="en-US"/>
            </a:p>
          </p:txBody>
        </p:sp>
        <p:sp>
          <p:nvSpPr>
            <p:cNvPr id="32787" name="Line 30"/>
            <p:cNvSpPr>
              <a:spLocks noChangeShapeType="1"/>
            </p:cNvSpPr>
            <p:nvPr/>
          </p:nvSpPr>
          <p:spPr bwMode="auto">
            <a:xfrm flipH="1" flipV="1">
              <a:off x="3898" y="3312"/>
              <a:ext cx="816" cy="480"/>
            </a:xfrm>
            <a:prstGeom prst="line">
              <a:avLst/>
            </a:prstGeom>
            <a:noFill/>
            <a:ln w="50800">
              <a:solidFill>
                <a:schemeClr val="tx1"/>
              </a:solidFill>
              <a:round/>
              <a:headEnd type="stealth" w="lg" len="lg"/>
              <a:tailEnd type="none" w="lg" len="lg"/>
            </a:ln>
          </p:spPr>
          <p:txBody>
            <a:bodyPr/>
            <a:lstStyle/>
            <a:p>
              <a:endParaRPr lang="en-US"/>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76200"/>
            <a:ext cx="8229600" cy="1143000"/>
          </a:xfrm>
        </p:spPr>
        <p:txBody>
          <a:bodyPr/>
          <a:lstStyle/>
          <a:p>
            <a:pPr eaLnBrk="1" hangingPunct="1"/>
            <a:r>
              <a:rPr lang="en-US" sz="3600" smtClean="0"/>
              <a:t>Components of an Adaptive Trial</a:t>
            </a:r>
          </a:p>
        </p:txBody>
      </p:sp>
      <p:grpSp>
        <p:nvGrpSpPr>
          <p:cNvPr id="33795" name="Group 3"/>
          <p:cNvGrpSpPr>
            <a:grpSpLocks/>
          </p:cNvGrpSpPr>
          <p:nvPr/>
        </p:nvGrpSpPr>
        <p:grpSpPr bwMode="auto">
          <a:xfrm>
            <a:off x="2378075" y="6019800"/>
            <a:ext cx="5730875" cy="482600"/>
            <a:chOff x="1498" y="3792"/>
            <a:chExt cx="3610" cy="304"/>
          </a:xfrm>
        </p:grpSpPr>
        <p:sp>
          <p:nvSpPr>
            <p:cNvPr id="33819" name="Text Box 4"/>
            <p:cNvSpPr txBox="1">
              <a:spLocks noChangeArrowheads="1"/>
            </p:cNvSpPr>
            <p:nvPr/>
          </p:nvSpPr>
          <p:spPr bwMode="auto">
            <a:xfrm>
              <a:off x="1498" y="3792"/>
              <a:ext cx="623" cy="304"/>
            </a:xfrm>
            <a:prstGeom prst="rect">
              <a:avLst/>
            </a:prstGeom>
            <a:noFill/>
            <a:ln w="25400">
              <a:solidFill>
                <a:schemeClr val="tx1"/>
              </a:solidFill>
              <a:miter lim="800000"/>
              <a:headEnd/>
              <a:tailEnd/>
            </a:ln>
          </p:spPr>
          <p:txBody>
            <a:bodyPr wrap="none">
              <a:spAutoFit/>
            </a:bodyPr>
            <a:lstStyle/>
            <a:p>
              <a:r>
                <a:rPr lang="en-US" sz="2400"/>
                <a:t>Site 1</a:t>
              </a:r>
            </a:p>
          </p:txBody>
        </p:sp>
        <p:sp>
          <p:nvSpPr>
            <p:cNvPr id="33820" name="Text Box 5"/>
            <p:cNvSpPr txBox="1">
              <a:spLocks noChangeArrowheads="1"/>
            </p:cNvSpPr>
            <p:nvPr/>
          </p:nvSpPr>
          <p:spPr bwMode="auto">
            <a:xfrm>
              <a:off x="2661" y="3792"/>
              <a:ext cx="623" cy="304"/>
            </a:xfrm>
            <a:prstGeom prst="rect">
              <a:avLst/>
            </a:prstGeom>
            <a:noFill/>
            <a:ln w="25400">
              <a:solidFill>
                <a:schemeClr val="tx1"/>
              </a:solidFill>
              <a:miter lim="800000"/>
              <a:headEnd/>
              <a:tailEnd/>
            </a:ln>
          </p:spPr>
          <p:txBody>
            <a:bodyPr wrap="none">
              <a:spAutoFit/>
            </a:bodyPr>
            <a:lstStyle/>
            <a:p>
              <a:r>
                <a:rPr lang="en-US" sz="2400"/>
                <a:t>Site 2</a:t>
              </a:r>
            </a:p>
          </p:txBody>
        </p:sp>
        <p:sp>
          <p:nvSpPr>
            <p:cNvPr id="33821" name="Text Box 6"/>
            <p:cNvSpPr txBox="1">
              <a:spLocks noChangeArrowheads="1"/>
            </p:cNvSpPr>
            <p:nvPr/>
          </p:nvSpPr>
          <p:spPr bwMode="auto">
            <a:xfrm>
              <a:off x="4485" y="3792"/>
              <a:ext cx="623" cy="304"/>
            </a:xfrm>
            <a:prstGeom prst="rect">
              <a:avLst/>
            </a:prstGeom>
            <a:noFill/>
            <a:ln w="25400">
              <a:solidFill>
                <a:schemeClr val="tx1"/>
              </a:solidFill>
              <a:miter lim="800000"/>
              <a:headEnd/>
              <a:tailEnd/>
            </a:ln>
          </p:spPr>
          <p:txBody>
            <a:bodyPr wrap="none">
              <a:spAutoFit/>
            </a:bodyPr>
            <a:lstStyle/>
            <a:p>
              <a:r>
                <a:rPr lang="en-US" sz="2400"/>
                <a:t>Site n</a:t>
              </a:r>
            </a:p>
          </p:txBody>
        </p:sp>
        <p:sp>
          <p:nvSpPr>
            <p:cNvPr id="33822" name="Text Box 7"/>
            <p:cNvSpPr txBox="1">
              <a:spLocks noChangeArrowheads="1"/>
            </p:cNvSpPr>
            <p:nvPr/>
          </p:nvSpPr>
          <p:spPr bwMode="auto">
            <a:xfrm>
              <a:off x="3658" y="3840"/>
              <a:ext cx="394" cy="231"/>
            </a:xfrm>
            <a:prstGeom prst="rect">
              <a:avLst/>
            </a:prstGeom>
            <a:noFill/>
            <a:ln w="9525">
              <a:noFill/>
              <a:miter lim="800000"/>
              <a:headEnd/>
              <a:tailEnd/>
            </a:ln>
          </p:spPr>
          <p:txBody>
            <a:bodyPr wrap="none">
              <a:spAutoFit/>
            </a:bodyPr>
            <a:lstStyle/>
            <a:p>
              <a:r>
                <a:rPr lang="en-US" sz="1800">
                  <a:sym typeface="Symbol" pitchFamily="18" charset="2"/>
                </a:rPr>
                <a:t>  </a:t>
              </a:r>
            </a:p>
          </p:txBody>
        </p:sp>
      </p:grpSp>
      <p:sp>
        <p:nvSpPr>
          <p:cNvPr id="33796" name="Line 8"/>
          <p:cNvSpPr>
            <a:spLocks noChangeShapeType="1"/>
          </p:cNvSpPr>
          <p:nvPr/>
        </p:nvSpPr>
        <p:spPr bwMode="auto">
          <a:xfrm>
            <a:off x="457200" y="1066800"/>
            <a:ext cx="8229600" cy="0"/>
          </a:xfrm>
          <a:prstGeom prst="line">
            <a:avLst/>
          </a:prstGeom>
          <a:noFill/>
          <a:ln w="9525">
            <a:solidFill>
              <a:schemeClr val="tx1"/>
            </a:solidFill>
            <a:round/>
            <a:headEnd/>
            <a:tailEnd/>
          </a:ln>
        </p:spPr>
        <p:txBody>
          <a:bodyPr/>
          <a:lstStyle/>
          <a:p>
            <a:endParaRPr lang="en-US"/>
          </a:p>
        </p:txBody>
      </p:sp>
      <p:sp>
        <p:nvSpPr>
          <p:cNvPr id="33797" name="Text Box 9"/>
          <p:cNvSpPr txBox="1">
            <a:spLocks noChangeArrowheads="1"/>
          </p:cNvSpPr>
          <p:nvPr/>
        </p:nvSpPr>
        <p:spPr bwMode="auto">
          <a:xfrm>
            <a:off x="228600" y="6019800"/>
            <a:ext cx="1266825" cy="457200"/>
          </a:xfrm>
          <a:prstGeom prst="rect">
            <a:avLst/>
          </a:prstGeom>
          <a:noFill/>
          <a:ln w="9525">
            <a:noFill/>
            <a:miter lim="800000"/>
            <a:headEnd/>
            <a:tailEnd/>
          </a:ln>
        </p:spPr>
        <p:txBody>
          <a:bodyPr wrap="none">
            <a:spAutoFit/>
          </a:bodyPr>
          <a:lstStyle/>
          <a:p>
            <a:r>
              <a:rPr lang="en-US" sz="2400" b="1" i="1">
                <a:solidFill>
                  <a:srgbClr val="0000CC"/>
                </a:solidFill>
              </a:rPr>
              <a:t>Clinical</a:t>
            </a:r>
          </a:p>
        </p:txBody>
      </p:sp>
      <p:sp>
        <p:nvSpPr>
          <p:cNvPr id="33798" name="Text Box 10"/>
          <p:cNvSpPr txBox="1">
            <a:spLocks noChangeArrowheads="1"/>
          </p:cNvSpPr>
          <p:nvPr/>
        </p:nvSpPr>
        <p:spPr bwMode="auto">
          <a:xfrm>
            <a:off x="228600" y="4648200"/>
            <a:ext cx="1520825" cy="457200"/>
          </a:xfrm>
          <a:prstGeom prst="rect">
            <a:avLst/>
          </a:prstGeom>
          <a:noFill/>
          <a:ln w="9525">
            <a:noFill/>
            <a:miter lim="800000"/>
            <a:headEnd/>
            <a:tailEnd/>
          </a:ln>
        </p:spPr>
        <p:txBody>
          <a:bodyPr wrap="none">
            <a:spAutoFit/>
          </a:bodyPr>
          <a:lstStyle/>
          <a:p>
            <a:r>
              <a:rPr lang="en-US" sz="2400" b="1" i="1">
                <a:solidFill>
                  <a:srgbClr val="0000CC"/>
                </a:solidFill>
              </a:rPr>
              <a:t>Logistics</a:t>
            </a:r>
          </a:p>
        </p:txBody>
      </p:sp>
      <p:sp>
        <p:nvSpPr>
          <p:cNvPr id="33799" name="Text Box 11"/>
          <p:cNvSpPr txBox="1">
            <a:spLocks noChangeArrowheads="1"/>
          </p:cNvSpPr>
          <p:nvPr/>
        </p:nvSpPr>
        <p:spPr bwMode="auto">
          <a:xfrm>
            <a:off x="228600" y="2911475"/>
            <a:ext cx="1692275" cy="822325"/>
          </a:xfrm>
          <a:prstGeom prst="rect">
            <a:avLst/>
          </a:prstGeom>
          <a:noFill/>
          <a:ln w="9525">
            <a:noFill/>
            <a:miter lim="800000"/>
            <a:headEnd/>
            <a:tailEnd/>
          </a:ln>
        </p:spPr>
        <p:txBody>
          <a:bodyPr wrap="none">
            <a:spAutoFit/>
          </a:bodyPr>
          <a:lstStyle/>
          <a:p>
            <a:r>
              <a:rPr lang="en-US" sz="2400" b="1" i="1">
                <a:solidFill>
                  <a:srgbClr val="0000CC"/>
                </a:solidFill>
              </a:rPr>
              <a:t>Adaptive</a:t>
            </a:r>
          </a:p>
          <a:p>
            <a:r>
              <a:rPr lang="en-US" sz="2400" b="1" i="1">
                <a:solidFill>
                  <a:srgbClr val="0000CC"/>
                </a:solidFill>
              </a:rPr>
              <a:t>Machinery</a:t>
            </a:r>
          </a:p>
        </p:txBody>
      </p:sp>
      <p:sp>
        <p:nvSpPr>
          <p:cNvPr id="33800" name="Text Box 12"/>
          <p:cNvSpPr txBox="1">
            <a:spLocks noChangeArrowheads="1"/>
          </p:cNvSpPr>
          <p:nvPr/>
        </p:nvSpPr>
        <p:spPr bwMode="auto">
          <a:xfrm>
            <a:off x="228600" y="1524000"/>
            <a:ext cx="2047875" cy="457200"/>
          </a:xfrm>
          <a:prstGeom prst="rect">
            <a:avLst/>
          </a:prstGeom>
          <a:noFill/>
          <a:ln w="9525">
            <a:noFill/>
            <a:miter lim="800000"/>
            <a:headEnd/>
            <a:tailEnd/>
          </a:ln>
        </p:spPr>
        <p:txBody>
          <a:bodyPr wrap="none">
            <a:spAutoFit/>
          </a:bodyPr>
          <a:lstStyle/>
          <a:p>
            <a:r>
              <a:rPr lang="en-US" sz="2400" b="1" i="1">
                <a:solidFill>
                  <a:srgbClr val="0000CC"/>
                </a:solidFill>
              </a:rPr>
              <a:t>Management</a:t>
            </a:r>
          </a:p>
        </p:txBody>
      </p:sp>
      <p:sp>
        <p:nvSpPr>
          <p:cNvPr id="33801" name="Line 13"/>
          <p:cNvSpPr>
            <a:spLocks noChangeShapeType="1"/>
          </p:cNvSpPr>
          <p:nvPr/>
        </p:nvSpPr>
        <p:spPr bwMode="auto">
          <a:xfrm>
            <a:off x="457200" y="2590800"/>
            <a:ext cx="8229600" cy="0"/>
          </a:xfrm>
          <a:prstGeom prst="line">
            <a:avLst/>
          </a:prstGeom>
          <a:noFill/>
          <a:ln w="25400">
            <a:solidFill>
              <a:srgbClr val="0000CC"/>
            </a:solidFill>
            <a:prstDash val="sysDot"/>
            <a:round/>
            <a:headEnd/>
            <a:tailEnd/>
          </a:ln>
        </p:spPr>
        <p:txBody>
          <a:bodyPr/>
          <a:lstStyle/>
          <a:p>
            <a:endParaRPr lang="en-US"/>
          </a:p>
        </p:txBody>
      </p:sp>
      <p:sp>
        <p:nvSpPr>
          <p:cNvPr id="33802" name="Line 14"/>
          <p:cNvSpPr>
            <a:spLocks noChangeShapeType="1"/>
          </p:cNvSpPr>
          <p:nvPr/>
        </p:nvSpPr>
        <p:spPr bwMode="auto">
          <a:xfrm>
            <a:off x="457200" y="4114800"/>
            <a:ext cx="8229600" cy="0"/>
          </a:xfrm>
          <a:prstGeom prst="line">
            <a:avLst/>
          </a:prstGeom>
          <a:noFill/>
          <a:ln w="25400">
            <a:solidFill>
              <a:srgbClr val="0000CC"/>
            </a:solidFill>
            <a:prstDash val="sysDot"/>
            <a:round/>
            <a:headEnd/>
            <a:tailEnd/>
          </a:ln>
        </p:spPr>
        <p:txBody>
          <a:bodyPr/>
          <a:lstStyle/>
          <a:p>
            <a:endParaRPr lang="en-US"/>
          </a:p>
        </p:txBody>
      </p:sp>
      <p:sp>
        <p:nvSpPr>
          <p:cNvPr id="33803" name="Line 15"/>
          <p:cNvSpPr>
            <a:spLocks noChangeShapeType="1"/>
          </p:cNvSpPr>
          <p:nvPr/>
        </p:nvSpPr>
        <p:spPr bwMode="auto">
          <a:xfrm>
            <a:off x="457200" y="5638800"/>
            <a:ext cx="8229600" cy="0"/>
          </a:xfrm>
          <a:prstGeom prst="line">
            <a:avLst/>
          </a:prstGeom>
          <a:noFill/>
          <a:ln w="25400">
            <a:solidFill>
              <a:srgbClr val="0000CC"/>
            </a:solidFill>
            <a:prstDash val="sysDot"/>
            <a:round/>
            <a:headEnd/>
            <a:tailEnd/>
          </a:ln>
        </p:spPr>
        <p:txBody>
          <a:bodyPr/>
          <a:lstStyle/>
          <a:p>
            <a:endParaRPr lang="en-US"/>
          </a:p>
        </p:txBody>
      </p:sp>
      <p:sp>
        <p:nvSpPr>
          <p:cNvPr id="33804" name="Text Box 16"/>
          <p:cNvSpPr txBox="1">
            <a:spLocks noChangeArrowheads="1"/>
          </p:cNvSpPr>
          <p:nvPr/>
        </p:nvSpPr>
        <p:spPr bwMode="auto">
          <a:xfrm>
            <a:off x="2133600" y="4419600"/>
            <a:ext cx="1143000" cy="847725"/>
          </a:xfrm>
          <a:prstGeom prst="rect">
            <a:avLst/>
          </a:prstGeom>
          <a:noFill/>
          <a:ln w="25400">
            <a:solidFill>
              <a:schemeClr val="tx1"/>
            </a:solidFill>
            <a:miter lim="800000"/>
            <a:headEnd/>
            <a:tailEnd/>
          </a:ln>
        </p:spPr>
        <p:txBody>
          <a:bodyPr wrap="none">
            <a:spAutoFit/>
          </a:bodyPr>
          <a:lstStyle/>
          <a:p>
            <a:pPr algn="ctr"/>
            <a:r>
              <a:rPr lang="en-US" sz="2400"/>
              <a:t>Drug</a:t>
            </a:r>
          </a:p>
          <a:p>
            <a:pPr algn="ctr"/>
            <a:r>
              <a:rPr lang="en-US" sz="2400"/>
              <a:t>Supply</a:t>
            </a:r>
          </a:p>
        </p:txBody>
      </p:sp>
      <p:sp>
        <p:nvSpPr>
          <p:cNvPr id="33805" name="Text Box 17"/>
          <p:cNvSpPr txBox="1">
            <a:spLocks noChangeArrowheads="1"/>
          </p:cNvSpPr>
          <p:nvPr/>
        </p:nvSpPr>
        <p:spPr bwMode="auto">
          <a:xfrm>
            <a:off x="3933825" y="4429125"/>
            <a:ext cx="2246313" cy="847725"/>
          </a:xfrm>
          <a:prstGeom prst="rect">
            <a:avLst/>
          </a:prstGeom>
          <a:noFill/>
          <a:ln w="25400">
            <a:solidFill>
              <a:schemeClr val="tx1"/>
            </a:solidFill>
            <a:miter lim="800000"/>
            <a:headEnd/>
            <a:tailEnd/>
          </a:ln>
        </p:spPr>
        <p:txBody>
          <a:bodyPr wrap="none">
            <a:spAutoFit/>
          </a:bodyPr>
          <a:lstStyle/>
          <a:p>
            <a:pPr algn="ctr"/>
            <a:r>
              <a:rPr lang="en-US" sz="2400"/>
              <a:t>Randomization</a:t>
            </a:r>
          </a:p>
          <a:p>
            <a:pPr algn="ctr"/>
            <a:r>
              <a:rPr lang="en-US" sz="2400"/>
              <a:t>System</a:t>
            </a:r>
          </a:p>
        </p:txBody>
      </p:sp>
      <p:sp>
        <p:nvSpPr>
          <p:cNvPr id="33806" name="Text Box 18"/>
          <p:cNvSpPr txBox="1">
            <a:spLocks noChangeArrowheads="1"/>
          </p:cNvSpPr>
          <p:nvPr/>
        </p:nvSpPr>
        <p:spPr bwMode="auto">
          <a:xfrm>
            <a:off x="6788150" y="4429125"/>
            <a:ext cx="1990725" cy="847725"/>
          </a:xfrm>
          <a:prstGeom prst="rect">
            <a:avLst/>
          </a:prstGeom>
          <a:noFill/>
          <a:ln w="25400">
            <a:solidFill>
              <a:schemeClr val="tx1"/>
            </a:solidFill>
            <a:miter lim="800000"/>
            <a:headEnd/>
            <a:tailEnd/>
          </a:ln>
        </p:spPr>
        <p:txBody>
          <a:bodyPr wrap="none">
            <a:spAutoFit/>
          </a:bodyPr>
          <a:lstStyle/>
          <a:p>
            <a:pPr algn="ctr"/>
            <a:r>
              <a:rPr lang="en-US" sz="2400"/>
              <a:t>CRO/Data</a:t>
            </a:r>
          </a:p>
          <a:p>
            <a:pPr algn="ctr"/>
            <a:r>
              <a:rPr lang="en-US" sz="2400"/>
              <a:t>Management</a:t>
            </a:r>
          </a:p>
        </p:txBody>
      </p:sp>
      <p:grpSp>
        <p:nvGrpSpPr>
          <p:cNvPr id="33807" name="Group 19"/>
          <p:cNvGrpSpPr>
            <a:grpSpLocks/>
          </p:cNvGrpSpPr>
          <p:nvPr/>
        </p:nvGrpSpPr>
        <p:grpSpPr bwMode="auto">
          <a:xfrm>
            <a:off x="2606675" y="5257800"/>
            <a:ext cx="4495800" cy="762000"/>
            <a:chOff x="1642" y="3312"/>
            <a:chExt cx="2832" cy="480"/>
          </a:xfrm>
        </p:grpSpPr>
        <p:sp>
          <p:nvSpPr>
            <p:cNvPr id="33816" name="Line 20"/>
            <p:cNvSpPr>
              <a:spLocks noChangeShapeType="1"/>
            </p:cNvSpPr>
            <p:nvPr/>
          </p:nvSpPr>
          <p:spPr bwMode="auto">
            <a:xfrm>
              <a:off x="1642" y="3312"/>
              <a:ext cx="0" cy="480"/>
            </a:xfrm>
            <a:prstGeom prst="line">
              <a:avLst/>
            </a:prstGeom>
            <a:noFill/>
            <a:ln w="50800">
              <a:solidFill>
                <a:schemeClr val="bg2"/>
              </a:solidFill>
              <a:round/>
              <a:headEnd/>
              <a:tailEnd type="stealth" w="lg" len="lg"/>
            </a:ln>
          </p:spPr>
          <p:txBody>
            <a:bodyPr/>
            <a:lstStyle/>
            <a:p>
              <a:endParaRPr lang="en-US"/>
            </a:p>
          </p:txBody>
        </p:sp>
        <p:sp>
          <p:nvSpPr>
            <p:cNvPr id="33817" name="Line 21"/>
            <p:cNvSpPr>
              <a:spLocks noChangeShapeType="1"/>
            </p:cNvSpPr>
            <p:nvPr/>
          </p:nvSpPr>
          <p:spPr bwMode="auto">
            <a:xfrm>
              <a:off x="1834" y="3312"/>
              <a:ext cx="816" cy="480"/>
            </a:xfrm>
            <a:prstGeom prst="line">
              <a:avLst/>
            </a:prstGeom>
            <a:noFill/>
            <a:ln w="50800">
              <a:solidFill>
                <a:schemeClr val="bg2"/>
              </a:solidFill>
              <a:round/>
              <a:headEnd/>
              <a:tailEnd type="stealth" w="lg" len="lg"/>
            </a:ln>
          </p:spPr>
          <p:txBody>
            <a:bodyPr/>
            <a:lstStyle/>
            <a:p>
              <a:endParaRPr lang="en-US"/>
            </a:p>
          </p:txBody>
        </p:sp>
        <p:sp>
          <p:nvSpPr>
            <p:cNvPr id="33818" name="Line 22"/>
            <p:cNvSpPr>
              <a:spLocks noChangeShapeType="1"/>
            </p:cNvSpPr>
            <p:nvPr/>
          </p:nvSpPr>
          <p:spPr bwMode="auto">
            <a:xfrm>
              <a:off x="2074" y="3312"/>
              <a:ext cx="2400" cy="480"/>
            </a:xfrm>
            <a:prstGeom prst="line">
              <a:avLst/>
            </a:prstGeom>
            <a:noFill/>
            <a:ln w="50800">
              <a:solidFill>
                <a:schemeClr val="bg2"/>
              </a:solidFill>
              <a:round/>
              <a:headEnd/>
              <a:tailEnd type="stealth" w="lg" len="lg"/>
            </a:ln>
          </p:spPr>
          <p:txBody>
            <a:bodyPr/>
            <a:lstStyle/>
            <a:p>
              <a:endParaRPr lang="en-US"/>
            </a:p>
          </p:txBody>
        </p:sp>
      </p:grpSp>
      <p:grpSp>
        <p:nvGrpSpPr>
          <p:cNvPr id="33808" name="Group 23"/>
          <p:cNvGrpSpPr>
            <a:grpSpLocks/>
          </p:cNvGrpSpPr>
          <p:nvPr/>
        </p:nvGrpSpPr>
        <p:grpSpPr bwMode="auto">
          <a:xfrm>
            <a:off x="3368675" y="5257800"/>
            <a:ext cx="4495800" cy="762000"/>
            <a:chOff x="2122" y="3312"/>
            <a:chExt cx="2832" cy="480"/>
          </a:xfrm>
        </p:grpSpPr>
        <p:sp>
          <p:nvSpPr>
            <p:cNvPr id="33813" name="Line 24"/>
            <p:cNvSpPr>
              <a:spLocks noChangeShapeType="1"/>
            </p:cNvSpPr>
            <p:nvPr/>
          </p:nvSpPr>
          <p:spPr bwMode="auto">
            <a:xfrm flipH="1">
              <a:off x="4954" y="3312"/>
              <a:ext cx="0" cy="480"/>
            </a:xfrm>
            <a:prstGeom prst="line">
              <a:avLst/>
            </a:prstGeom>
            <a:noFill/>
            <a:ln w="50800">
              <a:solidFill>
                <a:schemeClr val="tx1"/>
              </a:solidFill>
              <a:round/>
              <a:headEnd type="stealth" w="lg" len="lg"/>
              <a:tailEnd type="none" w="lg" len="lg"/>
            </a:ln>
          </p:spPr>
          <p:txBody>
            <a:bodyPr/>
            <a:lstStyle/>
            <a:p>
              <a:endParaRPr lang="en-US"/>
            </a:p>
          </p:txBody>
        </p:sp>
        <p:sp>
          <p:nvSpPr>
            <p:cNvPr id="33814" name="Line 25"/>
            <p:cNvSpPr>
              <a:spLocks noChangeShapeType="1"/>
            </p:cNvSpPr>
            <p:nvPr/>
          </p:nvSpPr>
          <p:spPr bwMode="auto">
            <a:xfrm flipH="1">
              <a:off x="3274" y="3312"/>
              <a:ext cx="1392" cy="480"/>
            </a:xfrm>
            <a:prstGeom prst="line">
              <a:avLst/>
            </a:prstGeom>
            <a:noFill/>
            <a:ln w="50800">
              <a:solidFill>
                <a:schemeClr val="tx1"/>
              </a:solidFill>
              <a:round/>
              <a:headEnd type="stealth" w="lg" len="lg"/>
              <a:tailEnd type="none" w="lg" len="lg"/>
            </a:ln>
          </p:spPr>
          <p:txBody>
            <a:bodyPr/>
            <a:lstStyle/>
            <a:p>
              <a:endParaRPr lang="en-US"/>
            </a:p>
          </p:txBody>
        </p:sp>
        <p:sp>
          <p:nvSpPr>
            <p:cNvPr id="33815" name="Line 26"/>
            <p:cNvSpPr>
              <a:spLocks noChangeShapeType="1"/>
            </p:cNvSpPr>
            <p:nvPr/>
          </p:nvSpPr>
          <p:spPr bwMode="auto">
            <a:xfrm flipH="1">
              <a:off x="2122" y="3312"/>
              <a:ext cx="2160" cy="480"/>
            </a:xfrm>
            <a:prstGeom prst="line">
              <a:avLst/>
            </a:prstGeom>
            <a:noFill/>
            <a:ln w="50800">
              <a:solidFill>
                <a:schemeClr val="tx1"/>
              </a:solidFill>
              <a:round/>
              <a:headEnd type="stealth" w="lg" len="lg"/>
              <a:tailEnd type="none" w="lg" len="lg"/>
            </a:ln>
          </p:spPr>
          <p:txBody>
            <a:bodyPr/>
            <a:lstStyle/>
            <a:p>
              <a:endParaRPr lang="en-US"/>
            </a:p>
          </p:txBody>
        </p:sp>
      </p:grpSp>
      <p:grpSp>
        <p:nvGrpSpPr>
          <p:cNvPr id="33809" name="Group 27"/>
          <p:cNvGrpSpPr>
            <a:grpSpLocks/>
          </p:cNvGrpSpPr>
          <p:nvPr/>
        </p:nvGrpSpPr>
        <p:grpSpPr bwMode="auto">
          <a:xfrm>
            <a:off x="2911475" y="5257800"/>
            <a:ext cx="4572000" cy="762000"/>
            <a:chOff x="1834" y="3312"/>
            <a:chExt cx="2880" cy="480"/>
          </a:xfrm>
        </p:grpSpPr>
        <p:sp>
          <p:nvSpPr>
            <p:cNvPr id="33810" name="Line 28"/>
            <p:cNvSpPr>
              <a:spLocks noChangeShapeType="1"/>
            </p:cNvSpPr>
            <p:nvPr/>
          </p:nvSpPr>
          <p:spPr bwMode="auto">
            <a:xfrm>
              <a:off x="2986" y="3312"/>
              <a:ext cx="0" cy="480"/>
            </a:xfrm>
            <a:prstGeom prst="line">
              <a:avLst/>
            </a:prstGeom>
            <a:noFill/>
            <a:ln w="50800">
              <a:solidFill>
                <a:schemeClr val="bg2"/>
              </a:solidFill>
              <a:round/>
              <a:headEnd/>
              <a:tailEnd type="stealth" w="lg" len="lg"/>
            </a:ln>
          </p:spPr>
          <p:txBody>
            <a:bodyPr/>
            <a:lstStyle/>
            <a:p>
              <a:endParaRPr lang="en-US"/>
            </a:p>
          </p:txBody>
        </p:sp>
        <p:sp>
          <p:nvSpPr>
            <p:cNvPr id="33811" name="Line 29"/>
            <p:cNvSpPr>
              <a:spLocks noChangeShapeType="1"/>
            </p:cNvSpPr>
            <p:nvPr/>
          </p:nvSpPr>
          <p:spPr bwMode="auto">
            <a:xfrm flipV="1">
              <a:off x="1834" y="3312"/>
              <a:ext cx="672" cy="480"/>
            </a:xfrm>
            <a:prstGeom prst="line">
              <a:avLst/>
            </a:prstGeom>
            <a:noFill/>
            <a:ln w="50800">
              <a:solidFill>
                <a:schemeClr val="bg2"/>
              </a:solidFill>
              <a:round/>
              <a:headEnd type="stealth" w="lg" len="lg"/>
              <a:tailEnd type="none" w="lg" len="lg"/>
            </a:ln>
          </p:spPr>
          <p:txBody>
            <a:bodyPr/>
            <a:lstStyle/>
            <a:p>
              <a:endParaRPr lang="en-US"/>
            </a:p>
          </p:txBody>
        </p:sp>
        <p:sp>
          <p:nvSpPr>
            <p:cNvPr id="33812" name="Line 30"/>
            <p:cNvSpPr>
              <a:spLocks noChangeShapeType="1"/>
            </p:cNvSpPr>
            <p:nvPr/>
          </p:nvSpPr>
          <p:spPr bwMode="auto">
            <a:xfrm flipH="1" flipV="1">
              <a:off x="3898" y="3312"/>
              <a:ext cx="816" cy="480"/>
            </a:xfrm>
            <a:prstGeom prst="line">
              <a:avLst/>
            </a:prstGeom>
            <a:noFill/>
            <a:ln w="50800">
              <a:solidFill>
                <a:schemeClr val="bg2"/>
              </a:solidFill>
              <a:round/>
              <a:headEnd type="stealth" w="lg" len="lg"/>
              <a:tailEnd type="none" w="lg" len="lg"/>
            </a:ln>
          </p:spPr>
          <p:txBody>
            <a:bodyPr/>
            <a:lstStyle/>
            <a:p>
              <a:endParaRPr lang="en-US"/>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76200"/>
            <a:ext cx="8229600" cy="1143000"/>
          </a:xfrm>
        </p:spPr>
        <p:txBody>
          <a:bodyPr/>
          <a:lstStyle/>
          <a:p>
            <a:pPr eaLnBrk="1" hangingPunct="1"/>
            <a:r>
              <a:rPr lang="en-US" sz="3600" smtClean="0"/>
              <a:t>Components of an Adaptive Trial</a:t>
            </a:r>
          </a:p>
        </p:txBody>
      </p:sp>
      <p:grpSp>
        <p:nvGrpSpPr>
          <p:cNvPr id="34819" name="Group 3"/>
          <p:cNvGrpSpPr>
            <a:grpSpLocks/>
          </p:cNvGrpSpPr>
          <p:nvPr/>
        </p:nvGrpSpPr>
        <p:grpSpPr bwMode="auto">
          <a:xfrm>
            <a:off x="2378075" y="6019800"/>
            <a:ext cx="5730875" cy="482600"/>
            <a:chOff x="1498" y="3792"/>
            <a:chExt cx="3610" cy="304"/>
          </a:xfrm>
        </p:grpSpPr>
        <p:sp>
          <p:nvSpPr>
            <p:cNvPr id="34849" name="Text Box 4"/>
            <p:cNvSpPr txBox="1">
              <a:spLocks noChangeArrowheads="1"/>
            </p:cNvSpPr>
            <p:nvPr/>
          </p:nvSpPr>
          <p:spPr bwMode="auto">
            <a:xfrm>
              <a:off x="1498" y="3792"/>
              <a:ext cx="623" cy="304"/>
            </a:xfrm>
            <a:prstGeom prst="rect">
              <a:avLst/>
            </a:prstGeom>
            <a:noFill/>
            <a:ln w="25400">
              <a:solidFill>
                <a:schemeClr val="tx1"/>
              </a:solidFill>
              <a:miter lim="800000"/>
              <a:headEnd/>
              <a:tailEnd/>
            </a:ln>
          </p:spPr>
          <p:txBody>
            <a:bodyPr wrap="none">
              <a:spAutoFit/>
            </a:bodyPr>
            <a:lstStyle/>
            <a:p>
              <a:r>
                <a:rPr lang="en-US" sz="2400"/>
                <a:t>Site 1</a:t>
              </a:r>
            </a:p>
          </p:txBody>
        </p:sp>
        <p:sp>
          <p:nvSpPr>
            <p:cNvPr id="34850" name="Text Box 5"/>
            <p:cNvSpPr txBox="1">
              <a:spLocks noChangeArrowheads="1"/>
            </p:cNvSpPr>
            <p:nvPr/>
          </p:nvSpPr>
          <p:spPr bwMode="auto">
            <a:xfrm>
              <a:off x="2661" y="3792"/>
              <a:ext cx="623" cy="304"/>
            </a:xfrm>
            <a:prstGeom prst="rect">
              <a:avLst/>
            </a:prstGeom>
            <a:noFill/>
            <a:ln w="25400">
              <a:solidFill>
                <a:schemeClr val="tx1"/>
              </a:solidFill>
              <a:miter lim="800000"/>
              <a:headEnd/>
              <a:tailEnd/>
            </a:ln>
          </p:spPr>
          <p:txBody>
            <a:bodyPr wrap="none">
              <a:spAutoFit/>
            </a:bodyPr>
            <a:lstStyle/>
            <a:p>
              <a:r>
                <a:rPr lang="en-US" sz="2400"/>
                <a:t>Site 2</a:t>
              </a:r>
            </a:p>
          </p:txBody>
        </p:sp>
        <p:sp>
          <p:nvSpPr>
            <p:cNvPr id="34851" name="Text Box 6"/>
            <p:cNvSpPr txBox="1">
              <a:spLocks noChangeArrowheads="1"/>
            </p:cNvSpPr>
            <p:nvPr/>
          </p:nvSpPr>
          <p:spPr bwMode="auto">
            <a:xfrm>
              <a:off x="4485" y="3792"/>
              <a:ext cx="623" cy="304"/>
            </a:xfrm>
            <a:prstGeom prst="rect">
              <a:avLst/>
            </a:prstGeom>
            <a:noFill/>
            <a:ln w="25400">
              <a:solidFill>
                <a:schemeClr val="tx1"/>
              </a:solidFill>
              <a:miter lim="800000"/>
              <a:headEnd/>
              <a:tailEnd/>
            </a:ln>
          </p:spPr>
          <p:txBody>
            <a:bodyPr wrap="none">
              <a:spAutoFit/>
            </a:bodyPr>
            <a:lstStyle/>
            <a:p>
              <a:r>
                <a:rPr lang="en-US" sz="2400"/>
                <a:t>Site n</a:t>
              </a:r>
            </a:p>
          </p:txBody>
        </p:sp>
        <p:sp>
          <p:nvSpPr>
            <p:cNvPr id="34852" name="Text Box 7"/>
            <p:cNvSpPr txBox="1">
              <a:spLocks noChangeArrowheads="1"/>
            </p:cNvSpPr>
            <p:nvPr/>
          </p:nvSpPr>
          <p:spPr bwMode="auto">
            <a:xfrm>
              <a:off x="3658" y="3840"/>
              <a:ext cx="394" cy="231"/>
            </a:xfrm>
            <a:prstGeom prst="rect">
              <a:avLst/>
            </a:prstGeom>
            <a:noFill/>
            <a:ln w="9525">
              <a:noFill/>
              <a:miter lim="800000"/>
              <a:headEnd/>
              <a:tailEnd/>
            </a:ln>
          </p:spPr>
          <p:txBody>
            <a:bodyPr wrap="none">
              <a:spAutoFit/>
            </a:bodyPr>
            <a:lstStyle/>
            <a:p>
              <a:r>
                <a:rPr lang="en-US" sz="1800">
                  <a:sym typeface="Symbol" pitchFamily="18" charset="2"/>
                </a:rPr>
                <a:t>  </a:t>
              </a:r>
            </a:p>
          </p:txBody>
        </p:sp>
      </p:grpSp>
      <p:sp>
        <p:nvSpPr>
          <p:cNvPr id="34820" name="Line 8"/>
          <p:cNvSpPr>
            <a:spLocks noChangeShapeType="1"/>
          </p:cNvSpPr>
          <p:nvPr/>
        </p:nvSpPr>
        <p:spPr bwMode="auto">
          <a:xfrm>
            <a:off x="457200" y="1066800"/>
            <a:ext cx="8229600" cy="0"/>
          </a:xfrm>
          <a:prstGeom prst="line">
            <a:avLst/>
          </a:prstGeom>
          <a:noFill/>
          <a:ln w="9525">
            <a:solidFill>
              <a:schemeClr val="tx1"/>
            </a:solidFill>
            <a:round/>
            <a:headEnd/>
            <a:tailEnd/>
          </a:ln>
        </p:spPr>
        <p:txBody>
          <a:bodyPr/>
          <a:lstStyle/>
          <a:p>
            <a:endParaRPr lang="en-US"/>
          </a:p>
        </p:txBody>
      </p:sp>
      <p:sp>
        <p:nvSpPr>
          <p:cNvPr id="34821" name="Text Box 9"/>
          <p:cNvSpPr txBox="1">
            <a:spLocks noChangeArrowheads="1"/>
          </p:cNvSpPr>
          <p:nvPr/>
        </p:nvSpPr>
        <p:spPr bwMode="auto">
          <a:xfrm>
            <a:off x="228600" y="6019800"/>
            <a:ext cx="1266825" cy="457200"/>
          </a:xfrm>
          <a:prstGeom prst="rect">
            <a:avLst/>
          </a:prstGeom>
          <a:noFill/>
          <a:ln w="9525">
            <a:noFill/>
            <a:miter lim="800000"/>
            <a:headEnd/>
            <a:tailEnd/>
          </a:ln>
        </p:spPr>
        <p:txBody>
          <a:bodyPr wrap="none">
            <a:spAutoFit/>
          </a:bodyPr>
          <a:lstStyle/>
          <a:p>
            <a:r>
              <a:rPr lang="en-US" sz="2400" b="1" i="1">
                <a:solidFill>
                  <a:srgbClr val="0000CC"/>
                </a:solidFill>
              </a:rPr>
              <a:t>Clinical</a:t>
            </a:r>
          </a:p>
        </p:txBody>
      </p:sp>
      <p:sp>
        <p:nvSpPr>
          <p:cNvPr id="34822" name="Text Box 10"/>
          <p:cNvSpPr txBox="1">
            <a:spLocks noChangeArrowheads="1"/>
          </p:cNvSpPr>
          <p:nvPr/>
        </p:nvSpPr>
        <p:spPr bwMode="auto">
          <a:xfrm>
            <a:off x="228600" y="4648200"/>
            <a:ext cx="1520825" cy="457200"/>
          </a:xfrm>
          <a:prstGeom prst="rect">
            <a:avLst/>
          </a:prstGeom>
          <a:noFill/>
          <a:ln w="9525">
            <a:noFill/>
            <a:miter lim="800000"/>
            <a:headEnd/>
            <a:tailEnd/>
          </a:ln>
        </p:spPr>
        <p:txBody>
          <a:bodyPr wrap="none">
            <a:spAutoFit/>
          </a:bodyPr>
          <a:lstStyle/>
          <a:p>
            <a:r>
              <a:rPr lang="en-US" sz="2400" b="1" i="1">
                <a:solidFill>
                  <a:srgbClr val="0000CC"/>
                </a:solidFill>
              </a:rPr>
              <a:t>Logistics</a:t>
            </a:r>
          </a:p>
        </p:txBody>
      </p:sp>
      <p:sp>
        <p:nvSpPr>
          <p:cNvPr id="34823" name="Text Box 11"/>
          <p:cNvSpPr txBox="1">
            <a:spLocks noChangeArrowheads="1"/>
          </p:cNvSpPr>
          <p:nvPr/>
        </p:nvSpPr>
        <p:spPr bwMode="auto">
          <a:xfrm>
            <a:off x="228600" y="2911475"/>
            <a:ext cx="1692275" cy="822325"/>
          </a:xfrm>
          <a:prstGeom prst="rect">
            <a:avLst/>
          </a:prstGeom>
          <a:noFill/>
          <a:ln w="9525">
            <a:noFill/>
            <a:miter lim="800000"/>
            <a:headEnd/>
            <a:tailEnd/>
          </a:ln>
        </p:spPr>
        <p:txBody>
          <a:bodyPr wrap="none">
            <a:spAutoFit/>
          </a:bodyPr>
          <a:lstStyle/>
          <a:p>
            <a:r>
              <a:rPr lang="en-US" sz="2400" b="1" i="1">
                <a:solidFill>
                  <a:srgbClr val="0000CC"/>
                </a:solidFill>
              </a:rPr>
              <a:t>Adaptive</a:t>
            </a:r>
          </a:p>
          <a:p>
            <a:r>
              <a:rPr lang="en-US" sz="2400" b="1" i="1">
                <a:solidFill>
                  <a:srgbClr val="0000CC"/>
                </a:solidFill>
              </a:rPr>
              <a:t>Machinery</a:t>
            </a:r>
          </a:p>
        </p:txBody>
      </p:sp>
      <p:sp>
        <p:nvSpPr>
          <p:cNvPr id="34824" name="Text Box 12"/>
          <p:cNvSpPr txBox="1">
            <a:spLocks noChangeArrowheads="1"/>
          </p:cNvSpPr>
          <p:nvPr/>
        </p:nvSpPr>
        <p:spPr bwMode="auto">
          <a:xfrm>
            <a:off x="228600" y="1524000"/>
            <a:ext cx="2047875" cy="457200"/>
          </a:xfrm>
          <a:prstGeom prst="rect">
            <a:avLst/>
          </a:prstGeom>
          <a:noFill/>
          <a:ln w="9525">
            <a:noFill/>
            <a:miter lim="800000"/>
            <a:headEnd/>
            <a:tailEnd/>
          </a:ln>
        </p:spPr>
        <p:txBody>
          <a:bodyPr wrap="none">
            <a:spAutoFit/>
          </a:bodyPr>
          <a:lstStyle/>
          <a:p>
            <a:r>
              <a:rPr lang="en-US" sz="2400" b="1" i="1">
                <a:solidFill>
                  <a:srgbClr val="0000CC"/>
                </a:solidFill>
              </a:rPr>
              <a:t>Management</a:t>
            </a:r>
          </a:p>
        </p:txBody>
      </p:sp>
      <p:sp>
        <p:nvSpPr>
          <p:cNvPr id="34825" name="Line 13"/>
          <p:cNvSpPr>
            <a:spLocks noChangeShapeType="1"/>
          </p:cNvSpPr>
          <p:nvPr/>
        </p:nvSpPr>
        <p:spPr bwMode="auto">
          <a:xfrm>
            <a:off x="457200" y="2590800"/>
            <a:ext cx="8229600" cy="0"/>
          </a:xfrm>
          <a:prstGeom prst="line">
            <a:avLst/>
          </a:prstGeom>
          <a:noFill/>
          <a:ln w="25400">
            <a:solidFill>
              <a:srgbClr val="0000CC"/>
            </a:solidFill>
            <a:prstDash val="sysDot"/>
            <a:round/>
            <a:headEnd/>
            <a:tailEnd/>
          </a:ln>
        </p:spPr>
        <p:txBody>
          <a:bodyPr/>
          <a:lstStyle/>
          <a:p>
            <a:endParaRPr lang="en-US"/>
          </a:p>
        </p:txBody>
      </p:sp>
      <p:sp>
        <p:nvSpPr>
          <p:cNvPr id="34826" name="Line 14"/>
          <p:cNvSpPr>
            <a:spLocks noChangeShapeType="1"/>
          </p:cNvSpPr>
          <p:nvPr/>
        </p:nvSpPr>
        <p:spPr bwMode="auto">
          <a:xfrm>
            <a:off x="457200" y="4114800"/>
            <a:ext cx="8229600" cy="0"/>
          </a:xfrm>
          <a:prstGeom prst="line">
            <a:avLst/>
          </a:prstGeom>
          <a:noFill/>
          <a:ln w="25400">
            <a:solidFill>
              <a:srgbClr val="0000CC"/>
            </a:solidFill>
            <a:prstDash val="sysDot"/>
            <a:round/>
            <a:headEnd/>
            <a:tailEnd/>
          </a:ln>
        </p:spPr>
        <p:txBody>
          <a:bodyPr/>
          <a:lstStyle/>
          <a:p>
            <a:endParaRPr lang="en-US"/>
          </a:p>
        </p:txBody>
      </p:sp>
      <p:sp>
        <p:nvSpPr>
          <p:cNvPr id="34827" name="Line 15"/>
          <p:cNvSpPr>
            <a:spLocks noChangeShapeType="1"/>
          </p:cNvSpPr>
          <p:nvPr/>
        </p:nvSpPr>
        <p:spPr bwMode="auto">
          <a:xfrm>
            <a:off x="457200" y="5638800"/>
            <a:ext cx="8229600" cy="0"/>
          </a:xfrm>
          <a:prstGeom prst="line">
            <a:avLst/>
          </a:prstGeom>
          <a:noFill/>
          <a:ln w="25400">
            <a:solidFill>
              <a:srgbClr val="0000CC"/>
            </a:solidFill>
            <a:prstDash val="sysDot"/>
            <a:round/>
            <a:headEnd/>
            <a:tailEnd/>
          </a:ln>
        </p:spPr>
        <p:txBody>
          <a:bodyPr/>
          <a:lstStyle/>
          <a:p>
            <a:endParaRPr lang="en-US"/>
          </a:p>
        </p:txBody>
      </p:sp>
      <p:sp>
        <p:nvSpPr>
          <p:cNvPr id="34828" name="Text Box 16"/>
          <p:cNvSpPr txBox="1">
            <a:spLocks noChangeArrowheads="1"/>
          </p:cNvSpPr>
          <p:nvPr/>
        </p:nvSpPr>
        <p:spPr bwMode="auto">
          <a:xfrm>
            <a:off x="2133600" y="4419600"/>
            <a:ext cx="1143000" cy="847725"/>
          </a:xfrm>
          <a:prstGeom prst="rect">
            <a:avLst/>
          </a:prstGeom>
          <a:noFill/>
          <a:ln w="25400">
            <a:solidFill>
              <a:schemeClr val="tx1"/>
            </a:solidFill>
            <a:miter lim="800000"/>
            <a:headEnd/>
            <a:tailEnd/>
          </a:ln>
        </p:spPr>
        <p:txBody>
          <a:bodyPr wrap="none">
            <a:spAutoFit/>
          </a:bodyPr>
          <a:lstStyle/>
          <a:p>
            <a:pPr algn="ctr"/>
            <a:r>
              <a:rPr lang="en-US" sz="2400"/>
              <a:t>Drug</a:t>
            </a:r>
          </a:p>
          <a:p>
            <a:pPr algn="ctr"/>
            <a:r>
              <a:rPr lang="en-US" sz="2400"/>
              <a:t>Supply</a:t>
            </a:r>
          </a:p>
        </p:txBody>
      </p:sp>
      <p:sp>
        <p:nvSpPr>
          <p:cNvPr id="34829" name="Text Box 17"/>
          <p:cNvSpPr txBox="1">
            <a:spLocks noChangeArrowheads="1"/>
          </p:cNvSpPr>
          <p:nvPr/>
        </p:nvSpPr>
        <p:spPr bwMode="auto">
          <a:xfrm>
            <a:off x="3933825" y="4429125"/>
            <a:ext cx="2246313" cy="847725"/>
          </a:xfrm>
          <a:prstGeom prst="rect">
            <a:avLst/>
          </a:prstGeom>
          <a:noFill/>
          <a:ln w="25400">
            <a:solidFill>
              <a:schemeClr val="tx1"/>
            </a:solidFill>
            <a:miter lim="800000"/>
            <a:headEnd/>
            <a:tailEnd/>
          </a:ln>
        </p:spPr>
        <p:txBody>
          <a:bodyPr wrap="none">
            <a:spAutoFit/>
          </a:bodyPr>
          <a:lstStyle/>
          <a:p>
            <a:pPr algn="ctr"/>
            <a:r>
              <a:rPr lang="en-US" sz="2400"/>
              <a:t>Randomization</a:t>
            </a:r>
          </a:p>
          <a:p>
            <a:pPr algn="ctr"/>
            <a:r>
              <a:rPr lang="en-US" sz="2400"/>
              <a:t>System</a:t>
            </a:r>
          </a:p>
        </p:txBody>
      </p:sp>
      <p:sp>
        <p:nvSpPr>
          <p:cNvPr id="34830" name="Text Box 18"/>
          <p:cNvSpPr txBox="1">
            <a:spLocks noChangeArrowheads="1"/>
          </p:cNvSpPr>
          <p:nvPr/>
        </p:nvSpPr>
        <p:spPr bwMode="auto">
          <a:xfrm>
            <a:off x="6788150" y="4429125"/>
            <a:ext cx="1990725" cy="847725"/>
          </a:xfrm>
          <a:prstGeom prst="rect">
            <a:avLst/>
          </a:prstGeom>
          <a:noFill/>
          <a:ln w="25400">
            <a:solidFill>
              <a:schemeClr val="tx1"/>
            </a:solidFill>
            <a:miter lim="800000"/>
            <a:headEnd/>
            <a:tailEnd/>
          </a:ln>
        </p:spPr>
        <p:txBody>
          <a:bodyPr wrap="none">
            <a:spAutoFit/>
          </a:bodyPr>
          <a:lstStyle/>
          <a:p>
            <a:pPr algn="ctr"/>
            <a:r>
              <a:rPr lang="en-US" sz="2400"/>
              <a:t>CRO/Data</a:t>
            </a:r>
          </a:p>
          <a:p>
            <a:pPr algn="ctr"/>
            <a:r>
              <a:rPr lang="en-US" sz="2400"/>
              <a:t>Management</a:t>
            </a:r>
          </a:p>
        </p:txBody>
      </p:sp>
      <p:grpSp>
        <p:nvGrpSpPr>
          <p:cNvPr id="34831" name="Group 19"/>
          <p:cNvGrpSpPr>
            <a:grpSpLocks/>
          </p:cNvGrpSpPr>
          <p:nvPr/>
        </p:nvGrpSpPr>
        <p:grpSpPr bwMode="auto">
          <a:xfrm>
            <a:off x="2606675" y="5257800"/>
            <a:ext cx="4495800" cy="762000"/>
            <a:chOff x="1642" y="3312"/>
            <a:chExt cx="2832" cy="480"/>
          </a:xfrm>
        </p:grpSpPr>
        <p:sp>
          <p:nvSpPr>
            <p:cNvPr id="34846" name="Line 20"/>
            <p:cNvSpPr>
              <a:spLocks noChangeShapeType="1"/>
            </p:cNvSpPr>
            <p:nvPr/>
          </p:nvSpPr>
          <p:spPr bwMode="auto">
            <a:xfrm>
              <a:off x="1642" y="3312"/>
              <a:ext cx="0" cy="480"/>
            </a:xfrm>
            <a:prstGeom prst="line">
              <a:avLst/>
            </a:prstGeom>
            <a:noFill/>
            <a:ln w="50800">
              <a:solidFill>
                <a:schemeClr val="tx1"/>
              </a:solidFill>
              <a:round/>
              <a:headEnd/>
              <a:tailEnd type="stealth" w="lg" len="lg"/>
            </a:ln>
          </p:spPr>
          <p:txBody>
            <a:bodyPr/>
            <a:lstStyle/>
            <a:p>
              <a:endParaRPr lang="en-US"/>
            </a:p>
          </p:txBody>
        </p:sp>
        <p:sp>
          <p:nvSpPr>
            <p:cNvPr id="34847" name="Line 21"/>
            <p:cNvSpPr>
              <a:spLocks noChangeShapeType="1"/>
            </p:cNvSpPr>
            <p:nvPr/>
          </p:nvSpPr>
          <p:spPr bwMode="auto">
            <a:xfrm>
              <a:off x="1834" y="3312"/>
              <a:ext cx="816" cy="480"/>
            </a:xfrm>
            <a:prstGeom prst="line">
              <a:avLst/>
            </a:prstGeom>
            <a:noFill/>
            <a:ln w="50800">
              <a:solidFill>
                <a:schemeClr val="tx1"/>
              </a:solidFill>
              <a:round/>
              <a:headEnd/>
              <a:tailEnd type="stealth" w="lg" len="lg"/>
            </a:ln>
          </p:spPr>
          <p:txBody>
            <a:bodyPr/>
            <a:lstStyle/>
            <a:p>
              <a:endParaRPr lang="en-US"/>
            </a:p>
          </p:txBody>
        </p:sp>
        <p:sp>
          <p:nvSpPr>
            <p:cNvPr id="34848" name="Line 22"/>
            <p:cNvSpPr>
              <a:spLocks noChangeShapeType="1"/>
            </p:cNvSpPr>
            <p:nvPr/>
          </p:nvSpPr>
          <p:spPr bwMode="auto">
            <a:xfrm>
              <a:off x="2074" y="3312"/>
              <a:ext cx="2400" cy="480"/>
            </a:xfrm>
            <a:prstGeom prst="line">
              <a:avLst/>
            </a:prstGeom>
            <a:noFill/>
            <a:ln w="50800">
              <a:solidFill>
                <a:schemeClr val="tx1"/>
              </a:solidFill>
              <a:round/>
              <a:headEnd/>
              <a:tailEnd type="stealth" w="lg" len="lg"/>
            </a:ln>
          </p:spPr>
          <p:txBody>
            <a:bodyPr/>
            <a:lstStyle/>
            <a:p>
              <a:endParaRPr lang="en-US"/>
            </a:p>
          </p:txBody>
        </p:sp>
      </p:grpSp>
      <p:grpSp>
        <p:nvGrpSpPr>
          <p:cNvPr id="34832" name="Group 23"/>
          <p:cNvGrpSpPr>
            <a:grpSpLocks/>
          </p:cNvGrpSpPr>
          <p:nvPr/>
        </p:nvGrpSpPr>
        <p:grpSpPr bwMode="auto">
          <a:xfrm>
            <a:off x="3368675" y="5257800"/>
            <a:ext cx="4495800" cy="762000"/>
            <a:chOff x="2122" y="3312"/>
            <a:chExt cx="2832" cy="480"/>
          </a:xfrm>
        </p:grpSpPr>
        <p:sp>
          <p:nvSpPr>
            <p:cNvPr id="34843" name="Line 24"/>
            <p:cNvSpPr>
              <a:spLocks noChangeShapeType="1"/>
            </p:cNvSpPr>
            <p:nvPr/>
          </p:nvSpPr>
          <p:spPr bwMode="auto">
            <a:xfrm flipH="1">
              <a:off x="4954" y="3312"/>
              <a:ext cx="0" cy="480"/>
            </a:xfrm>
            <a:prstGeom prst="line">
              <a:avLst/>
            </a:prstGeom>
            <a:noFill/>
            <a:ln w="50800">
              <a:solidFill>
                <a:schemeClr val="tx1"/>
              </a:solidFill>
              <a:round/>
              <a:headEnd type="stealth" w="lg" len="lg"/>
              <a:tailEnd type="none" w="lg" len="lg"/>
            </a:ln>
          </p:spPr>
          <p:txBody>
            <a:bodyPr/>
            <a:lstStyle/>
            <a:p>
              <a:endParaRPr lang="en-US"/>
            </a:p>
          </p:txBody>
        </p:sp>
        <p:sp>
          <p:nvSpPr>
            <p:cNvPr id="34844" name="Line 25"/>
            <p:cNvSpPr>
              <a:spLocks noChangeShapeType="1"/>
            </p:cNvSpPr>
            <p:nvPr/>
          </p:nvSpPr>
          <p:spPr bwMode="auto">
            <a:xfrm flipH="1">
              <a:off x="3274" y="3312"/>
              <a:ext cx="1392" cy="480"/>
            </a:xfrm>
            <a:prstGeom prst="line">
              <a:avLst/>
            </a:prstGeom>
            <a:noFill/>
            <a:ln w="50800">
              <a:solidFill>
                <a:schemeClr val="tx1"/>
              </a:solidFill>
              <a:round/>
              <a:headEnd type="stealth" w="lg" len="lg"/>
              <a:tailEnd type="none" w="lg" len="lg"/>
            </a:ln>
          </p:spPr>
          <p:txBody>
            <a:bodyPr/>
            <a:lstStyle/>
            <a:p>
              <a:endParaRPr lang="en-US"/>
            </a:p>
          </p:txBody>
        </p:sp>
        <p:sp>
          <p:nvSpPr>
            <p:cNvPr id="34845" name="Line 26"/>
            <p:cNvSpPr>
              <a:spLocks noChangeShapeType="1"/>
            </p:cNvSpPr>
            <p:nvPr/>
          </p:nvSpPr>
          <p:spPr bwMode="auto">
            <a:xfrm flipH="1">
              <a:off x="2122" y="3312"/>
              <a:ext cx="2160" cy="480"/>
            </a:xfrm>
            <a:prstGeom prst="line">
              <a:avLst/>
            </a:prstGeom>
            <a:noFill/>
            <a:ln w="50800">
              <a:solidFill>
                <a:schemeClr val="tx1"/>
              </a:solidFill>
              <a:round/>
              <a:headEnd type="stealth" w="lg" len="lg"/>
              <a:tailEnd type="none" w="lg" len="lg"/>
            </a:ln>
          </p:spPr>
          <p:txBody>
            <a:bodyPr/>
            <a:lstStyle/>
            <a:p>
              <a:endParaRPr lang="en-US"/>
            </a:p>
          </p:txBody>
        </p:sp>
      </p:grpSp>
      <p:grpSp>
        <p:nvGrpSpPr>
          <p:cNvPr id="34833" name="Group 27"/>
          <p:cNvGrpSpPr>
            <a:grpSpLocks/>
          </p:cNvGrpSpPr>
          <p:nvPr/>
        </p:nvGrpSpPr>
        <p:grpSpPr bwMode="auto">
          <a:xfrm>
            <a:off x="2911475" y="5257800"/>
            <a:ext cx="4572000" cy="762000"/>
            <a:chOff x="1834" y="3312"/>
            <a:chExt cx="2880" cy="480"/>
          </a:xfrm>
        </p:grpSpPr>
        <p:sp>
          <p:nvSpPr>
            <p:cNvPr id="34840" name="Line 28"/>
            <p:cNvSpPr>
              <a:spLocks noChangeShapeType="1"/>
            </p:cNvSpPr>
            <p:nvPr/>
          </p:nvSpPr>
          <p:spPr bwMode="auto">
            <a:xfrm>
              <a:off x="2986" y="3312"/>
              <a:ext cx="0" cy="480"/>
            </a:xfrm>
            <a:prstGeom prst="line">
              <a:avLst/>
            </a:prstGeom>
            <a:noFill/>
            <a:ln w="50800">
              <a:solidFill>
                <a:schemeClr val="tx1"/>
              </a:solidFill>
              <a:round/>
              <a:headEnd/>
              <a:tailEnd type="stealth" w="lg" len="lg"/>
            </a:ln>
          </p:spPr>
          <p:txBody>
            <a:bodyPr/>
            <a:lstStyle/>
            <a:p>
              <a:endParaRPr lang="en-US"/>
            </a:p>
          </p:txBody>
        </p:sp>
        <p:sp>
          <p:nvSpPr>
            <p:cNvPr id="34841" name="Line 29"/>
            <p:cNvSpPr>
              <a:spLocks noChangeShapeType="1"/>
            </p:cNvSpPr>
            <p:nvPr/>
          </p:nvSpPr>
          <p:spPr bwMode="auto">
            <a:xfrm flipV="1">
              <a:off x="1834" y="3312"/>
              <a:ext cx="672" cy="480"/>
            </a:xfrm>
            <a:prstGeom prst="line">
              <a:avLst/>
            </a:prstGeom>
            <a:noFill/>
            <a:ln w="50800">
              <a:solidFill>
                <a:schemeClr val="tx1"/>
              </a:solidFill>
              <a:round/>
              <a:headEnd type="stealth" w="lg" len="lg"/>
              <a:tailEnd type="none" w="lg" len="lg"/>
            </a:ln>
          </p:spPr>
          <p:txBody>
            <a:bodyPr/>
            <a:lstStyle/>
            <a:p>
              <a:endParaRPr lang="en-US"/>
            </a:p>
          </p:txBody>
        </p:sp>
        <p:sp>
          <p:nvSpPr>
            <p:cNvPr id="34842" name="Line 30"/>
            <p:cNvSpPr>
              <a:spLocks noChangeShapeType="1"/>
            </p:cNvSpPr>
            <p:nvPr/>
          </p:nvSpPr>
          <p:spPr bwMode="auto">
            <a:xfrm flipH="1" flipV="1">
              <a:off x="3898" y="3312"/>
              <a:ext cx="816" cy="480"/>
            </a:xfrm>
            <a:prstGeom prst="line">
              <a:avLst/>
            </a:prstGeom>
            <a:noFill/>
            <a:ln w="50800">
              <a:solidFill>
                <a:schemeClr val="tx1"/>
              </a:solidFill>
              <a:round/>
              <a:headEnd type="stealth" w="lg" len="lg"/>
              <a:tailEnd type="none" w="lg" len="lg"/>
            </a:ln>
          </p:spPr>
          <p:txBody>
            <a:bodyPr/>
            <a:lstStyle/>
            <a:p>
              <a:endParaRPr lang="en-US"/>
            </a:p>
          </p:txBody>
        </p:sp>
      </p:grpSp>
      <p:grpSp>
        <p:nvGrpSpPr>
          <p:cNvPr id="34834" name="Group 31"/>
          <p:cNvGrpSpPr>
            <a:grpSpLocks/>
          </p:cNvGrpSpPr>
          <p:nvPr/>
        </p:nvGrpSpPr>
        <p:grpSpPr bwMode="auto">
          <a:xfrm>
            <a:off x="4283075" y="2895600"/>
            <a:ext cx="2844800" cy="847725"/>
            <a:chOff x="1648" y="1920"/>
            <a:chExt cx="1792" cy="534"/>
          </a:xfrm>
        </p:grpSpPr>
        <p:sp>
          <p:nvSpPr>
            <p:cNvPr id="34838" name="Text Box 32"/>
            <p:cNvSpPr txBox="1">
              <a:spLocks noChangeArrowheads="1"/>
            </p:cNvSpPr>
            <p:nvPr/>
          </p:nvSpPr>
          <p:spPr bwMode="auto">
            <a:xfrm>
              <a:off x="1648" y="1920"/>
              <a:ext cx="944" cy="534"/>
            </a:xfrm>
            <a:prstGeom prst="rect">
              <a:avLst/>
            </a:prstGeom>
            <a:noFill/>
            <a:ln w="25400">
              <a:solidFill>
                <a:schemeClr val="tx1"/>
              </a:solidFill>
              <a:miter lim="800000"/>
              <a:headEnd/>
              <a:tailEnd/>
            </a:ln>
          </p:spPr>
          <p:txBody>
            <a:bodyPr wrap="none">
              <a:spAutoFit/>
            </a:bodyPr>
            <a:lstStyle/>
            <a:p>
              <a:pPr algn="ctr"/>
              <a:r>
                <a:rPr lang="en-US" sz="2400"/>
                <a:t>Adaptive</a:t>
              </a:r>
            </a:p>
            <a:p>
              <a:pPr algn="ctr"/>
              <a:r>
                <a:rPr lang="en-US" sz="2400"/>
                <a:t>Algorithm</a:t>
              </a:r>
            </a:p>
          </p:txBody>
        </p:sp>
        <p:sp>
          <p:nvSpPr>
            <p:cNvPr id="34839" name="Text Box 33"/>
            <p:cNvSpPr txBox="1">
              <a:spLocks noChangeArrowheads="1"/>
            </p:cNvSpPr>
            <p:nvPr/>
          </p:nvSpPr>
          <p:spPr bwMode="auto">
            <a:xfrm>
              <a:off x="2592" y="1920"/>
              <a:ext cx="848" cy="534"/>
            </a:xfrm>
            <a:prstGeom prst="rect">
              <a:avLst/>
            </a:prstGeom>
            <a:noFill/>
            <a:ln w="25400">
              <a:solidFill>
                <a:schemeClr val="tx1"/>
              </a:solidFill>
              <a:miter lim="800000"/>
              <a:headEnd/>
              <a:tailEnd/>
            </a:ln>
          </p:spPr>
          <p:txBody>
            <a:bodyPr wrap="none">
              <a:spAutoFit/>
            </a:bodyPr>
            <a:lstStyle/>
            <a:p>
              <a:pPr algn="ctr"/>
              <a:r>
                <a:rPr lang="en-US" sz="2400"/>
                <a:t>Data</a:t>
              </a:r>
            </a:p>
            <a:p>
              <a:pPr algn="ctr"/>
              <a:r>
                <a:rPr lang="en-US" sz="2400"/>
                <a:t>Analysis</a:t>
              </a:r>
            </a:p>
          </p:txBody>
        </p:sp>
      </p:grpSp>
      <p:sp>
        <p:nvSpPr>
          <p:cNvPr id="90146" name="Line 34"/>
          <p:cNvSpPr>
            <a:spLocks noChangeShapeType="1"/>
          </p:cNvSpPr>
          <p:nvPr/>
        </p:nvSpPr>
        <p:spPr bwMode="auto">
          <a:xfrm>
            <a:off x="4968875" y="3733800"/>
            <a:ext cx="0" cy="685800"/>
          </a:xfrm>
          <a:prstGeom prst="line">
            <a:avLst/>
          </a:prstGeom>
          <a:noFill/>
          <a:ln w="50800">
            <a:solidFill>
              <a:schemeClr val="tx1"/>
            </a:solidFill>
            <a:round/>
            <a:headEnd/>
            <a:tailEnd type="stealth" w="lg" len="lg"/>
          </a:ln>
        </p:spPr>
        <p:txBody>
          <a:bodyPr/>
          <a:lstStyle/>
          <a:p>
            <a:endParaRPr lang="en-US"/>
          </a:p>
        </p:txBody>
      </p:sp>
      <p:sp>
        <p:nvSpPr>
          <p:cNvPr id="90147" name="Line 35"/>
          <p:cNvSpPr>
            <a:spLocks noChangeShapeType="1"/>
          </p:cNvSpPr>
          <p:nvPr/>
        </p:nvSpPr>
        <p:spPr bwMode="auto">
          <a:xfrm flipH="1">
            <a:off x="3276600" y="3733800"/>
            <a:ext cx="1006475" cy="685800"/>
          </a:xfrm>
          <a:prstGeom prst="line">
            <a:avLst/>
          </a:prstGeom>
          <a:noFill/>
          <a:ln w="50800">
            <a:solidFill>
              <a:schemeClr val="tx1"/>
            </a:solidFill>
            <a:round/>
            <a:headEnd/>
            <a:tailEnd type="stealth" w="lg" len="lg"/>
          </a:ln>
        </p:spPr>
        <p:txBody>
          <a:bodyPr/>
          <a:lstStyle/>
          <a:p>
            <a:endParaRPr lang="en-US"/>
          </a:p>
        </p:txBody>
      </p:sp>
      <p:sp>
        <p:nvSpPr>
          <p:cNvPr id="90148" name="Line 36"/>
          <p:cNvSpPr>
            <a:spLocks noChangeShapeType="1"/>
          </p:cNvSpPr>
          <p:nvPr/>
        </p:nvSpPr>
        <p:spPr bwMode="auto">
          <a:xfrm flipH="1" flipV="1">
            <a:off x="7102475" y="3733800"/>
            <a:ext cx="609600" cy="685800"/>
          </a:xfrm>
          <a:prstGeom prst="line">
            <a:avLst/>
          </a:prstGeom>
          <a:noFill/>
          <a:ln w="50800">
            <a:solidFill>
              <a:schemeClr val="tx1"/>
            </a:solidFill>
            <a:round/>
            <a:headEnd/>
            <a:tailEnd type="stealth" w="lg" len="lg"/>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0148"/>
                                        </p:tgtEl>
                                        <p:attrNameLst>
                                          <p:attrName>style.visibility</p:attrName>
                                        </p:attrNameLst>
                                      </p:cBhvr>
                                      <p:to>
                                        <p:strVal val="visible"/>
                                      </p:to>
                                    </p:set>
                                    <p:anim calcmode="lin" valueType="num">
                                      <p:cBhvr additive="base">
                                        <p:cTn id="7" dur="500" fill="hold"/>
                                        <p:tgtEl>
                                          <p:spTgt spid="90148"/>
                                        </p:tgtEl>
                                        <p:attrNameLst>
                                          <p:attrName>ppt_x</p:attrName>
                                        </p:attrNameLst>
                                      </p:cBhvr>
                                      <p:tavLst>
                                        <p:tav tm="0">
                                          <p:val>
                                            <p:strVal val="1+#ppt_w/2"/>
                                          </p:val>
                                        </p:tav>
                                        <p:tav tm="100000">
                                          <p:val>
                                            <p:strVal val="#ppt_x"/>
                                          </p:val>
                                        </p:tav>
                                      </p:tavLst>
                                    </p:anim>
                                    <p:anim calcmode="lin" valueType="num">
                                      <p:cBhvr additive="base">
                                        <p:cTn id="8" dur="500" fill="hold"/>
                                        <p:tgtEl>
                                          <p:spTgt spid="9014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0146"/>
                                        </p:tgtEl>
                                        <p:attrNameLst>
                                          <p:attrName>style.visibility</p:attrName>
                                        </p:attrNameLst>
                                      </p:cBhvr>
                                      <p:to>
                                        <p:strVal val="visible"/>
                                      </p:to>
                                    </p:set>
                                    <p:anim calcmode="lin" valueType="num">
                                      <p:cBhvr additive="base">
                                        <p:cTn id="13" dur="500" fill="hold"/>
                                        <p:tgtEl>
                                          <p:spTgt spid="90146"/>
                                        </p:tgtEl>
                                        <p:attrNameLst>
                                          <p:attrName>ppt_x</p:attrName>
                                        </p:attrNameLst>
                                      </p:cBhvr>
                                      <p:tavLst>
                                        <p:tav tm="0">
                                          <p:val>
                                            <p:strVal val="0-#ppt_w/2"/>
                                          </p:val>
                                        </p:tav>
                                        <p:tav tm="100000">
                                          <p:val>
                                            <p:strVal val="#ppt_x"/>
                                          </p:val>
                                        </p:tav>
                                      </p:tavLst>
                                    </p:anim>
                                    <p:anim calcmode="lin" valueType="num">
                                      <p:cBhvr additive="base">
                                        <p:cTn id="14" dur="500" fill="hold"/>
                                        <p:tgtEl>
                                          <p:spTgt spid="9014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0147"/>
                                        </p:tgtEl>
                                        <p:attrNameLst>
                                          <p:attrName>style.visibility</p:attrName>
                                        </p:attrNameLst>
                                      </p:cBhvr>
                                      <p:to>
                                        <p:strVal val="visible"/>
                                      </p:to>
                                    </p:set>
                                    <p:anim calcmode="lin" valueType="num">
                                      <p:cBhvr additive="base">
                                        <p:cTn id="19" dur="500" fill="hold"/>
                                        <p:tgtEl>
                                          <p:spTgt spid="90147"/>
                                        </p:tgtEl>
                                        <p:attrNameLst>
                                          <p:attrName>ppt_x</p:attrName>
                                        </p:attrNameLst>
                                      </p:cBhvr>
                                      <p:tavLst>
                                        <p:tav tm="0">
                                          <p:val>
                                            <p:strVal val="0-#ppt_w/2"/>
                                          </p:val>
                                        </p:tav>
                                        <p:tav tm="100000">
                                          <p:val>
                                            <p:strVal val="#ppt_x"/>
                                          </p:val>
                                        </p:tav>
                                      </p:tavLst>
                                    </p:anim>
                                    <p:anim calcmode="lin" valueType="num">
                                      <p:cBhvr additive="base">
                                        <p:cTn id="20" dur="500" fill="hold"/>
                                        <p:tgtEl>
                                          <p:spTgt spid="901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46" grpId="0" animBg="1"/>
      <p:bldP spid="90147" grpId="0" animBg="1"/>
      <p:bldP spid="9014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76200"/>
            <a:ext cx="8229600" cy="1143000"/>
          </a:xfrm>
        </p:spPr>
        <p:txBody>
          <a:bodyPr/>
          <a:lstStyle/>
          <a:p>
            <a:pPr eaLnBrk="1" hangingPunct="1"/>
            <a:r>
              <a:rPr lang="en-US" sz="3600" smtClean="0"/>
              <a:t>Components of an Adaptive Trial</a:t>
            </a:r>
          </a:p>
        </p:txBody>
      </p:sp>
      <p:grpSp>
        <p:nvGrpSpPr>
          <p:cNvPr id="2" name="Group 43"/>
          <p:cNvGrpSpPr>
            <a:grpSpLocks/>
          </p:cNvGrpSpPr>
          <p:nvPr/>
        </p:nvGrpSpPr>
        <p:grpSpPr bwMode="auto">
          <a:xfrm>
            <a:off x="1600200" y="1371600"/>
            <a:ext cx="6342063" cy="847725"/>
            <a:chOff x="1008" y="864"/>
            <a:chExt cx="3995" cy="534"/>
          </a:xfrm>
        </p:grpSpPr>
        <p:sp>
          <p:nvSpPr>
            <p:cNvPr id="35879" name="Text Box 3"/>
            <p:cNvSpPr txBox="1">
              <a:spLocks noChangeArrowheads="1"/>
            </p:cNvSpPr>
            <p:nvPr/>
          </p:nvSpPr>
          <p:spPr bwMode="auto">
            <a:xfrm>
              <a:off x="1008" y="1088"/>
              <a:ext cx="970" cy="304"/>
            </a:xfrm>
            <a:prstGeom prst="rect">
              <a:avLst/>
            </a:prstGeom>
            <a:noFill/>
            <a:ln w="25400">
              <a:solidFill>
                <a:schemeClr val="tx1"/>
              </a:solidFill>
              <a:miter lim="800000"/>
              <a:headEnd/>
              <a:tailEnd/>
            </a:ln>
          </p:spPr>
          <p:txBody>
            <a:bodyPr>
              <a:spAutoFit/>
            </a:bodyPr>
            <a:lstStyle/>
            <a:p>
              <a:pPr algn="ctr"/>
              <a:r>
                <a:rPr lang="en-US" sz="2400"/>
                <a:t>Sponsor</a:t>
              </a:r>
            </a:p>
          </p:txBody>
        </p:sp>
        <p:sp>
          <p:nvSpPr>
            <p:cNvPr id="35880" name="Text Box 4"/>
            <p:cNvSpPr txBox="1">
              <a:spLocks noChangeArrowheads="1"/>
            </p:cNvSpPr>
            <p:nvPr/>
          </p:nvSpPr>
          <p:spPr bwMode="auto">
            <a:xfrm>
              <a:off x="2357" y="864"/>
              <a:ext cx="1061" cy="534"/>
            </a:xfrm>
            <a:prstGeom prst="rect">
              <a:avLst/>
            </a:prstGeom>
            <a:noFill/>
            <a:ln w="25400">
              <a:solidFill>
                <a:schemeClr val="tx1"/>
              </a:solidFill>
              <a:miter lim="800000"/>
              <a:headEnd/>
              <a:tailEnd/>
            </a:ln>
          </p:spPr>
          <p:txBody>
            <a:bodyPr wrap="none">
              <a:spAutoFit/>
            </a:bodyPr>
            <a:lstStyle/>
            <a:p>
              <a:pPr algn="ctr"/>
              <a:r>
                <a:rPr lang="en-US" sz="2400"/>
                <a:t>Steering</a:t>
              </a:r>
            </a:p>
            <a:p>
              <a:pPr algn="ctr"/>
              <a:r>
                <a:rPr lang="en-US" sz="2400"/>
                <a:t>Committee</a:t>
              </a:r>
            </a:p>
          </p:txBody>
        </p:sp>
        <p:sp>
          <p:nvSpPr>
            <p:cNvPr id="35881" name="Text Box 5"/>
            <p:cNvSpPr txBox="1">
              <a:spLocks noChangeArrowheads="1"/>
            </p:cNvSpPr>
            <p:nvPr/>
          </p:nvSpPr>
          <p:spPr bwMode="auto">
            <a:xfrm>
              <a:off x="3802" y="864"/>
              <a:ext cx="1201" cy="534"/>
            </a:xfrm>
            <a:prstGeom prst="rect">
              <a:avLst/>
            </a:prstGeom>
            <a:noFill/>
            <a:ln w="25400">
              <a:solidFill>
                <a:schemeClr val="tx1"/>
              </a:solidFill>
              <a:miter lim="800000"/>
              <a:headEnd/>
              <a:tailEnd/>
            </a:ln>
          </p:spPr>
          <p:txBody>
            <a:bodyPr wrap="none">
              <a:spAutoFit/>
            </a:bodyPr>
            <a:lstStyle/>
            <a:p>
              <a:pPr algn="ctr"/>
              <a:r>
                <a:rPr lang="en-US" sz="2400"/>
                <a:t>Independent</a:t>
              </a:r>
            </a:p>
            <a:p>
              <a:pPr algn="ctr"/>
              <a:r>
                <a:rPr lang="en-US" sz="2400"/>
                <a:t>DSMB</a:t>
              </a:r>
            </a:p>
          </p:txBody>
        </p:sp>
      </p:grpSp>
      <p:grpSp>
        <p:nvGrpSpPr>
          <p:cNvPr id="35844" name="Group 6"/>
          <p:cNvGrpSpPr>
            <a:grpSpLocks/>
          </p:cNvGrpSpPr>
          <p:nvPr/>
        </p:nvGrpSpPr>
        <p:grpSpPr bwMode="auto">
          <a:xfrm>
            <a:off x="4283075" y="2895600"/>
            <a:ext cx="2844800" cy="847725"/>
            <a:chOff x="1648" y="1920"/>
            <a:chExt cx="1792" cy="534"/>
          </a:xfrm>
        </p:grpSpPr>
        <p:sp>
          <p:nvSpPr>
            <p:cNvPr id="35877" name="Text Box 7"/>
            <p:cNvSpPr txBox="1">
              <a:spLocks noChangeArrowheads="1"/>
            </p:cNvSpPr>
            <p:nvPr/>
          </p:nvSpPr>
          <p:spPr bwMode="auto">
            <a:xfrm>
              <a:off x="1648" y="1920"/>
              <a:ext cx="944" cy="534"/>
            </a:xfrm>
            <a:prstGeom prst="rect">
              <a:avLst/>
            </a:prstGeom>
            <a:noFill/>
            <a:ln w="25400">
              <a:solidFill>
                <a:schemeClr val="tx1"/>
              </a:solidFill>
              <a:miter lim="800000"/>
              <a:headEnd/>
              <a:tailEnd/>
            </a:ln>
          </p:spPr>
          <p:txBody>
            <a:bodyPr wrap="none">
              <a:spAutoFit/>
            </a:bodyPr>
            <a:lstStyle/>
            <a:p>
              <a:pPr algn="ctr"/>
              <a:r>
                <a:rPr lang="en-US" sz="2400"/>
                <a:t>Adaptive</a:t>
              </a:r>
            </a:p>
            <a:p>
              <a:pPr algn="ctr"/>
              <a:r>
                <a:rPr lang="en-US" sz="2400"/>
                <a:t>Algorithm</a:t>
              </a:r>
            </a:p>
          </p:txBody>
        </p:sp>
        <p:sp>
          <p:nvSpPr>
            <p:cNvPr id="35878" name="Text Box 8"/>
            <p:cNvSpPr txBox="1">
              <a:spLocks noChangeArrowheads="1"/>
            </p:cNvSpPr>
            <p:nvPr/>
          </p:nvSpPr>
          <p:spPr bwMode="auto">
            <a:xfrm>
              <a:off x="2592" y="1920"/>
              <a:ext cx="848" cy="534"/>
            </a:xfrm>
            <a:prstGeom prst="rect">
              <a:avLst/>
            </a:prstGeom>
            <a:noFill/>
            <a:ln w="25400">
              <a:solidFill>
                <a:schemeClr val="tx1"/>
              </a:solidFill>
              <a:miter lim="800000"/>
              <a:headEnd/>
              <a:tailEnd/>
            </a:ln>
          </p:spPr>
          <p:txBody>
            <a:bodyPr wrap="none">
              <a:spAutoFit/>
            </a:bodyPr>
            <a:lstStyle/>
            <a:p>
              <a:pPr algn="ctr"/>
              <a:r>
                <a:rPr lang="en-US" sz="2400"/>
                <a:t>Data</a:t>
              </a:r>
            </a:p>
            <a:p>
              <a:pPr algn="ctr"/>
              <a:r>
                <a:rPr lang="en-US" sz="2400"/>
                <a:t>Analysis</a:t>
              </a:r>
            </a:p>
          </p:txBody>
        </p:sp>
      </p:grpSp>
      <p:sp>
        <p:nvSpPr>
          <p:cNvPr id="35845" name="Text Box 9"/>
          <p:cNvSpPr txBox="1">
            <a:spLocks noChangeArrowheads="1"/>
          </p:cNvSpPr>
          <p:nvPr/>
        </p:nvSpPr>
        <p:spPr bwMode="auto">
          <a:xfrm>
            <a:off x="2133600" y="4419600"/>
            <a:ext cx="1143000" cy="847725"/>
          </a:xfrm>
          <a:prstGeom prst="rect">
            <a:avLst/>
          </a:prstGeom>
          <a:noFill/>
          <a:ln w="25400">
            <a:solidFill>
              <a:schemeClr val="tx1"/>
            </a:solidFill>
            <a:miter lim="800000"/>
            <a:headEnd/>
            <a:tailEnd/>
          </a:ln>
        </p:spPr>
        <p:txBody>
          <a:bodyPr wrap="none">
            <a:spAutoFit/>
          </a:bodyPr>
          <a:lstStyle/>
          <a:p>
            <a:pPr algn="ctr"/>
            <a:r>
              <a:rPr lang="en-US" sz="2400"/>
              <a:t>Drug</a:t>
            </a:r>
          </a:p>
          <a:p>
            <a:pPr algn="ctr"/>
            <a:r>
              <a:rPr lang="en-US" sz="2400"/>
              <a:t>Supply</a:t>
            </a:r>
          </a:p>
        </p:txBody>
      </p:sp>
      <p:sp>
        <p:nvSpPr>
          <p:cNvPr id="35846" name="Text Box 10"/>
          <p:cNvSpPr txBox="1">
            <a:spLocks noChangeArrowheads="1"/>
          </p:cNvSpPr>
          <p:nvPr/>
        </p:nvSpPr>
        <p:spPr bwMode="auto">
          <a:xfrm>
            <a:off x="3933825" y="4429125"/>
            <a:ext cx="2246313" cy="847725"/>
          </a:xfrm>
          <a:prstGeom prst="rect">
            <a:avLst/>
          </a:prstGeom>
          <a:noFill/>
          <a:ln w="25400">
            <a:solidFill>
              <a:schemeClr val="tx1"/>
            </a:solidFill>
            <a:miter lim="800000"/>
            <a:headEnd/>
            <a:tailEnd/>
          </a:ln>
        </p:spPr>
        <p:txBody>
          <a:bodyPr wrap="none">
            <a:spAutoFit/>
          </a:bodyPr>
          <a:lstStyle/>
          <a:p>
            <a:pPr algn="ctr"/>
            <a:r>
              <a:rPr lang="en-US" sz="2400"/>
              <a:t>Randomization</a:t>
            </a:r>
          </a:p>
          <a:p>
            <a:pPr algn="ctr"/>
            <a:r>
              <a:rPr lang="en-US" sz="2400"/>
              <a:t>System</a:t>
            </a:r>
          </a:p>
        </p:txBody>
      </p:sp>
      <p:sp>
        <p:nvSpPr>
          <p:cNvPr id="35847" name="Text Box 11"/>
          <p:cNvSpPr txBox="1">
            <a:spLocks noChangeArrowheads="1"/>
          </p:cNvSpPr>
          <p:nvPr/>
        </p:nvSpPr>
        <p:spPr bwMode="auto">
          <a:xfrm>
            <a:off x="6788150" y="4429125"/>
            <a:ext cx="1990725" cy="847725"/>
          </a:xfrm>
          <a:prstGeom prst="rect">
            <a:avLst/>
          </a:prstGeom>
          <a:noFill/>
          <a:ln w="25400">
            <a:solidFill>
              <a:schemeClr val="tx1"/>
            </a:solidFill>
            <a:miter lim="800000"/>
            <a:headEnd/>
            <a:tailEnd/>
          </a:ln>
        </p:spPr>
        <p:txBody>
          <a:bodyPr wrap="none">
            <a:spAutoFit/>
          </a:bodyPr>
          <a:lstStyle/>
          <a:p>
            <a:pPr algn="ctr"/>
            <a:r>
              <a:rPr lang="en-US" sz="2400"/>
              <a:t>CRO/Data</a:t>
            </a:r>
          </a:p>
          <a:p>
            <a:pPr algn="ctr"/>
            <a:r>
              <a:rPr lang="en-US" sz="2400"/>
              <a:t>Management</a:t>
            </a:r>
          </a:p>
        </p:txBody>
      </p:sp>
      <p:sp>
        <p:nvSpPr>
          <p:cNvPr id="35848" name="Text Box 12"/>
          <p:cNvSpPr txBox="1">
            <a:spLocks noChangeArrowheads="1"/>
          </p:cNvSpPr>
          <p:nvPr/>
        </p:nvSpPr>
        <p:spPr bwMode="auto">
          <a:xfrm>
            <a:off x="2378075" y="6019800"/>
            <a:ext cx="989013" cy="482600"/>
          </a:xfrm>
          <a:prstGeom prst="rect">
            <a:avLst/>
          </a:prstGeom>
          <a:noFill/>
          <a:ln w="25400">
            <a:solidFill>
              <a:schemeClr val="tx1"/>
            </a:solidFill>
            <a:miter lim="800000"/>
            <a:headEnd/>
            <a:tailEnd/>
          </a:ln>
        </p:spPr>
        <p:txBody>
          <a:bodyPr wrap="none">
            <a:spAutoFit/>
          </a:bodyPr>
          <a:lstStyle/>
          <a:p>
            <a:r>
              <a:rPr lang="en-US" sz="2400"/>
              <a:t>Site 1</a:t>
            </a:r>
          </a:p>
        </p:txBody>
      </p:sp>
      <p:sp>
        <p:nvSpPr>
          <p:cNvPr id="35849" name="Text Box 13"/>
          <p:cNvSpPr txBox="1">
            <a:spLocks noChangeArrowheads="1"/>
          </p:cNvSpPr>
          <p:nvPr/>
        </p:nvSpPr>
        <p:spPr bwMode="auto">
          <a:xfrm>
            <a:off x="4224338" y="6019800"/>
            <a:ext cx="989012" cy="482600"/>
          </a:xfrm>
          <a:prstGeom prst="rect">
            <a:avLst/>
          </a:prstGeom>
          <a:noFill/>
          <a:ln w="25400">
            <a:solidFill>
              <a:schemeClr val="tx1"/>
            </a:solidFill>
            <a:miter lim="800000"/>
            <a:headEnd/>
            <a:tailEnd/>
          </a:ln>
        </p:spPr>
        <p:txBody>
          <a:bodyPr wrap="none">
            <a:spAutoFit/>
          </a:bodyPr>
          <a:lstStyle/>
          <a:p>
            <a:r>
              <a:rPr lang="en-US" sz="2400"/>
              <a:t>Site 2</a:t>
            </a:r>
          </a:p>
        </p:txBody>
      </p:sp>
      <p:sp>
        <p:nvSpPr>
          <p:cNvPr id="35850" name="Text Box 14"/>
          <p:cNvSpPr txBox="1">
            <a:spLocks noChangeArrowheads="1"/>
          </p:cNvSpPr>
          <p:nvPr/>
        </p:nvSpPr>
        <p:spPr bwMode="auto">
          <a:xfrm>
            <a:off x="7119938" y="6019800"/>
            <a:ext cx="989012" cy="482600"/>
          </a:xfrm>
          <a:prstGeom prst="rect">
            <a:avLst/>
          </a:prstGeom>
          <a:noFill/>
          <a:ln w="25400">
            <a:solidFill>
              <a:schemeClr val="tx1"/>
            </a:solidFill>
            <a:miter lim="800000"/>
            <a:headEnd/>
            <a:tailEnd/>
          </a:ln>
        </p:spPr>
        <p:txBody>
          <a:bodyPr wrap="none">
            <a:spAutoFit/>
          </a:bodyPr>
          <a:lstStyle/>
          <a:p>
            <a:r>
              <a:rPr lang="en-US" sz="2400"/>
              <a:t>Site n</a:t>
            </a:r>
          </a:p>
        </p:txBody>
      </p:sp>
      <p:sp>
        <p:nvSpPr>
          <p:cNvPr id="72719" name="Line 15"/>
          <p:cNvSpPr>
            <a:spLocks noChangeShapeType="1"/>
          </p:cNvSpPr>
          <p:nvPr/>
        </p:nvSpPr>
        <p:spPr bwMode="auto">
          <a:xfrm>
            <a:off x="3140075" y="1981200"/>
            <a:ext cx="609600" cy="0"/>
          </a:xfrm>
          <a:prstGeom prst="line">
            <a:avLst/>
          </a:prstGeom>
          <a:noFill/>
          <a:ln w="50800">
            <a:solidFill>
              <a:schemeClr val="tx1"/>
            </a:solidFill>
            <a:round/>
            <a:headEnd type="stealth" w="lg" len="lg"/>
            <a:tailEnd type="stealth" w="lg" len="lg"/>
          </a:ln>
        </p:spPr>
        <p:txBody>
          <a:bodyPr/>
          <a:lstStyle/>
          <a:p>
            <a:endParaRPr lang="en-US"/>
          </a:p>
        </p:txBody>
      </p:sp>
      <p:sp>
        <p:nvSpPr>
          <p:cNvPr id="72720" name="Line 16"/>
          <p:cNvSpPr>
            <a:spLocks noChangeShapeType="1"/>
          </p:cNvSpPr>
          <p:nvPr/>
        </p:nvSpPr>
        <p:spPr bwMode="auto">
          <a:xfrm>
            <a:off x="5426075" y="1752600"/>
            <a:ext cx="609600" cy="0"/>
          </a:xfrm>
          <a:prstGeom prst="line">
            <a:avLst/>
          </a:prstGeom>
          <a:noFill/>
          <a:ln w="50800">
            <a:solidFill>
              <a:schemeClr val="tx1"/>
            </a:solidFill>
            <a:round/>
            <a:headEnd type="stealth" w="lg" len="lg"/>
            <a:tailEnd type="none" w="lg" len="lg"/>
          </a:ln>
        </p:spPr>
        <p:txBody>
          <a:bodyPr/>
          <a:lstStyle/>
          <a:p>
            <a:endParaRPr lang="en-US"/>
          </a:p>
        </p:txBody>
      </p:sp>
      <p:sp>
        <p:nvSpPr>
          <p:cNvPr id="35853" name="Line 17"/>
          <p:cNvSpPr>
            <a:spLocks noChangeShapeType="1"/>
          </p:cNvSpPr>
          <p:nvPr/>
        </p:nvSpPr>
        <p:spPr bwMode="auto">
          <a:xfrm>
            <a:off x="4740275" y="5257800"/>
            <a:ext cx="0" cy="762000"/>
          </a:xfrm>
          <a:prstGeom prst="line">
            <a:avLst/>
          </a:prstGeom>
          <a:noFill/>
          <a:ln w="50800">
            <a:solidFill>
              <a:schemeClr val="tx1"/>
            </a:solidFill>
            <a:round/>
            <a:headEnd/>
            <a:tailEnd type="stealth" w="lg" len="lg"/>
          </a:ln>
        </p:spPr>
        <p:txBody>
          <a:bodyPr/>
          <a:lstStyle/>
          <a:p>
            <a:endParaRPr lang="en-US"/>
          </a:p>
        </p:txBody>
      </p:sp>
      <p:sp>
        <p:nvSpPr>
          <p:cNvPr id="35854" name="Line 18"/>
          <p:cNvSpPr>
            <a:spLocks noChangeShapeType="1"/>
          </p:cNvSpPr>
          <p:nvPr/>
        </p:nvSpPr>
        <p:spPr bwMode="auto">
          <a:xfrm>
            <a:off x="4968875" y="3733800"/>
            <a:ext cx="0" cy="685800"/>
          </a:xfrm>
          <a:prstGeom prst="line">
            <a:avLst/>
          </a:prstGeom>
          <a:noFill/>
          <a:ln w="50800">
            <a:solidFill>
              <a:schemeClr val="tx1"/>
            </a:solidFill>
            <a:round/>
            <a:headEnd/>
            <a:tailEnd type="stealth" w="lg" len="lg"/>
          </a:ln>
        </p:spPr>
        <p:txBody>
          <a:bodyPr/>
          <a:lstStyle/>
          <a:p>
            <a:endParaRPr lang="en-US"/>
          </a:p>
        </p:txBody>
      </p:sp>
      <p:sp>
        <p:nvSpPr>
          <p:cNvPr id="35855" name="Line 19"/>
          <p:cNvSpPr>
            <a:spLocks noChangeShapeType="1"/>
          </p:cNvSpPr>
          <p:nvPr/>
        </p:nvSpPr>
        <p:spPr bwMode="auto">
          <a:xfrm flipV="1">
            <a:off x="2911475" y="5257800"/>
            <a:ext cx="1066800" cy="762000"/>
          </a:xfrm>
          <a:prstGeom prst="line">
            <a:avLst/>
          </a:prstGeom>
          <a:noFill/>
          <a:ln w="50800">
            <a:solidFill>
              <a:schemeClr val="tx1"/>
            </a:solidFill>
            <a:round/>
            <a:headEnd type="stealth" w="lg" len="lg"/>
            <a:tailEnd type="none" w="lg" len="lg"/>
          </a:ln>
        </p:spPr>
        <p:txBody>
          <a:bodyPr/>
          <a:lstStyle/>
          <a:p>
            <a:endParaRPr lang="en-US"/>
          </a:p>
        </p:txBody>
      </p:sp>
      <p:grpSp>
        <p:nvGrpSpPr>
          <p:cNvPr id="4" name="Group 42"/>
          <p:cNvGrpSpPr>
            <a:grpSpLocks/>
          </p:cNvGrpSpPr>
          <p:nvPr/>
        </p:nvGrpSpPr>
        <p:grpSpPr bwMode="auto">
          <a:xfrm>
            <a:off x="5045075" y="2209800"/>
            <a:ext cx="1524000" cy="685800"/>
            <a:chOff x="3178" y="1392"/>
            <a:chExt cx="960" cy="432"/>
          </a:xfrm>
        </p:grpSpPr>
        <p:sp>
          <p:nvSpPr>
            <p:cNvPr id="35875" name="Line 20"/>
            <p:cNvSpPr>
              <a:spLocks noChangeShapeType="1"/>
            </p:cNvSpPr>
            <p:nvPr/>
          </p:nvSpPr>
          <p:spPr bwMode="auto">
            <a:xfrm flipH="1">
              <a:off x="3178" y="1392"/>
              <a:ext cx="624" cy="432"/>
            </a:xfrm>
            <a:prstGeom prst="line">
              <a:avLst/>
            </a:prstGeom>
            <a:noFill/>
            <a:ln w="50800">
              <a:solidFill>
                <a:schemeClr val="tx1"/>
              </a:solidFill>
              <a:round/>
              <a:headEnd type="stealth" w="lg" len="lg"/>
              <a:tailEnd type="none" w="lg" len="lg"/>
            </a:ln>
          </p:spPr>
          <p:txBody>
            <a:bodyPr/>
            <a:lstStyle/>
            <a:p>
              <a:endParaRPr lang="en-US"/>
            </a:p>
          </p:txBody>
        </p:sp>
        <p:sp>
          <p:nvSpPr>
            <p:cNvPr id="35876" name="Line 21"/>
            <p:cNvSpPr>
              <a:spLocks noChangeShapeType="1"/>
            </p:cNvSpPr>
            <p:nvPr/>
          </p:nvSpPr>
          <p:spPr bwMode="auto">
            <a:xfrm flipH="1">
              <a:off x="4138" y="1392"/>
              <a:ext cx="0" cy="432"/>
            </a:xfrm>
            <a:prstGeom prst="line">
              <a:avLst/>
            </a:prstGeom>
            <a:noFill/>
            <a:ln w="50800">
              <a:solidFill>
                <a:schemeClr val="tx1"/>
              </a:solidFill>
              <a:round/>
              <a:headEnd type="stealth" w="lg" len="lg"/>
              <a:tailEnd type="none" w="lg" len="lg"/>
            </a:ln>
          </p:spPr>
          <p:txBody>
            <a:bodyPr/>
            <a:lstStyle/>
            <a:p>
              <a:endParaRPr lang="en-US"/>
            </a:p>
          </p:txBody>
        </p:sp>
      </p:grpSp>
      <p:sp>
        <p:nvSpPr>
          <p:cNvPr id="35857" name="Line 24"/>
          <p:cNvSpPr>
            <a:spLocks noChangeShapeType="1"/>
          </p:cNvSpPr>
          <p:nvPr/>
        </p:nvSpPr>
        <p:spPr bwMode="auto">
          <a:xfrm flipH="1">
            <a:off x="3276600" y="3733800"/>
            <a:ext cx="1006475" cy="685800"/>
          </a:xfrm>
          <a:prstGeom prst="line">
            <a:avLst/>
          </a:prstGeom>
          <a:noFill/>
          <a:ln w="50800">
            <a:solidFill>
              <a:schemeClr val="tx1"/>
            </a:solidFill>
            <a:round/>
            <a:headEnd/>
            <a:tailEnd type="stealth" w="lg" len="lg"/>
          </a:ln>
        </p:spPr>
        <p:txBody>
          <a:bodyPr/>
          <a:lstStyle/>
          <a:p>
            <a:endParaRPr lang="en-US"/>
          </a:p>
        </p:txBody>
      </p:sp>
      <p:sp>
        <p:nvSpPr>
          <p:cNvPr id="35858" name="Line 25"/>
          <p:cNvSpPr>
            <a:spLocks noChangeShapeType="1"/>
          </p:cNvSpPr>
          <p:nvPr/>
        </p:nvSpPr>
        <p:spPr bwMode="auto">
          <a:xfrm flipH="1" flipV="1">
            <a:off x="7102475" y="3733800"/>
            <a:ext cx="609600" cy="685800"/>
          </a:xfrm>
          <a:prstGeom prst="line">
            <a:avLst/>
          </a:prstGeom>
          <a:noFill/>
          <a:ln w="50800">
            <a:solidFill>
              <a:schemeClr val="tx1"/>
            </a:solidFill>
            <a:round/>
            <a:headEnd/>
            <a:tailEnd type="stealth" w="lg" len="lg"/>
          </a:ln>
        </p:spPr>
        <p:txBody>
          <a:bodyPr/>
          <a:lstStyle/>
          <a:p>
            <a:endParaRPr lang="en-US"/>
          </a:p>
        </p:txBody>
      </p:sp>
      <p:sp>
        <p:nvSpPr>
          <p:cNvPr id="35859" name="Line 26"/>
          <p:cNvSpPr>
            <a:spLocks noChangeShapeType="1"/>
          </p:cNvSpPr>
          <p:nvPr/>
        </p:nvSpPr>
        <p:spPr bwMode="auto">
          <a:xfrm>
            <a:off x="2606675" y="5257800"/>
            <a:ext cx="0" cy="762000"/>
          </a:xfrm>
          <a:prstGeom prst="line">
            <a:avLst/>
          </a:prstGeom>
          <a:noFill/>
          <a:ln w="50800">
            <a:solidFill>
              <a:schemeClr val="tx1"/>
            </a:solidFill>
            <a:round/>
            <a:headEnd/>
            <a:tailEnd type="stealth" w="lg" len="lg"/>
          </a:ln>
        </p:spPr>
        <p:txBody>
          <a:bodyPr/>
          <a:lstStyle/>
          <a:p>
            <a:endParaRPr lang="en-US"/>
          </a:p>
        </p:txBody>
      </p:sp>
      <p:sp>
        <p:nvSpPr>
          <p:cNvPr id="35860" name="Line 27"/>
          <p:cNvSpPr>
            <a:spLocks noChangeShapeType="1"/>
          </p:cNvSpPr>
          <p:nvPr/>
        </p:nvSpPr>
        <p:spPr bwMode="auto">
          <a:xfrm>
            <a:off x="2911475" y="5257800"/>
            <a:ext cx="1295400" cy="762000"/>
          </a:xfrm>
          <a:prstGeom prst="line">
            <a:avLst/>
          </a:prstGeom>
          <a:noFill/>
          <a:ln w="50800">
            <a:solidFill>
              <a:schemeClr val="tx1"/>
            </a:solidFill>
            <a:round/>
            <a:headEnd/>
            <a:tailEnd type="stealth" w="lg" len="lg"/>
          </a:ln>
        </p:spPr>
        <p:txBody>
          <a:bodyPr/>
          <a:lstStyle/>
          <a:p>
            <a:endParaRPr lang="en-US"/>
          </a:p>
        </p:txBody>
      </p:sp>
      <p:sp>
        <p:nvSpPr>
          <p:cNvPr id="35861" name="Line 28"/>
          <p:cNvSpPr>
            <a:spLocks noChangeShapeType="1"/>
          </p:cNvSpPr>
          <p:nvPr/>
        </p:nvSpPr>
        <p:spPr bwMode="auto">
          <a:xfrm>
            <a:off x="3292475" y="5257800"/>
            <a:ext cx="3810000" cy="762000"/>
          </a:xfrm>
          <a:prstGeom prst="line">
            <a:avLst/>
          </a:prstGeom>
          <a:noFill/>
          <a:ln w="50800">
            <a:solidFill>
              <a:schemeClr val="tx1"/>
            </a:solidFill>
            <a:round/>
            <a:headEnd/>
            <a:tailEnd type="stealth" w="lg" len="lg"/>
          </a:ln>
        </p:spPr>
        <p:txBody>
          <a:bodyPr/>
          <a:lstStyle/>
          <a:p>
            <a:endParaRPr lang="en-US"/>
          </a:p>
        </p:txBody>
      </p:sp>
      <p:sp>
        <p:nvSpPr>
          <p:cNvPr id="35862" name="Line 29"/>
          <p:cNvSpPr>
            <a:spLocks noChangeShapeType="1"/>
          </p:cNvSpPr>
          <p:nvPr/>
        </p:nvSpPr>
        <p:spPr bwMode="auto">
          <a:xfrm flipH="1">
            <a:off x="7864475" y="5257800"/>
            <a:ext cx="0" cy="762000"/>
          </a:xfrm>
          <a:prstGeom prst="line">
            <a:avLst/>
          </a:prstGeom>
          <a:noFill/>
          <a:ln w="50800">
            <a:solidFill>
              <a:schemeClr val="tx1"/>
            </a:solidFill>
            <a:round/>
            <a:headEnd type="stealth" w="lg" len="lg"/>
            <a:tailEnd type="none" w="lg" len="lg"/>
          </a:ln>
        </p:spPr>
        <p:txBody>
          <a:bodyPr/>
          <a:lstStyle/>
          <a:p>
            <a:endParaRPr lang="en-US"/>
          </a:p>
        </p:txBody>
      </p:sp>
      <p:sp>
        <p:nvSpPr>
          <p:cNvPr id="35863" name="Line 30"/>
          <p:cNvSpPr>
            <a:spLocks noChangeShapeType="1"/>
          </p:cNvSpPr>
          <p:nvPr/>
        </p:nvSpPr>
        <p:spPr bwMode="auto">
          <a:xfrm flipH="1">
            <a:off x="5197475" y="5257800"/>
            <a:ext cx="2209800" cy="762000"/>
          </a:xfrm>
          <a:prstGeom prst="line">
            <a:avLst/>
          </a:prstGeom>
          <a:noFill/>
          <a:ln w="50800">
            <a:solidFill>
              <a:schemeClr val="tx1"/>
            </a:solidFill>
            <a:round/>
            <a:headEnd type="stealth" w="lg" len="lg"/>
            <a:tailEnd type="none" w="lg" len="lg"/>
          </a:ln>
        </p:spPr>
        <p:txBody>
          <a:bodyPr/>
          <a:lstStyle/>
          <a:p>
            <a:endParaRPr lang="en-US"/>
          </a:p>
        </p:txBody>
      </p:sp>
      <p:sp>
        <p:nvSpPr>
          <p:cNvPr id="35864" name="Line 31"/>
          <p:cNvSpPr>
            <a:spLocks noChangeShapeType="1"/>
          </p:cNvSpPr>
          <p:nvPr/>
        </p:nvSpPr>
        <p:spPr bwMode="auto">
          <a:xfrm flipH="1">
            <a:off x="3368675" y="5257800"/>
            <a:ext cx="3429000" cy="762000"/>
          </a:xfrm>
          <a:prstGeom prst="line">
            <a:avLst/>
          </a:prstGeom>
          <a:noFill/>
          <a:ln w="50800">
            <a:solidFill>
              <a:schemeClr val="tx1"/>
            </a:solidFill>
            <a:round/>
            <a:headEnd type="stealth" w="lg" len="lg"/>
            <a:tailEnd type="none" w="lg" len="lg"/>
          </a:ln>
        </p:spPr>
        <p:txBody>
          <a:bodyPr/>
          <a:lstStyle/>
          <a:p>
            <a:endParaRPr lang="en-US"/>
          </a:p>
        </p:txBody>
      </p:sp>
      <p:sp>
        <p:nvSpPr>
          <p:cNvPr id="35865" name="Line 32"/>
          <p:cNvSpPr>
            <a:spLocks noChangeShapeType="1"/>
          </p:cNvSpPr>
          <p:nvPr/>
        </p:nvSpPr>
        <p:spPr bwMode="auto">
          <a:xfrm flipH="1" flipV="1">
            <a:off x="6188075" y="5257800"/>
            <a:ext cx="1295400" cy="762000"/>
          </a:xfrm>
          <a:prstGeom prst="line">
            <a:avLst/>
          </a:prstGeom>
          <a:noFill/>
          <a:ln w="50800">
            <a:solidFill>
              <a:schemeClr val="tx1"/>
            </a:solidFill>
            <a:round/>
            <a:headEnd type="stealth" w="lg" len="lg"/>
            <a:tailEnd type="none" w="lg" len="lg"/>
          </a:ln>
        </p:spPr>
        <p:txBody>
          <a:bodyPr/>
          <a:lstStyle/>
          <a:p>
            <a:endParaRPr lang="en-US"/>
          </a:p>
        </p:txBody>
      </p:sp>
      <p:sp>
        <p:nvSpPr>
          <p:cNvPr id="35866" name="Text Box 33"/>
          <p:cNvSpPr txBox="1">
            <a:spLocks noChangeArrowheads="1"/>
          </p:cNvSpPr>
          <p:nvPr/>
        </p:nvSpPr>
        <p:spPr bwMode="auto">
          <a:xfrm>
            <a:off x="5807075" y="6096000"/>
            <a:ext cx="625475" cy="366713"/>
          </a:xfrm>
          <a:prstGeom prst="rect">
            <a:avLst/>
          </a:prstGeom>
          <a:noFill/>
          <a:ln w="9525">
            <a:noFill/>
            <a:miter lim="800000"/>
            <a:headEnd/>
            <a:tailEnd/>
          </a:ln>
        </p:spPr>
        <p:txBody>
          <a:bodyPr wrap="none">
            <a:spAutoFit/>
          </a:bodyPr>
          <a:lstStyle/>
          <a:p>
            <a:r>
              <a:rPr lang="en-US" sz="1800">
                <a:sym typeface="Symbol" pitchFamily="18" charset="2"/>
              </a:rPr>
              <a:t>  </a:t>
            </a:r>
          </a:p>
        </p:txBody>
      </p:sp>
      <p:sp>
        <p:nvSpPr>
          <p:cNvPr id="35867" name="Line 34"/>
          <p:cNvSpPr>
            <a:spLocks noChangeShapeType="1"/>
          </p:cNvSpPr>
          <p:nvPr/>
        </p:nvSpPr>
        <p:spPr bwMode="auto">
          <a:xfrm>
            <a:off x="457200" y="1066800"/>
            <a:ext cx="8229600" cy="0"/>
          </a:xfrm>
          <a:prstGeom prst="line">
            <a:avLst/>
          </a:prstGeom>
          <a:noFill/>
          <a:ln w="9525">
            <a:solidFill>
              <a:schemeClr val="tx1"/>
            </a:solidFill>
            <a:round/>
            <a:headEnd/>
            <a:tailEnd/>
          </a:ln>
        </p:spPr>
        <p:txBody>
          <a:bodyPr/>
          <a:lstStyle/>
          <a:p>
            <a:endParaRPr lang="en-US"/>
          </a:p>
        </p:txBody>
      </p:sp>
      <p:sp>
        <p:nvSpPr>
          <p:cNvPr id="35868" name="Text Box 35"/>
          <p:cNvSpPr txBox="1">
            <a:spLocks noChangeArrowheads="1"/>
          </p:cNvSpPr>
          <p:nvPr/>
        </p:nvSpPr>
        <p:spPr bwMode="auto">
          <a:xfrm>
            <a:off x="228600" y="6019800"/>
            <a:ext cx="1266825" cy="457200"/>
          </a:xfrm>
          <a:prstGeom prst="rect">
            <a:avLst/>
          </a:prstGeom>
          <a:noFill/>
          <a:ln w="9525">
            <a:noFill/>
            <a:miter lim="800000"/>
            <a:headEnd/>
            <a:tailEnd/>
          </a:ln>
        </p:spPr>
        <p:txBody>
          <a:bodyPr wrap="none">
            <a:spAutoFit/>
          </a:bodyPr>
          <a:lstStyle/>
          <a:p>
            <a:r>
              <a:rPr lang="en-US" sz="2400" b="1" i="1">
                <a:solidFill>
                  <a:srgbClr val="0000CC"/>
                </a:solidFill>
              </a:rPr>
              <a:t>Clinical</a:t>
            </a:r>
          </a:p>
        </p:txBody>
      </p:sp>
      <p:sp>
        <p:nvSpPr>
          <p:cNvPr id="35869" name="Text Box 36"/>
          <p:cNvSpPr txBox="1">
            <a:spLocks noChangeArrowheads="1"/>
          </p:cNvSpPr>
          <p:nvPr/>
        </p:nvSpPr>
        <p:spPr bwMode="auto">
          <a:xfrm>
            <a:off x="228600" y="4648200"/>
            <a:ext cx="1520825" cy="457200"/>
          </a:xfrm>
          <a:prstGeom prst="rect">
            <a:avLst/>
          </a:prstGeom>
          <a:noFill/>
          <a:ln w="9525">
            <a:noFill/>
            <a:miter lim="800000"/>
            <a:headEnd/>
            <a:tailEnd/>
          </a:ln>
        </p:spPr>
        <p:txBody>
          <a:bodyPr wrap="none">
            <a:spAutoFit/>
          </a:bodyPr>
          <a:lstStyle/>
          <a:p>
            <a:r>
              <a:rPr lang="en-US" sz="2400" b="1" i="1">
                <a:solidFill>
                  <a:srgbClr val="0000CC"/>
                </a:solidFill>
              </a:rPr>
              <a:t>Logistics</a:t>
            </a:r>
          </a:p>
        </p:txBody>
      </p:sp>
      <p:sp>
        <p:nvSpPr>
          <p:cNvPr id="35870" name="Text Box 37"/>
          <p:cNvSpPr txBox="1">
            <a:spLocks noChangeArrowheads="1"/>
          </p:cNvSpPr>
          <p:nvPr/>
        </p:nvSpPr>
        <p:spPr bwMode="auto">
          <a:xfrm>
            <a:off x="228600" y="2911475"/>
            <a:ext cx="1692275" cy="822325"/>
          </a:xfrm>
          <a:prstGeom prst="rect">
            <a:avLst/>
          </a:prstGeom>
          <a:noFill/>
          <a:ln w="9525">
            <a:noFill/>
            <a:miter lim="800000"/>
            <a:headEnd/>
            <a:tailEnd/>
          </a:ln>
        </p:spPr>
        <p:txBody>
          <a:bodyPr wrap="none">
            <a:spAutoFit/>
          </a:bodyPr>
          <a:lstStyle/>
          <a:p>
            <a:r>
              <a:rPr lang="en-US" sz="2400" b="1" i="1">
                <a:solidFill>
                  <a:srgbClr val="0000CC"/>
                </a:solidFill>
              </a:rPr>
              <a:t>Adaptive</a:t>
            </a:r>
          </a:p>
          <a:p>
            <a:r>
              <a:rPr lang="en-US" sz="2400" b="1" i="1">
                <a:solidFill>
                  <a:srgbClr val="0000CC"/>
                </a:solidFill>
              </a:rPr>
              <a:t>Machinery</a:t>
            </a:r>
          </a:p>
        </p:txBody>
      </p:sp>
      <p:sp>
        <p:nvSpPr>
          <p:cNvPr id="35871" name="Text Box 38"/>
          <p:cNvSpPr txBox="1">
            <a:spLocks noChangeArrowheads="1"/>
          </p:cNvSpPr>
          <p:nvPr/>
        </p:nvSpPr>
        <p:spPr bwMode="auto">
          <a:xfrm>
            <a:off x="228600" y="1143000"/>
            <a:ext cx="2047875" cy="457200"/>
          </a:xfrm>
          <a:prstGeom prst="rect">
            <a:avLst/>
          </a:prstGeom>
          <a:noFill/>
          <a:ln w="9525">
            <a:noFill/>
            <a:miter lim="800000"/>
            <a:headEnd/>
            <a:tailEnd/>
          </a:ln>
        </p:spPr>
        <p:txBody>
          <a:bodyPr wrap="none">
            <a:spAutoFit/>
          </a:bodyPr>
          <a:lstStyle/>
          <a:p>
            <a:r>
              <a:rPr lang="en-US" sz="2400" b="1" i="1">
                <a:solidFill>
                  <a:srgbClr val="0000CC"/>
                </a:solidFill>
              </a:rPr>
              <a:t>Management</a:t>
            </a:r>
          </a:p>
        </p:txBody>
      </p:sp>
      <p:sp>
        <p:nvSpPr>
          <p:cNvPr id="35872" name="Line 39"/>
          <p:cNvSpPr>
            <a:spLocks noChangeShapeType="1"/>
          </p:cNvSpPr>
          <p:nvPr/>
        </p:nvSpPr>
        <p:spPr bwMode="auto">
          <a:xfrm>
            <a:off x="457200" y="2590800"/>
            <a:ext cx="8229600" cy="0"/>
          </a:xfrm>
          <a:prstGeom prst="line">
            <a:avLst/>
          </a:prstGeom>
          <a:noFill/>
          <a:ln w="25400">
            <a:solidFill>
              <a:srgbClr val="0000CC"/>
            </a:solidFill>
            <a:prstDash val="sysDot"/>
            <a:round/>
            <a:headEnd/>
            <a:tailEnd/>
          </a:ln>
        </p:spPr>
        <p:txBody>
          <a:bodyPr/>
          <a:lstStyle/>
          <a:p>
            <a:endParaRPr lang="en-US"/>
          </a:p>
        </p:txBody>
      </p:sp>
      <p:sp>
        <p:nvSpPr>
          <p:cNvPr id="35873" name="Line 40"/>
          <p:cNvSpPr>
            <a:spLocks noChangeShapeType="1"/>
          </p:cNvSpPr>
          <p:nvPr/>
        </p:nvSpPr>
        <p:spPr bwMode="auto">
          <a:xfrm>
            <a:off x="457200" y="4114800"/>
            <a:ext cx="8229600" cy="0"/>
          </a:xfrm>
          <a:prstGeom prst="line">
            <a:avLst/>
          </a:prstGeom>
          <a:noFill/>
          <a:ln w="25400">
            <a:solidFill>
              <a:srgbClr val="0000CC"/>
            </a:solidFill>
            <a:prstDash val="sysDot"/>
            <a:round/>
            <a:headEnd/>
            <a:tailEnd/>
          </a:ln>
        </p:spPr>
        <p:txBody>
          <a:bodyPr/>
          <a:lstStyle/>
          <a:p>
            <a:endParaRPr lang="en-US"/>
          </a:p>
        </p:txBody>
      </p:sp>
      <p:sp>
        <p:nvSpPr>
          <p:cNvPr id="35874" name="Line 41"/>
          <p:cNvSpPr>
            <a:spLocks noChangeShapeType="1"/>
          </p:cNvSpPr>
          <p:nvPr/>
        </p:nvSpPr>
        <p:spPr bwMode="auto">
          <a:xfrm>
            <a:off x="457200" y="5638800"/>
            <a:ext cx="8229600" cy="0"/>
          </a:xfrm>
          <a:prstGeom prst="line">
            <a:avLst/>
          </a:prstGeom>
          <a:noFill/>
          <a:ln w="25400">
            <a:solidFill>
              <a:srgbClr val="0000CC"/>
            </a:solidFill>
            <a:prstDash val="sysDot"/>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2720"/>
                                        </p:tgtEl>
                                        <p:attrNameLst>
                                          <p:attrName>style.visibility</p:attrName>
                                        </p:attrNameLst>
                                      </p:cBhvr>
                                      <p:to>
                                        <p:strVal val="visible"/>
                                      </p:to>
                                    </p:set>
                                    <p:anim calcmode="lin" valueType="num">
                                      <p:cBhvr additive="base">
                                        <p:cTn id="19" dur="500" fill="hold"/>
                                        <p:tgtEl>
                                          <p:spTgt spid="72720"/>
                                        </p:tgtEl>
                                        <p:attrNameLst>
                                          <p:attrName>ppt_x</p:attrName>
                                        </p:attrNameLst>
                                      </p:cBhvr>
                                      <p:tavLst>
                                        <p:tav tm="0">
                                          <p:val>
                                            <p:strVal val="1+#ppt_w/2"/>
                                          </p:val>
                                        </p:tav>
                                        <p:tav tm="100000">
                                          <p:val>
                                            <p:strVal val="#ppt_x"/>
                                          </p:val>
                                        </p:tav>
                                      </p:tavLst>
                                    </p:anim>
                                    <p:anim calcmode="lin" valueType="num">
                                      <p:cBhvr additive="base">
                                        <p:cTn id="20" dur="500" fill="hold"/>
                                        <p:tgtEl>
                                          <p:spTgt spid="7272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2719"/>
                                        </p:tgtEl>
                                        <p:attrNameLst>
                                          <p:attrName>style.visibility</p:attrName>
                                        </p:attrNameLst>
                                      </p:cBhvr>
                                      <p:to>
                                        <p:strVal val="visible"/>
                                      </p:to>
                                    </p:set>
                                    <p:anim calcmode="lin" valueType="num">
                                      <p:cBhvr additive="base">
                                        <p:cTn id="25" dur="500" fill="hold"/>
                                        <p:tgtEl>
                                          <p:spTgt spid="72719"/>
                                        </p:tgtEl>
                                        <p:attrNameLst>
                                          <p:attrName>ppt_x</p:attrName>
                                        </p:attrNameLst>
                                      </p:cBhvr>
                                      <p:tavLst>
                                        <p:tav tm="0">
                                          <p:val>
                                            <p:strVal val="1+#ppt_w/2"/>
                                          </p:val>
                                        </p:tav>
                                        <p:tav tm="100000">
                                          <p:val>
                                            <p:strVal val="#ppt_x"/>
                                          </p:val>
                                        </p:tav>
                                      </p:tavLst>
                                    </p:anim>
                                    <p:anim calcmode="lin" valueType="num">
                                      <p:cBhvr additive="base">
                                        <p:cTn id="26" dur="500" fill="hold"/>
                                        <p:tgtEl>
                                          <p:spTgt spid="727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9" grpId="0" animBg="1"/>
      <p:bldP spid="727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76200"/>
            <a:ext cx="8229600" cy="1143000"/>
          </a:xfrm>
        </p:spPr>
        <p:txBody>
          <a:bodyPr/>
          <a:lstStyle/>
          <a:p>
            <a:pPr eaLnBrk="1" hangingPunct="1"/>
            <a:r>
              <a:rPr lang="en-US" sz="3600" smtClean="0"/>
              <a:t>Components of an Adaptive Trial</a:t>
            </a:r>
          </a:p>
        </p:txBody>
      </p:sp>
      <p:sp>
        <p:nvSpPr>
          <p:cNvPr id="36867" name="Text Box 3"/>
          <p:cNvSpPr txBox="1">
            <a:spLocks noChangeArrowheads="1"/>
          </p:cNvSpPr>
          <p:nvPr/>
        </p:nvSpPr>
        <p:spPr bwMode="auto">
          <a:xfrm>
            <a:off x="1600200" y="1727200"/>
            <a:ext cx="1539875" cy="482600"/>
          </a:xfrm>
          <a:prstGeom prst="rect">
            <a:avLst/>
          </a:prstGeom>
          <a:noFill/>
          <a:ln w="25400">
            <a:solidFill>
              <a:schemeClr val="tx1"/>
            </a:solidFill>
            <a:miter lim="800000"/>
            <a:headEnd/>
            <a:tailEnd/>
          </a:ln>
        </p:spPr>
        <p:txBody>
          <a:bodyPr>
            <a:spAutoFit/>
          </a:bodyPr>
          <a:lstStyle/>
          <a:p>
            <a:pPr algn="ctr"/>
            <a:r>
              <a:rPr lang="en-US" sz="2400"/>
              <a:t>Sponsor</a:t>
            </a:r>
          </a:p>
        </p:txBody>
      </p:sp>
      <p:sp>
        <p:nvSpPr>
          <p:cNvPr id="36868" name="Text Box 4"/>
          <p:cNvSpPr txBox="1">
            <a:spLocks noChangeArrowheads="1"/>
          </p:cNvSpPr>
          <p:nvPr/>
        </p:nvSpPr>
        <p:spPr bwMode="auto">
          <a:xfrm>
            <a:off x="3741738" y="1371600"/>
            <a:ext cx="1684337" cy="847725"/>
          </a:xfrm>
          <a:prstGeom prst="rect">
            <a:avLst/>
          </a:prstGeom>
          <a:noFill/>
          <a:ln w="25400">
            <a:solidFill>
              <a:schemeClr val="tx1"/>
            </a:solidFill>
            <a:miter lim="800000"/>
            <a:headEnd/>
            <a:tailEnd/>
          </a:ln>
        </p:spPr>
        <p:txBody>
          <a:bodyPr wrap="none">
            <a:spAutoFit/>
          </a:bodyPr>
          <a:lstStyle/>
          <a:p>
            <a:pPr algn="ctr"/>
            <a:r>
              <a:rPr lang="en-US" sz="2400"/>
              <a:t>Steering</a:t>
            </a:r>
          </a:p>
          <a:p>
            <a:pPr algn="ctr"/>
            <a:r>
              <a:rPr lang="en-US" sz="2400"/>
              <a:t>Committee</a:t>
            </a:r>
          </a:p>
        </p:txBody>
      </p:sp>
      <p:sp>
        <p:nvSpPr>
          <p:cNvPr id="36869" name="Text Box 5"/>
          <p:cNvSpPr txBox="1">
            <a:spLocks noChangeArrowheads="1"/>
          </p:cNvSpPr>
          <p:nvPr/>
        </p:nvSpPr>
        <p:spPr bwMode="auto">
          <a:xfrm>
            <a:off x="6035675" y="1371600"/>
            <a:ext cx="1906588" cy="847725"/>
          </a:xfrm>
          <a:prstGeom prst="rect">
            <a:avLst/>
          </a:prstGeom>
          <a:noFill/>
          <a:ln w="25400">
            <a:solidFill>
              <a:schemeClr val="bg2"/>
            </a:solidFill>
            <a:miter lim="800000"/>
            <a:headEnd/>
            <a:tailEnd/>
          </a:ln>
        </p:spPr>
        <p:txBody>
          <a:bodyPr wrap="none">
            <a:spAutoFit/>
          </a:bodyPr>
          <a:lstStyle/>
          <a:p>
            <a:pPr algn="ctr"/>
            <a:r>
              <a:rPr lang="en-US" sz="2400">
                <a:solidFill>
                  <a:schemeClr val="bg2"/>
                </a:solidFill>
              </a:rPr>
              <a:t>Independent</a:t>
            </a:r>
          </a:p>
          <a:p>
            <a:pPr algn="ctr"/>
            <a:r>
              <a:rPr lang="en-US" sz="2400">
                <a:solidFill>
                  <a:schemeClr val="bg2"/>
                </a:solidFill>
              </a:rPr>
              <a:t>DSMB</a:t>
            </a:r>
          </a:p>
        </p:txBody>
      </p:sp>
      <p:grpSp>
        <p:nvGrpSpPr>
          <p:cNvPr id="36870" name="Group 6"/>
          <p:cNvGrpSpPr>
            <a:grpSpLocks/>
          </p:cNvGrpSpPr>
          <p:nvPr/>
        </p:nvGrpSpPr>
        <p:grpSpPr bwMode="auto">
          <a:xfrm>
            <a:off x="4283075" y="2895600"/>
            <a:ext cx="2844800" cy="847725"/>
            <a:chOff x="1648" y="1920"/>
            <a:chExt cx="1792" cy="534"/>
          </a:xfrm>
        </p:grpSpPr>
        <p:sp>
          <p:nvSpPr>
            <p:cNvPr id="36904" name="Text Box 7"/>
            <p:cNvSpPr txBox="1">
              <a:spLocks noChangeArrowheads="1"/>
            </p:cNvSpPr>
            <p:nvPr/>
          </p:nvSpPr>
          <p:spPr bwMode="auto">
            <a:xfrm>
              <a:off x="1648" y="1920"/>
              <a:ext cx="944" cy="534"/>
            </a:xfrm>
            <a:prstGeom prst="rect">
              <a:avLst/>
            </a:prstGeom>
            <a:noFill/>
            <a:ln w="25400">
              <a:solidFill>
                <a:schemeClr val="tx1"/>
              </a:solidFill>
              <a:miter lim="800000"/>
              <a:headEnd/>
              <a:tailEnd/>
            </a:ln>
          </p:spPr>
          <p:txBody>
            <a:bodyPr wrap="none">
              <a:spAutoFit/>
            </a:bodyPr>
            <a:lstStyle/>
            <a:p>
              <a:pPr algn="ctr"/>
              <a:r>
                <a:rPr lang="en-US" sz="2400"/>
                <a:t>Adaptive</a:t>
              </a:r>
            </a:p>
            <a:p>
              <a:pPr algn="ctr"/>
              <a:r>
                <a:rPr lang="en-US" sz="2400"/>
                <a:t>Algorithm</a:t>
              </a:r>
            </a:p>
          </p:txBody>
        </p:sp>
        <p:sp>
          <p:nvSpPr>
            <p:cNvPr id="36905" name="Text Box 8"/>
            <p:cNvSpPr txBox="1">
              <a:spLocks noChangeArrowheads="1"/>
            </p:cNvSpPr>
            <p:nvPr/>
          </p:nvSpPr>
          <p:spPr bwMode="auto">
            <a:xfrm>
              <a:off x="2592" y="1920"/>
              <a:ext cx="848" cy="534"/>
            </a:xfrm>
            <a:prstGeom prst="rect">
              <a:avLst/>
            </a:prstGeom>
            <a:noFill/>
            <a:ln w="25400">
              <a:solidFill>
                <a:schemeClr val="tx1"/>
              </a:solidFill>
              <a:miter lim="800000"/>
              <a:headEnd/>
              <a:tailEnd/>
            </a:ln>
          </p:spPr>
          <p:txBody>
            <a:bodyPr wrap="none">
              <a:spAutoFit/>
            </a:bodyPr>
            <a:lstStyle/>
            <a:p>
              <a:pPr algn="ctr"/>
              <a:r>
                <a:rPr lang="en-US" sz="2400"/>
                <a:t>Data</a:t>
              </a:r>
            </a:p>
            <a:p>
              <a:pPr algn="ctr"/>
              <a:r>
                <a:rPr lang="en-US" sz="2400"/>
                <a:t>Analysis</a:t>
              </a:r>
            </a:p>
          </p:txBody>
        </p:sp>
      </p:grpSp>
      <p:sp>
        <p:nvSpPr>
          <p:cNvPr id="36871" name="Text Box 9"/>
          <p:cNvSpPr txBox="1">
            <a:spLocks noChangeArrowheads="1"/>
          </p:cNvSpPr>
          <p:nvPr/>
        </p:nvSpPr>
        <p:spPr bwMode="auto">
          <a:xfrm>
            <a:off x="2133600" y="4419600"/>
            <a:ext cx="1143000" cy="847725"/>
          </a:xfrm>
          <a:prstGeom prst="rect">
            <a:avLst/>
          </a:prstGeom>
          <a:noFill/>
          <a:ln w="25400">
            <a:solidFill>
              <a:schemeClr val="tx1"/>
            </a:solidFill>
            <a:miter lim="800000"/>
            <a:headEnd/>
            <a:tailEnd/>
          </a:ln>
        </p:spPr>
        <p:txBody>
          <a:bodyPr wrap="none">
            <a:spAutoFit/>
          </a:bodyPr>
          <a:lstStyle/>
          <a:p>
            <a:pPr algn="ctr"/>
            <a:r>
              <a:rPr lang="en-US" sz="2400"/>
              <a:t>Drug</a:t>
            </a:r>
          </a:p>
          <a:p>
            <a:pPr algn="ctr"/>
            <a:r>
              <a:rPr lang="en-US" sz="2400"/>
              <a:t>Supply</a:t>
            </a:r>
          </a:p>
        </p:txBody>
      </p:sp>
      <p:sp>
        <p:nvSpPr>
          <p:cNvPr id="36872" name="Text Box 10"/>
          <p:cNvSpPr txBox="1">
            <a:spLocks noChangeArrowheads="1"/>
          </p:cNvSpPr>
          <p:nvPr/>
        </p:nvSpPr>
        <p:spPr bwMode="auto">
          <a:xfrm>
            <a:off x="3933825" y="4429125"/>
            <a:ext cx="2246313" cy="847725"/>
          </a:xfrm>
          <a:prstGeom prst="rect">
            <a:avLst/>
          </a:prstGeom>
          <a:noFill/>
          <a:ln w="25400">
            <a:solidFill>
              <a:schemeClr val="tx1"/>
            </a:solidFill>
            <a:miter lim="800000"/>
            <a:headEnd/>
            <a:tailEnd/>
          </a:ln>
        </p:spPr>
        <p:txBody>
          <a:bodyPr wrap="none">
            <a:spAutoFit/>
          </a:bodyPr>
          <a:lstStyle/>
          <a:p>
            <a:pPr algn="ctr"/>
            <a:r>
              <a:rPr lang="en-US" sz="2400"/>
              <a:t>Randomization</a:t>
            </a:r>
          </a:p>
          <a:p>
            <a:pPr algn="ctr"/>
            <a:r>
              <a:rPr lang="en-US" sz="2400"/>
              <a:t>System</a:t>
            </a:r>
          </a:p>
        </p:txBody>
      </p:sp>
      <p:sp>
        <p:nvSpPr>
          <p:cNvPr id="36873" name="Text Box 11"/>
          <p:cNvSpPr txBox="1">
            <a:spLocks noChangeArrowheads="1"/>
          </p:cNvSpPr>
          <p:nvPr/>
        </p:nvSpPr>
        <p:spPr bwMode="auto">
          <a:xfrm>
            <a:off x="6788150" y="4429125"/>
            <a:ext cx="1990725" cy="847725"/>
          </a:xfrm>
          <a:prstGeom prst="rect">
            <a:avLst/>
          </a:prstGeom>
          <a:noFill/>
          <a:ln w="25400">
            <a:solidFill>
              <a:schemeClr val="tx1"/>
            </a:solidFill>
            <a:miter lim="800000"/>
            <a:headEnd/>
            <a:tailEnd/>
          </a:ln>
        </p:spPr>
        <p:txBody>
          <a:bodyPr wrap="none">
            <a:spAutoFit/>
          </a:bodyPr>
          <a:lstStyle/>
          <a:p>
            <a:pPr algn="ctr"/>
            <a:r>
              <a:rPr lang="en-US" sz="2400"/>
              <a:t>CRO/Data</a:t>
            </a:r>
          </a:p>
          <a:p>
            <a:pPr algn="ctr"/>
            <a:r>
              <a:rPr lang="en-US" sz="2400"/>
              <a:t>Management</a:t>
            </a:r>
          </a:p>
        </p:txBody>
      </p:sp>
      <p:sp>
        <p:nvSpPr>
          <p:cNvPr id="36874" name="Text Box 12"/>
          <p:cNvSpPr txBox="1">
            <a:spLocks noChangeArrowheads="1"/>
          </p:cNvSpPr>
          <p:nvPr/>
        </p:nvSpPr>
        <p:spPr bwMode="auto">
          <a:xfrm>
            <a:off x="2378075" y="6019800"/>
            <a:ext cx="989013" cy="482600"/>
          </a:xfrm>
          <a:prstGeom prst="rect">
            <a:avLst/>
          </a:prstGeom>
          <a:noFill/>
          <a:ln w="25400">
            <a:solidFill>
              <a:schemeClr val="tx1"/>
            </a:solidFill>
            <a:miter lim="800000"/>
            <a:headEnd/>
            <a:tailEnd/>
          </a:ln>
        </p:spPr>
        <p:txBody>
          <a:bodyPr wrap="none">
            <a:spAutoFit/>
          </a:bodyPr>
          <a:lstStyle/>
          <a:p>
            <a:r>
              <a:rPr lang="en-US" sz="2400"/>
              <a:t>Site 1</a:t>
            </a:r>
          </a:p>
        </p:txBody>
      </p:sp>
      <p:sp>
        <p:nvSpPr>
          <p:cNvPr id="36875" name="Text Box 13"/>
          <p:cNvSpPr txBox="1">
            <a:spLocks noChangeArrowheads="1"/>
          </p:cNvSpPr>
          <p:nvPr/>
        </p:nvSpPr>
        <p:spPr bwMode="auto">
          <a:xfrm>
            <a:off x="4224338" y="6019800"/>
            <a:ext cx="989012" cy="482600"/>
          </a:xfrm>
          <a:prstGeom prst="rect">
            <a:avLst/>
          </a:prstGeom>
          <a:noFill/>
          <a:ln w="25400">
            <a:solidFill>
              <a:schemeClr val="tx1"/>
            </a:solidFill>
            <a:miter lim="800000"/>
            <a:headEnd/>
            <a:tailEnd/>
          </a:ln>
        </p:spPr>
        <p:txBody>
          <a:bodyPr wrap="none">
            <a:spAutoFit/>
          </a:bodyPr>
          <a:lstStyle/>
          <a:p>
            <a:r>
              <a:rPr lang="en-US" sz="2400"/>
              <a:t>Site 2</a:t>
            </a:r>
          </a:p>
        </p:txBody>
      </p:sp>
      <p:sp>
        <p:nvSpPr>
          <p:cNvPr id="36876" name="Text Box 14"/>
          <p:cNvSpPr txBox="1">
            <a:spLocks noChangeArrowheads="1"/>
          </p:cNvSpPr>
          <p:nvPr/>
        </p:nvSpPr>
        <p:spPr bwMode="auto">
          <a:xfrm>
            <a:off x="7119938" y="6019800"/>
            <a:ext cx="989012" cy="482600"/>
          </a:xfrm>
          <a:prstGeom prst="rect">
            <a:avLst/>
          </a:prstGeom>
          <a:noFill/>
          <a:ln w="25400">
            <a:solidFill>
              <a:schemeClr val="tx1"/>
            </a:solidFill>
            <a:miter lim="800000"/>
            <a:headEnd/>
            <a:tailEnd/>
          </a:ln>
        </p:spPr>
        <p:txBody>
          <a:bodyPr wrap="none">
            <a:spAutoFit/>
          </a:bodyPr>
          <a:lstStyle/>
          <a:p>
            <a:r>
              <a:rPr lang="en-US" sz="2400"/>
              <a:t>Site n</a:t>
            </a:r>
          </a:p>
        </p:txBody>
      </p:sp>
      <p:sp>
        <p:nvSpPr>
          <p:cNvPr id="36877" name="Line 15"/>
          <p:cNvSpPr>
            <a:spLocks noChangeShapeType="1"/>
          </p:cNvSpPr>
          <p:nvPr/>
        </p:nvSpPr>
        <p:spPr bwMode="auto">
          <a:xfrm>
            <a:off x="3140075" y="1981200"/>
            <a:ext cx="609600" cy="0"/>
          </a:xfrm>
          <a:prstGeom prst="line">
            <a:avLst/>
          </a:prstGeom>
          <a:noFill/>
          <a:ln w="50800">
            <a:solidFill>
              <a:schemeClr val="tx1"/>
            </a:solidFill>
            <a:round/>
            <a:headEnd type="stealth" w="lg" len="lg"/>
            <a:tailEnd type="stealth" w="lg" len="lg"/>
          </a:ln>
        </p:spPr>
        <p:txBody>
          <a:bodyPr/>
          <a:lstStyle/>
          <a:p>
            <a:endParaRPr lang="en-US"/>
          </a:p>
        </p:txBody>
      </p:sp>
      <p:sp>
        <p:nvSpPr>
          <p:cNvPr id="36878" name="Line 16"/>
          <p:cNvSpPr>
            <a:spLocks noChangeShapeType="1"/>
          </p:cNvSpPr>
          <p:nvPr/>
        </p:nvSpPr>
        <p:spPr bwMode="auto">
          <a:xfrm>
            <a:off x="5426075" y="1752600"/>
            <a:ext cx="609600" cy="0"/>
          </a:xfrm>
          <a:prstGeom prst="line">
            <a:avLst/>
          </a:prstGeom>
          <a:noFill/>
          <a:ln w="50800">
            <a:solidFill>
              <a:schemeClr val="bg2"/>
            </a:solidFill>
            <a:round/>
            <a:headEnd type="stealth" w="lg" len="lg"/>
            <a:tailEnd type="none" w="lg" len="lg"/>
          </a:ln>
        </p:spPr>
        <p:txBody>
          <a:bodyPr/>
          <a:lstStyle/>
          <a:p>
            <a:endParaRPr lang="en-US"/>
          </a:p>
        </p:txBody>
      </p:sp>
      <p:sp>
        <p:nvSpPr>
          <p:cNvPr id="36879" name="Line 17"/>
          <p:cNvSpPr>
            <a:spLocks noChangeShapeType="1"/>
          </p:cNvSpPr>
          <p:nvPr/>
        </p:nvSpPr>
        <p:spPr bwMode="auto">
          <a:xfrm>
            <a:off x="4740275" y="5257800"/>
            <a:ext cx="0" cy="762000"/>
          </a:xfrm>
          <a:prstGeom prst="line">
            <a:avLst/>
          </a:prstGeom>
          <a:noFill/>
          <a:ln w="50800">
            <a:solidFill>
              <a:schemeClr val="tx1"/>
            </a:solidFill>
            <a:round/>
            <a:headEnd/>
            <a:tailEnd type="stealth" w="lg" len="lg"/>
          </a:ln>
        </p:spPr>
        <p:txBody>
          <a:bodyPr/>
          <a:lstStyle/>
          <a:p>
            <a:endParaRPr lang="en-US"/>
          </a:p>
        </p:txBody>
      </p:sp>
      <p:sp>
        <p:nvSpPr>
          <p:cNvPr id="36880" name="Line 18"/>
          <p:cNvSpPr>
            <a:spLocks noChangeShapeType="1"/>
          </p:cNvSpPr>
          <p:nvPr/>
        </p:nvSpPr>
        <p:spPr bwMode="auto">
          <a:xfrm>
            <a:off x="4968875" y="3733800"/>
            <a:ext cx="0" cy="685800"/>
          </a:xfrm>
          <a:prstGeom prst="line">
            <a:avLst/>
          </a:prstGeom>
          <a:noFill/>
          <a:ln w="50800">
            <a:solidFill>
              <a:schemeClr val="tx1"/>
            </a:solidFill>
            <a:round/>
            <a:headEnd/>
            <a:tailEnd type="stealth" w="lg" len="lg"/>
          </a:ln>
        </p:spPr>
        <p:txBody>
          <a:bodyPr/>
          <a:lstStyle/>
          <a:p>
            <a:endParaRPr lang="en-US"/>
          </a:p>
        </p:txBody>
      </p:sp>
      <p:sp>
        <p:nvSpPr>
          <p:cNvPr id="36881" name="Line 19"/>
          <p:cNvSpPr>
            <a:spLocks noChangeShapeType="1"/>
          </p:cNvSpPr>
          <p:nvPr/>
        </p:nvSpPr>
        <p:spPr bwMode="auto">
          <a:xfrm flipV="1">
            <a:off x="2911475" y="5257800"/>
            <a:ext cx="1066800" cy="762000"/>
          </a:xfrm>
          <a:prstGeom prst="line">
            <a:avLst/>
          </a:prstGeom>
          <a:noFill/>
          <a:ln w="50800">
            <a:solidFill>
              <a:schemeClr val="tx1"/>
            </a:solidFill>
            <a:round/>
            <a:headEnd type="stealth" w="lg" len="lg"/>
            <a:tailEnd type="none" w="lg" len="lg"/>
          </a:ln>
        </p:spPr>
        <p:txBody>
          <a:bodyPr/>
          <a:lstStyle/>
          <a:p>
            <a:endParaRPr lang="en-US"/>
          </a:p>
        </p:txBody>
      </p:sp>
      <p:sp>
        <p:nvSpPr>
          <p:cNvPr id="36882" name="Line 20"/>
          <p:cNvSpPr>
            <a:spLocks noChangeShapeType="1"/>
          </p:cNvSpPr>
          <p:nvPr/>
        </p:nvSpPr>
        <p:spPr bwMode="auto">
          <a:xfrm flipH="1">
            <a:off x="5045075" y="2209800"/>
            <a:ext cx="990600" cy="685800"/>
          </a:xfrm>
          <a:prstGeom prst="line">
            <a:avLst/>
          </a:prstGeom>
          <a:noFill/>
          <a:ln w="50800">
            <a:solidFill>
              <a:schemeClr val="bg2"/>
            </a:solidFill>
            <a:round/>
            <a:headEnd type="stealth" w="lg" len="lg"/>
            <a:tailEnd type="none" w="lg" len="lg"/>
          </a:ln>
        </p:spPr>
        <p:txBody>
          <a:bodyPr/>
          <a:lstStyle/>
          <a:p>
            <a:endParaRPr lang="en-US"/>
          </a:p>
        </p:txBody>
      </p:sp>
      <p:sp>
        <p:nvSpPr>
          <p:cNvPr id="36883" name="Line 21"/>
          <p:cNvSpPr>
            <a:spLocks noChangeShapeType="1"/>
          </p:cNvSpPr>
          <p:nvPr/>
        </p:nvSpPr>
        <p:spPr bwMode="auto">
          <a:xfrm flipH="1">
            <a:off x="6569075" y="2209800"/>
            <a:ext cx="0" cy="685800"/>
          </a:xfrm>
          <a:prstGeom prst="line">
            <a:avLst/>
          </a:prstGeom>
          <a:noFill/>
          <a:ln w="50800">
            <a:solidFill>
              <a:schemeClr val="bg2"/>
            </a:solidFill>
            <a:round/>
            <a:headEnd type="stealth" w="lg" len="lg"/>
            <a:tailEnd type="none" w="lg" len="lg"/>
          </a:ln>
        </p:spPr>
        <p:txBody>
          <a:bodyPr/>
          <a:lstStyle/>
          <a:p>
            <a:endParaRPr lang="en-US"/>
          </a:p>
        </p:txBody>
      </p:sp>
      <p:sp>
        <p:nvSpPr>
          <p:cNvPr id="36884" name="Line 22"/>
          <p:cNvSpPr>
            <a:spLocks noChangeShapeType="1"/>
          </p:cNvSpPr>
          <p:nvPr/>
        </p:nvSpPr>
        <p:spPr bwMode="auto">
          <a:xfrm>
            <a:off x="5426075" y="2209800"/>
            <a:ext cx="914400" cy="685800"/>
          </a:xfrm>
          <a:prstGeom prst="line">
            <a:avLst/>
          </a:prstGeom>
          <a:noFill/>
          <a:ln w="50800">
            <a:solidFill>
              <a:schemeClr val="tx1"/>
            </a:solidFill>
            <a:round/>
            <a:headEnd type="stealth" w="lg" len="lg"/>
            <a:tailEnd type="none" w="lg" len="lg"/>
          </a:ln>
        </p:spPr>
        <p:txBody>
          <a:bodyPr/>
          <a:lstStyle/>
          <a:p>
            <a:endParaRPr lang="en-US"/>
          </a:p>
        </p:txBody>
      </p:sp>
      <p:sp>
        <p:nvSpPr>
          <p:cNvPr id="36885" name="Line 23"/>
          <p:cNvSpPr>
            <a:spLocks noChangeShapeType="1"/>
          </p:cNvSpPr>
          <p:nvPr/>
        </p:nvSpPr>
        <p:spPr bwMode="auto">
          <a:xfrm>
            <a:off x="4816475" y="2209800"/>
            <a:ext cx="0" cy="685800"/>
          </a:xfrm>
          <a:prstGeom prst="line">
            <a:avLst/>
          </a:prstGeom>
          <a:noFill/>
          <a:ln w="50800">
            <a:solidFill>
              <a:schemeClr val="tx1"/>
            </a:solidFill>
            <a:round/>
            <a:headEnd type="stealth" w="lg" len="lg"/>
            <a:tailEnd type="none" w="lg" len="lg"/>
          </a:ln>
        </p:spPr>
        <p:txBody>
          <a:bodyPr/>
          <a:lstStyle/>
          <a:p>
            <a:endParaRPr lang="en-US"/>
          </a:p>
        </p:txBody>
      </p:sp>
      <p:sp>
        <p:nvSpPr>
          <p:cNvPr id="36886" name="Line 24"/>
          <p:cNvSpPr>
            <a:spLocks noChangeShapeType="1"/>
          </p:cNvSpPr>
          <p:nvPr/>
        </p:nvSpPr>
        <p:spPr bwMode="auto">
          <a:xfrm flipH="1">
            <a:off x="3276600" y="3733800"/>
            <a:ext cx="1006475" cy="685800"/>
          </a:xfrm>
          <a:prstGeom prst="line">
            <a:avLst/>
          </a:prstGeom>
          <a:noFill/>
          <a:ln w="50800">
            <a:solidFill>
              <a:schemeClr val="tx1"/>
            </a:solidFill>
            <a:round/>
            <a:headEnd/>
            <a:tailEnd type="stealth" w="lg" len="lg"/>
          </a:ln>
        </p:spPr>
        <p:txBody>
          <a:bodyPr/>
          <a:lstStyle/>
          <a:p>
            <a:endParaRPr lang="en-US"/>
          </a:p>
        </p:txBody>
      </p:sp>
      <p:sp>
        <p:nvSpPr>
          <p:cNvPr id="36887" name="Line 25"/>
          <p:cNvSpPr>
            <a:spLocks noChangeShapeType="1"/>
          </p:cNvSpPr>
          <p:nvPr/>
        </p:nvSpPr>
        <p:spPr bwMode="auto">
          <a:xfrm flipH="1" flipV="1">
            <a:off x="7102475" y="3733800"/>
            <a:ext cx="609600" cy="685800"/>
          </a:xfrm>
          <a:prstGeom prst="line">
            <a:avLst/>
          </a:prstGeom>
          <a:noFill/>
          <a:ln w="50800">
            <a:solidFill>
              <a:schemeClr val="tx1"/>
            </a:solidFill>
            <a:round/>
            <a:headEnd/>
            <a:tailEnd type="stealth" w="lg" len="lg"/>
          </a:ln>
        </p:spPr>
        <p:txBody>
          <a:bodyPr/>
          <a:lstStyle/>
          <a:p>
            <a:endParaRPr lang="en-US"/>
          </a:p>
        </p:txBody>
      </p:sp>
      <p:sp>
        <p:nvSpPr>
          <p:cNvPr id="36888" name="Line 26"/>
          <p:cNvSpPr>
            <a:spLocks noChangeShapeType="1"/>
          </p:cNvSpPr>
          <p:nvPr/>
        </p:nvSpPr>
        <p:spPr bwMode="auto">
          <a:xfrm>
            <a:off x="2606675" y="5257800"/>
            <a:ext cx="0" cy="762000"/>
          </a:xfrm>
          <a:prstGeom prst="line">
            <a:avLst/>
          </a:prstGeom>
          <a:noFill/>
          <a:ln w="50800">
            <a:solidFill>
              <a:schemeClr val="tx1"/>
            </a:solidFill>
            <a:round/>
            <a:headEnd/>
            <a:tailEnd type="stealth" w="lg" len="lg"/>
          </a:ln>
        </p:spPr>
        <p:txBody>
          <a:bodyPr/>
          <a:lstStyle/>
          <a:p>
            <a:endParaRPr lang="en-US"/>
          </a:p>
        </p:txBody>
      </p:sp>
      <p:sp>
        <p:nvSpPr>
          <p:cNvPr id="36889" name="Line 27"/>
          <p:cNvSpPr>
            <a:spLocks noChangeShapeType="1"/>
          </p:cNvSpPr>
          <p:nvPr/>
        </p:nvSpPr>
        <p:spPr bwMode="auto">
          <a:xfrm>
            <a:off x="2911475" y="5257800"/>
            <a:ext cx="1295400" cy="762000"/>
          </a:xfrm>
          <a:prstGeom prst="line">
            <a:avLst/>
          </a:prstGeom>
          <a:noFill/>
          <a:ln w="50800">
            <a:solidFill>
              <a:schemeClr val="tx1"/>
            </a:solidFill>
            <a:round/>
            <a:headEnd/>
            <a:tailEnd type="stealth" w="lg" len="lg"/>
          </a:ln>
        </p:spPr>
        <p:txBody>
          <a:bodyPr/>
          <a:lstStyle/>
          <a:p>
            <a:endParaRPr lang="en-US"/>
          </a:p>
        </p:txBody>
      </p:sp>
      <p:sp>
        <p:nvSpPr>
          <p:cNvPr id="36890" name="Line 28"/>
          <p:cNvSpPr>
            <a:spLocks noChangeShapeType="1"/>
          </p:cNvSpPr>
          <p:nvPr/>
        </p:nvSpPr>
        <p:spPr bwMode="auto">
          <a:xfrm>
            <a:off x="3292475" y="5257800"/>
            <a:ext cx="3810000" cy="762000"/>
          </a:xfrm>
          <a:prstGeom prst="line">
            <a:avLst/>
          </a:prstGeom>
          <a:noFill/>
          <a:ln w="50800">
            <a:solidFill>
              <a:schemeClr val="tx1"/>
            </a:solidFill>
            <a:round/>
            <a:headEnd/>
            <a:tailEnd type="stealth" w="lg" len="lg"/>
          </a:ln>
        </p:spPr>
        <p:txBody>
          <a:bodyPr/>
          <a:lstStyle/>
          <a:p>
            <a:endParaRPr lang="en-US"/>
          </a:p>
        </p:txBody>
      </p:sp>
      <p:sp>
        <p:nvSpPr>
          <p:cNvPr id="36891" name="Line 29"/>
          <p:cNvSpPr>
            <a:spLocks noChangeShapeType="1"/>
          </p:cNvSpPr>
          <p:nvPr/>
        </p:nvSpPr>
        <p:spPr bwMode="auto">
          <a:xfrm flipH="1">
            <a:off x="7864475" y="5257800"/>
            <a:ext cx="0" cy="762000"/>
          </a:xfrm>
          <a:prstGeom prst="line">
            <a:avLst/>
          </a:prstGeom>
          <a:noFill/>
          <a:ln w="50800">
            <a:solidFill>
              <a:schemeClr val="tx1"/>
            </a:solidFill>
            <a:round/>
            <a:headEnd type="stealth" w="lg" len="lg"/>
            <a:tailEnd type="none" w="lg" len="lg"/>
          </a:ln>
        </p:spPr>
        <p:txBody>
          <a:bodyPr/>
          <a:lstStyle/>
          <a:p>
            <a:endParaRPr lang="en-US"/>
          </a:p>
        </p:txBody>
      </p:sp>
      <p:sp>
        <p:nvSpPr>
          <p:cNvPr id="36892" name="Line 30"/>
          <p:cNvSpPr>
            <a:spLocks noChangeShapeType="1"/>
          </p:cNvSpPr>
          <p:nvPr/>
        </p:nvSpPr>
        <p:spPr bwMode="auto">
          <a:xfrm flipH="1">
            <a:off x="5197475" y="5257800"/>
            <a:ext cx="2209800" cy="762000"/>
          </a:xfrm>
          <a:prstGeom prst="line">
            <a:avLst/>
          </a:prstGeom>
          <a:noFill/>
          <a:ln w="50800">
            <a:solidFill>
              <a:schemeClr val="tx1"/>
            </a:solidFill>
            <a:round/>
            <a:headEnd type="stealth" w="lg" len="lg"/>
            <a:tailEnd type="none" w="lg" len="lg"/>
          </a:ln>
        </p:spPr>
        <p:txBody>
          <a:bodyPr/>
          <a:lstStyle/>
          <a:p>
            <a:endParaRPr lang="en-US"/>
          </a:p>
        </p:txBody>
      </p:sp>
      <p:sp>
        <p:nvSpPr>
          <p:cNvPr id="36893" name="Line 31"/>
          <p:cNvSpPr>
            <a:spLocks noChangeShapeType="1"/>
          </p:cNvSpPr>
          <p:nvPr/>
        </p:nvSpPr>
        <p:spPr bwMode="auto">
          <a:xfrm flipH="1">
            <a:off x="3368675" y="5257800"/>
            <a:ext cx="3429000" cy="762000"/>
          </a:xfrm>
          <a:prstGeom prst="line">
            <a:avLst/>
          </a:prstGeom>
          <a:noFill/>
          <a:ln w="50800">
            <a:solidFill>
              <a:schemeClr val="tx1"/>
            </a:solidFill>
            <a:round/>
            <a:headEnd type="stealth" w="lg" len="lg"/>
            <a:tailEnd type="none" w="lg" len="lg"/>
          </a:ln>
        </p:spPr>
        <p:txBody>
          <a:bodyPr/>
          <a:lstStyle/>
          <a:p>
            <a:endParaRPr lang="en-US"/>
          </a:p>
        </p:txBody>
      </p:sp>
      <p:sp>
        <p:nvSpPr>
          <p:cNvPr id="36894" name="Line 32"/>
          <p:cNvSpPr>
            <a:spLocks noChangeShapeType="1"/>
          </p:cNvSpPr>
          <p:nvPr/>
        </p:nvSpPr>
        <p:spPr bwMode="auto">
          <a:xfrm flipH="1" flipV="1">
            <a:off x="6188075" y="5257800"/>
            <a:ext cx="1295400" cy="762000"/>
          </a:xfrm>
          <a:prstGeom prst="line">
            <a:avLst/>
          </a:prstGeom>
          <a:noFill/>
          <a:ln w="50800">
            <a:solidFill>
              <a:schemeClr val="tx1"/>
            </a:solidFill>
            <a:round/>
            <a:headEnd type="stealth" w="lg" len="lg"/>
            <a:tailEnd type="none" w="lg" len="lg"/>
          </a:ln>
        </p:spPr>
        <p:txBody>
          <a:bodyPr/>
          <a:lstStyle/>
          <a:p>
            <a:endParaRPr lang="en-US"/>
          </a:p>
        </p:txBody>
      </p:sp>
      <p:sp>
        <p:nvSpPr>
          <p:cNvPr id="36895" name="Text Box 33"/>
          <p:cNvSpPr txBox="1">
            <a:spLocks noChangeArrowheads="1"/>
          </p:cNvSpPr>
          <p:nvPr/>
        </p:nvSpPr>
        <p:spPr bwMode="auto">
          <a:xfrm>
            <a:off x="5807075" y="6096000"/>
            <a:ext cx="625475" cy="366713"/>
          </a:xfrm>
          <a:prstGeom prst="rect">
            <a:avLst/>
          </a:prstGeom>
          <a:noFill/>
          <a:ln w="9525">
            <a:noFill/>
            <a:miter lim="800000"/>
            <a:headEnd/>
            <a:tailEnd/>
          </a:ln>
        </p:spPr>
        <p:txBody>
          <a:bodyPr wrap="none">
            <a:spAutoFit/>
          </a:bodyPr>
          <a:lstStyle/>
          <a:p>
            <a:r>
              <a:rPr lang="en-US" sz="1800">
                <a:sym typeface="Symbol" pitchFamily="18" charset="2"/>
              </a:rPr>
              <a:t>  </a:t>
            </a:r>
          </a:p>
        </p:txBody>
      </p:sp>
      <p:sp>
        <p:nvSpPr>
          <p:cNvPr id="36896" name="Line 34"/>
          <p:cNvSpPr>
            <a:spLocks noChangeShapeType="1"/>
          </p:cNvSpPr>
          <p:nvPr/>
        </p:nvSpPr>
        <p:spPr bwMode="auto">
          <a:xfrm>
            <a:off x="457200" y="1066800"/>
            <a:ext cx="8229600" cy="0"/>
          </a:xfrm>
          <a:prstGeom prst="line">
            <a:avLst/>
          </a:prstGeom>
          <a:noFill/>
          <a:ln w="9525">
            <a:solidFill>
              <a:schemeClr val="tx1"/>
            </a:solidFill>
            <a:round/>
            <a:headEnd/>
            <a:tailEnd/>
          </a:ln>
        </p:spPr>
        <p:txBody>
          <a:bodyPr/>
          <a:lstStyle/>
          <a:p>
            <a:endParaRPr lang="en-US"/>
          </a:p>
        </p:txBody>
      </p:sp>
      <p:sp>
        <p:nvSpPr>
          <p:cNvPr id="36897" name="Text Box 35"/>
          <p:cNvSpPr txBox="1">
            <a:spLocks noChangeArrowheads="1"/>
          </p:cNvSpPr>
          <p:nvPr/>
        </p:nvSpPr>
        <p:spPr bwMode="auto">
          <a:xfrm>
            <a:off x="228600" y="6019800"/>
            <a:ext cx="1266825" cy="457200"/>
          </a:xfrm>
          <a:prstGeom prst="rect">
            <a:avLst/>
          </a:prstGeom>
          <a:noFill/>
          <a:ln w="9525">
            <a:noFill/>
            <a:miter lim="800000"/>
            <a:headEnd/>
            <a:tailEnd/>
          </a:ln>
        </p:spPr>
        <p:txBody>
          <a:bodyPr wrap="none">
            <a:spAutoFit/>
          </a:bodyPr>
          <a:lstStyle/>
          <a:p>
            <a:r>
              <a:rPr lang="en-US" sz="2400" b="1" i="1">
                <a:solidFill>
                  <a:srgbClr val="0000CC"/>
                </a:solidFill>
              </a:rPr>
              <a:t>Clinical</a:t>
            </a:r>
          </a:p>
        </p:txBody>
      </p:sp>
      <p:sp>
        <p:nvSpPr>
          <p:cNvPr id="36898" name="Text Box 36"/>
          <p:cNvSpPr txBox="1">
            <a:spLocks noChangeArrowheads="1"/>
          </p:cNvSpPr>
          <p:nvPr/>
        </p:nvSpPr>
        <p:spPr bwMode="auto">
          <a:xfrm>
            <a:off x="228600" y="4648200"/>
            <a:ext cx="1520825" cy="457200"/>
          </a:xfrm>
          <a:prstGeom prst="rect">
            <a:avLst/>
          </a:prstGeom>
          <a:noFill/>
          <a:ln w="9525">
            <a:noFill/>
            <a:miter lim="800000"/>
            <a:headEnd/>
            <a:tailEnd/>
          </a:ln>
        </p:spPr>
        <p:txBody>
          <a:bodyPr wrap="none">
            <a:spAutoFit/>
          </a:bodyPr>
          <a:lstStyle/>
          <a:p>
            <a:r>
              <a:rPr lang="en-US" sz="2400" b="1" i="1">
                <a:solidFill>
                  <a:srgbClr val="0000CC"/>
                </a:solidFill>
              </a:rPr>
              <a:t>Logistics</a:t>
            </a:r>
          </a:p>
        </p:txBody>
      </p:sp>
      <p:sp>
        <p:nvSpPr>
          <p:cNvPr id="36899" name="Text Box 37"/>
          <p:cNvSpPr txBox="1">
            <a:spLocks noChangeArrowheads="1"/>
          </p:cNvSpPr>
          <p:nvPr/>
        </p:nvSpPr>
        <p:spPr bwMode="auto">
          <a:xfrm>
            <a:off x="228600" y="2911475"/>
            <a:ext cx="1692275" cy="822325"/>
          </a:xfrm>
          <a:prstGeom prst="rect">
            <a:avLst/>
          </a:prstGeom>
          <a:noFill/>
          <a:ln w="9525">
            <a:noFill/>
            <a:miter lim="800000"/>
            <a:headEnd/>
            <a:tailEnd/>
          </a:ln>
        </p:spPr>
        <p:txBody>
          <a:bodyPr wrap="none">
            <a:spAutoFit/>
          </a:bodyPr>
          <a:lstStyle/>
          <a:p>
            <a:r>
              <a:rPr lang="en-US" sz="2400" b="1" i="1">
                <a:solidFill>
                  <a:srgbClr val="0000CC"/>
                </a:solidFill>
              </a:rPr>
              <a:t>Adaptive</a:t>
            </a:r>
          </a:p>
          <a:p>
            <a:r>
              <a:rPr lang="en-US" sz="2400" b="1" i="1">
                <a:solidFill>
                  <a:srgbClr val="0000CC"/>
                </a:solidFill>
              </a:rPr>
              <a:t>Machinery</a:t>
            </a:r>
          </a:p>
        </p:txBody>
      </p:sp>
      <p:sp>
        <p:nvSpPr>
          <p:cNvPr id="36900" name="Text Box 38"/>
          <p:cNvSpPr txBox="1">
            <a:spLocks noChangeArrowheads="1"/>
          </p:cNvSpPr>
          <p:nvPr/>
        </p:nvSpPr>
        <p:spPr bwMode="auto">
          <a:xfrm>
            <a:off x="228600" y="1143000"/>
            <a:ext cx="2047875" cy="457200"/>
          </a:xfrm>
          <a:prstGeom prst="rect">
            <a:avLst/>
          </a:prstGeom>
          <a:noFill/>
          <a:ln w="9525">
            <a:noFill/>
            <a:miter lim="800000"/>
            <a:headEnd/>
            <a:tailEnd/>
          </a:ln>
        </p:spPr>
        <p:txBody>
          <a:bodyPr wrap="none">
            <a:spAutoFit/>
          </a:bodyPr>
          <a:lstStyle/>
          <a:p>
            <a:r>
              <a:rPr lang="en-US" sz="2400" b="1" i="1">
                <a:solidFill>
                  <a:srgbClr val="0000CC"/>
                </a:solidFill>
              </a:rPr>
              <a:t>Management</a:t>
            </a:r>
          </a:p>
        </p:txBody>
      </p:sp>
      <p:sp>
        <p:nvSpPr>
          <p:cNvPr id="36901" name="Line 39"/>
          <p:cNvSpPr>
            <a:spLocks noChangeShapeType="1"/>
          </p:cNvSpPr>
          <p:nvPr/>
        </p:nvSpPr>
        <p:spPr bwMode="auto">
          <a:xfrm>
            <a:off x="457200" y="2590800"/>
            <a:ext cx="8229600" cy="0"/>
          </a:xfrm>
          <a:prstGeom prst="line">
            <a:avLst/>
          </a:prstGeom>
          <a:noFill/>
          <a:ln w="25400">
            <a:solidFill>
              <a:srgbClr val="0000CC"/>
            </a:solidFill>
            <a:prstDash val="sysDot"/>
            <a:round/>
            <a:headEnd/>
            <a:tailEnd/>
          </a:ln>
        </p:spPr>
        <p:txBody>
          <a:bodyPr/>
          <a:lstStyle/>
          <a:p>
            <a:endParaRPr lang="en-US"/>
          </a:p>
        </p:txBody>
      </p:sp>
      <p:sp>
        <p:nvSpPr>
          <p:cNvPr id="36902" name="Line 40"/>
          <p:cNvSpPr>
            <a:spLocks noChangeShapeType="1"/>
          </p:cNvSpPr>
          <p:nvPr/>
        </p:nvSpPr>
        <p:spPr bwMode="auto">
          <a:xfrm>
            <a:off x="457200" y="4114800"/>
            <a:ext cx="8229600" cy="0"/>
          </a:xfrm>
          <a:prstGeom prst="line">
            <a:avLst/>
          </a:prstGeom>
          <a:noFill/>
          <a:ln w="25400">
            <a:solidFill>
              <a:srgbClr val="0000CC"/>
            </a:solidFill>
            <a:prstDash val="sysDot"/>
            <a:round/>
            <a:headEnd/>
            <a:tailEnd/>
          </a:ln>
        </p:spPr>
        <p:txBody>
          <a:bodyPr/>
          <a:lstStyle/>
          <a:p>
            <a:endParaRPr lang="en-US"/>
          </a:p>
        </p:txBody>
      </p:sp>
      <p:sp>
        <p:nvSpPr>
          <p:cNvPr id="36903" name="Line 41"/>
          <p:cNvSpPr>
            <a:spLocks noChangeShapeType="1"/>
          </p:cNvSpPr>
          <p:nvPr/>
        </p:nvSpPr>
        <p:spPr bwMode="auto">
          <a:xfrm>
            <a:off x="457200" y="5638800"/>
            <a:ext cx="8229600" cy="0"/>
          </a:xfrm>
          <a:prstGeom prst="line">
            <a:avLst/>
          </a:prstGeom>
          <a:noFill/>
          <a:ln w="25400">
            <a:solidFill>
              <a:srgbClr val="0000CC"/>
            </a:solidFill>
            <a:prstDash val="sysDot"/>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76200"/>
            <a:ext cx="8229600" cy="1143000"/>
          </a:xfrm>
        </p:spPr>
        <p:txBody>
          <a:bodyPr/>
          <a:lstStyle/>
          <a:p>
            <a:pPr eaLnBrk="1" hangingPunct="1"/>
            <a:r>
              <a:rPr lang="en-US" sz="3600" smtClean="0"/>
              <a:t>Components of an Adaptive Trial</a:t>
            </a:r>
          </a:p>
        </p:txBody>
      </p:sp>
      <p:sp>
        <p:nvSpPr>
          <p:cNvPr id="37891" name="Text Box 3"/>
          <p:cNvSpPr txBox="1">
            <a:spLocks noChangeArrowheads="1"/>
          </p:cNvSpPr>
          <p:nvPr/>
        </p:nvSpPr>
        <p:spPr bwMode="auto">
          <a:xfrm>
            <a:off x="1600200" y="1727200"/>
            <a:ext cx="1539875" cy="482600"/>
          </a:xfrm>
          <a:prstGeom prst="rect">
            <a:avLst/>
          </a:prstGeom>
          <a:noFill/>
          <a:ln w="25400">
            <a:solidFill>
              <a:schemeClr val="tx1"/>
            </a:solidFill>
            <a:miter lim="800000"/>
            <a:headEnd/>
            <a:tailEnd/>
          </a:ln>
        </p:spPr>
        <p:txBody>
          <a:bodyPr>
            <a:spAutoFit/>
          </a:bodyPr>
          <a:lstStyle/>
          <a:p>
            <a:pPr algn="ctr"/>
            <a:r>
              <a:rPr lang="en-US" sz="2400"/>
              <a:t>Sponsor</a:t>
            </a:r>
          </a:p>
        </p:txBody>
      </p:sp>
      <p:sp>
        <p:nvSpPr>
          <p:cNvPr id="37892" name="Text Box 4"/>
          <p:cNvSpPr txBox="1">
            <a:spLocks noChangeArrowheads="1"/>
          </p:cNvSpPr>
          <p:nvPr/>
        </p:nvSpPr>
        <p:spPr bwMode="auto">
          <a:xfrm>
            <a:off x="3741738" y="1371600"/>
            <a:ext cx="1684337" cy="847725"/>
          </a:xfrm>
          <a:prstGeom prst="rect">
            <a:avLst/>
          </a:prstGeom>
          <a:noFill/>
          <a:ln w="25400">
            <a:solidFill>
              <a:schemeClr val="tx1"/>
            </a:solidFill>
            <a:miter lim="800000"/>
            <a:headEnd/>
            <a:tailEnd/>
          </a:ln>
        </p:spPr>
        <p:txBody>
          <a:bodyPr wrap="none">
            <a:spAutoFit/>
          </a:bodyPr>
          <a:lstStyle/>
          <a:p>
            <a:pPr algn="ctr"/>
            <a:r>
              <a:rPr lang="en-US" sz="2400"/>
              <a:t>Steering</a:t>
            </a:r>
          </a:p>
          <a:p>
            <a:pPr algn="ctr"/>
            <a:r>
              <a:rPr lang="en-US" sz="2400"/>
              <a:t>Committee</a:t>
            </a:r>
          </a:p>
        </p:txBody>
      </p:sp>
      <p:sp>
        <p:nvSpPr>
          <p:cNvPr id="37893" name="Text Box 5"/>
          <p:cNvSpPr txBox="1">
            <a:spLocks noChangeArrowheads="1"/>
          </p:cNvSpPr>
          <p:nvPr/>
        </p:nvSpPr>
        <p:spPr bwMode="auto">
          <a:xfrm>
            <a:off x="6035675" y="1371600"/>
            <a:ext cx="1906588" cy="847725"/>
          </a:xfrm>
          <a:prstGeom prst="rect">
            <a:avLst/>
          </a:prstGeom>
          <a:noFill/>
          <a:ln w="25400">
            <a:solidFill>
              <a:schemeClr val="tx1"/>
            </a:solidFill>
            <a:miter lim="800000"/>
            <a:headEnd/>
            <a:tailEnd/>
          </a:ln>
        </p:spPr>
        <p:txBody>
          <a:bodyPr wrap="none">
            <a:spAutoFit/>
          </a:bodyPr>
          <a:lstStyle/>
          <a:p>
            <a:pPr algn="ctr"/>
            <a:r>
              <a:rPr lang="en-US" sz="2400"/>
              <a:t>Independent</a:t>
            </a:r>
          </a:p>
          <a:p>
            <a:pPr algn="ctr"/>
            <a:r>
              <a:rPr lang="en-US" sz="2400"/>
              <a:t>DSMB</a:t>
            </a:r>
          </a:p>
        </p:txBody>
      </p:sp>
      <p:grpSp>
        <p:nvGrpSpPr>
          <p:cNvPr id="37894" name="Group 6"/>
          <p:cNvGrpSpPr>
            <a:grpSpLocks/>
          </p:cNvGrpSpPr>
          <p:nvPr/>
        </p:nvGrpSpPr>
        <p:grpSpPr bwMode="auto">
          <a:xfrm>
            <a:off x="4283075" y="2895600"/>
            <a:ext cx="2844800" cy="847725"/>
            <a:chOff x="1648" y="1920"/>
            <a:chExt cx="1792" cy="534"/>
          </a:xfrm>
        </p:grpSpPr>
        <p:sp>
          <p:nvSpPr>
            <p:cNvPr id="37928" name="Text Box 7"/>
            <p:cNvSpPr txBox="1">
              <a:spLocks noChangeArrowheads="1"/>
            </p:cNvSpPr>
            <p:nvPr/>
          </p:nvSpPr>
          <p:spPr bwMode="auto">
            <a:xfrm>
              <a:off x="1648" y="1920"/>
              <a:ext cx="944" cy="534"/>
            </a:xfrm>
            <a:prstGeom prst="rect">
              <a:avLst/>
            </a:prstGeom>
            <a:noFill/>
            <a:ln w="25400">
              <a:solidFill>
                <a:schemeClr val="tx1"/>
              </a:solidFill>
              <a:miter lim="800000"/>
              <a:headEnd/>
              <a:tailEnd/>
            </a:ln>
          </p:spPr>
          <p:txBody>
            <a:bodyPr wrap="none">
              <a:spAutoFit/>
            </a:bodyPr>
            <a:lstStyle/>
            <a:p>
              <a:pPr algn="ctr"/>
              <a:r>
                <a:rPr lang="en-US" sz="2400"/>
                <a:t>Adaptive</a:t>
              </a:r>
            </a:p>
            <a:p>
              <a:pPr algn="ctr"/>
              <a:r>
                <a:rPr lang="en-US" sz="2400"/>
                <a:t>Algorithm</a:t>
              </a:r>
            </a:p>
          </p:txBody>
        </p:sp>
        <p:sp>
          <p:nvSpPr>
            <p:cNvPr id="37929" name="Text Box 8"/>
            <p:cNvSpPr txBox="1">
              <a:spLocks noChangeArrowheads="1"/>
            </p:cNvSpPr>
            <p:nvPr/>
          </p:nvSpPr>
          <p:spPr bwMode="auto">
            <a:xfrm>
              <a:off x="2592" y="1920"/>
              <a:ext cx="848" cy="534"/>
            </a:xfrm>
            <a:prstGeom prst="rect">
              <a:avLst/>
            </a:prstGeom>
            <a:noFill/>
            <a:ln w="25400">
              <a:solidFill>
                <a:schemeClr val="tx1"/>
              </a:solidFill>
              <a:miter lim="800000"/>
              <a:headEnd/>
              <a:tailEnd/>
            </a:ln>
          </p:spPr>
          <p:txBody>
            <a:bodyPr wrap="none">
              <a:spAutoFit/>
            </a:bodyPr>
            <a:lstStyle/>
            <a:p>
              <a:pPr algn="ctr"/>
              <a:r>
                <a:rPr lang="en-US" sz="2400"/>
                <a:t>Data</a:t>
              </a:r>
            </a:p>
            <a:p>
              <a:pPr algn="ctr"/>
              <a:r>
                <a:rPr lang="en-US" sz="2400"/>
                <a:t>Analysis</a:t>
              </a:r>
            </a:p>
          </p:txBody>
        </p:sp>
      </p:grpSp>
      <p:sp>
        <p:nvSpPr>
          <p:cNvPr id="37895" name="Text Box 9"/>
          <p:cNvSpPr txBox="1">
            <a:spLocks noChangeArrowheads="1"/>
          </p:cNvSpPr>
          <p:nvPr/>
        </p:nvSpPr>
        <p:spPr bwMode="auto">
          <a:xfrm>
            <a:off x="2133600" y="4419600"/>
            <a:ext cx="1143000" cy="847725"/>
          </a:xfrm>
          <a:prstGeom prst="rect">
            <a:avLst/>
          </a:prstGeom>
          <a:noFill/>
          <a:ln w="25400">
            <a:solidFill>
              <a:schemeClr val="tx1"/>
            </a:solidFill>
            <a:miter lim="800000"/>
            <a:headEnd/>
            <a:tailEnd/>
          </a:ln>
        </p:spPr>
        <p:txBody>
          <a:bodyPr wrap="none">
            <a:spAutoFit/>
          </a:bodyPr>
          <a:lstStyle/>
          <a:p>
            <a:pPr algn="ctr"/>
            <a:r>
              <a:rPr lang="en-US" sz="2400"/>
              <a:t>Drug</a:t>
            </a:r>
          </a:p>
          <a:p>
            <a:pPr algn="ctr"/>
            <a:r>
              <a:rPr lang="en-US" sz="2400"/>
              <a:t>Supply</a:t>
            </a:r>
          </a:p>
        </p:txBody>
      </p:sp>
      <p:sp>
        <p:nvSpPr>
          <p:cNvPr id="37896" name="Text Box 10"/>
          <p:cNvSpPr txBox="1">
            <a:spLocks noChangeArrowheads="1"/>
          </p:cNvSpPr>
          <p:nvPr/>
        </p:nvSpPr>
        <p:spPr bwMode="auto">
          <a:xfrm>
            <a:off x="3933825" y="4429125"/>
            <a:ext cx="2246313" cy="847725"/>
          </a:xfrm>
          <a:prstGeom prst="rect">
            <a:avLst/>
          </a:prstGeom>
          <a:noFill/>
          <a:ln w="25400">
            <a:solidFill>
              <a:schemeClr val="tx1"/>
            </a:solidFill>
            <a:miter lim="800000"/>
            <a:headEnd/>
            <a:tailEnd/>
          </a:ln>
        </p:spPr>
        <p:txBody>
          <a:bodyPr wrap="none">
            <a:spAutoFit/>
          </a:bodyPr>
          <a:lstStyle/>
          <a:p>
            <a:pPr algn="ctr"/>
            <a:r>
              <a:rPr lang="en-US" sz="2400"/>
              <a:t>Randomization</a:t>
            </a:r>
          </a:p>
          <a:p>
            <a:pPr algn="ctr"/>
            <a:r>
              <a:rPr lang="en-US" sz="2400"/>
              <a:t>System</a:t>
            </a:r>
          </a:p>
        </p:txBody>
      </p:sp>
      <p:sp>
        <p:nvSpPr>
          <p:cNvPr id="37897" name="Text Box 11"/>
          <p:cNvSpPr txBox="1">
            <a:spLocks noChangeArrowheads="1"/>
          </p:cNvSpPr>
          <p:nvPr/>
        </p:nvSpPr>
        <p:spPr bwMode="auto">
          <a:xfrm>
            <a:off x="6788150" y="4429125"/>
            <a:ext cx="1990725" cy="847725"/>
          </a:xfrm>
          <a:prstGeom prst="rect">
            <a:avLst/>
          </a:prstGeom>
          <a:noFill/>
          <a:ln w="25400">
            <a:solidFill>
              <a:schemeClr val="tx1"/>
            </a:solidFill>
            <a:miter lim="800000"/>
            <a:headEnd/>
            <a:tailEnd/>
          </a:ln>
        </p:spPr>
        <p:txBody>
          <a:bodyPr wrap="none">
            <a:spAutoFit/>
          </a:bodyPr>
          <a:lstStyle/>
          <a:p>
            <a:pPr algn="ctr"/>
            <a:r>
              <a:rPr lang="en-US" sz="2400"/>
              <a:t>CRO/Data</a:t>
            </a:r>
          </a:p>
          <a:p>
            <a:pPr algn="ctr"/>
            <a:r>
              <a:rPr lang="en-US" sz="2400"/>
              <a:t>Management</a:t>
            </a:r>
          </a:p>
        </p:txBody>
      </p:sp>
      <p:sp>
        <p:nvSpPr>
          <p:cNvPr id="37898" name="Text Box 12"/>
          <p:cNvSpPr txBox="1">
            <a:spLocks noChangeArrowheads="1"/>
          </p:cNvSpPr>
          <p:nvPr/>
        </p:nvSpPr>
        <p:spPr bwMode="auto">
          <a:xfrm>
            <a:off x="2378075" y="6019800"/>
            <a:ext cx="989013" cy="482600"/>
          </a:xfrm>
          <a:prstGeom prst="rect">
            <a:avLst/>
          </a:prstGeom>
          <a:noFill/>
          <a:ln w="25400">
            <a:solidFill>
              <a:schemeClr val="tx1"/>
            </a:solidFill>
            <a:miter lim="800000"/>
            <a:headEnd/>
            <a:tailEnd/>
          </a:ln>
        </p:spPr>
        <p:txBody>
          <a:bodyPr wrap="none">
            <a:spAutoFit/>
          </a:bodyPr>
          <a:lstStyle/>
          <a:p>
            <a:r>
              <a:rPr lang="en-US" sz="2400"/>
              <a:t>Site 1</a:t>
            </a:r>
          </a:p>
        </p:txBody>
      </p:sp>
      <p:sp>
        <p:nvSpPr>
          <p:cNvPr id="37899" name="Text Box 13"/>
          <p:cNvSpPr txBox="1">
            <a:spLocks noChangeArrowheads="1"/>
          </p:cNvSpPr>
          <p:nvPr/>
        </p:nvSpPr>
        <p:spPr bwMode="auto">
          <a:xfrm>
            <a:off x="4224338" y="6019800"/>
            <a:ext cx="989012" cy="482600"/>
          </a:xfrm>
          <a:prstGeom prst="rect">
            <a:avLst/>
          </a:prstGeom>
          <a:noFill/>
          <a:ln w="25400">
            <a:solidFill>
              <a:schemeClr val="tx1"/>
            </a:solidFill>
            <a:miter lim="800000"/>
            <a:headEnd/>
            <a:tailEnd/>
          </a:ln>
        </p:spPr>
        <p:txBody>
          <a:bodyPr wrap="none">
            <a:spAutoFit/>
          </a:bodyPr>
          <a:lstStyle/>
          <a:p>
            <a:r>
              <a:rPr lang="en-US" sz="2400"/>
              <a:t>Site 2</a:t>
            </a:r>
          </a:p>
        </p:txBody>
      </p:sp>
      <p:sp>
        <p:nvSpPr>
          <p:cNvPr id="37900" name="Text Box 14"/>
          <p:cNvSpPr txBox="1">
            <a:spLocks noChangeArrowheads="1"/>
          </p:cNvSpPr>
          <p:nvPr/>
        </p:nvSpPr>
        <p:spPr bwMode="auto">
          <a:xfrm>
            <a:off x="7119938" y="6019800"/>
            <a:ext cx="989012" cy="482600"/>
          </a:xfrm>
          <a:prstGeom prst="rect">
            <a:avLst/>
          </a:prstGeom>
          <a:noFill/>
          <a:ln w="25400">
            <a:solidFill>
              <a:schemeClr val="tx1"/>
            </a:solidFill>
            <a:miter lim="800000"/>
            <a:headEnd/>
            <a:tailEnd/>
          </a:ln>
        </p:spPr>
        <p:txBody>
          <a:bodyPr wrap="none">
            <a:spAutoFit/>
          </a:bodyPr>
          <a:lstStyle/>
          <a:p>
            <a:r>
              <a:rPr lang="en-US" sz="2400"/>
              <a:t>Site n</a:t>
            </a:r>
          </a:p>
        </p:txBody>
      </p:sp>
      <p:sp>
        <p:nvSpPr>
          <p:cNvPr id="37901" name="Line 15"/>
          <p:cNvSpPr>
            <a:spLocks noChangeShapeType="1"/>
          </p:cNvSpPr>
          <p:nvPr/>
        </p:nvSpPr>
        <p:spPr bwMode="auto">
          <a:xfrm>
            <a:off x="3140075" y="1981200"/>
            <a:ext cx="609600" cy="0"/>
          </a:xfrm>
          <a:prstGeom prst="line">
            <a:avLst/>
          </a:prstGeom>
          <a:noFill/>
          <a:ln w="50800">
            <a:solidFill>
              <a:schemeClr val="tx1"/>
            </a:solidFill>
            <a:round/>
            <a:headEnd type="stealth" w="lg" len="lg"/>
            <a:tailEnd type="stealth" w="lg" len="lg"/>
          </a:ln>
        </p:spPr>
        <p:txBody>
          <a:bodyPr/>
          <a:lstStyle/>
          <a:p>
            <a:endParaRPr lang="en-US"/>
          </a:p>
        </p:txBody>
      </p:sp>
      <p:sp>
        <p:nvSpPr>
          <p:cNvPr id="37902" name="Line 16"/>
          <p:cNvSpPr>
            <a:spLocks noChangeShapeType="1"/>
          </p:cNvSpPr>
          <p:nvPr/>
        </p:nvSpPr>
        <p:spPr bwMode="auto">
          <a:xfrm>
            <a:off x="5426075" y="1752600"/>
            <a:ext cx="609600" cy="0"/>
          </a:xfrm>
          <a:prstGeom prst="line">
            <a:avLst/>
          </a:prstGeom>
          <a:noFill/>
          <a:ln w="50800">
            <a:solidFill>
              <a:schemeClr val="tx1"/>
            </a:solidFill>
            <a:round/>
            <a:headEnd type="stealth" w="lg" len="lg"/>
            <a:tailEnd type="none" w="lg" len="lg"/>
          </a:ln>
        </p:spPr>
        <p:txBody>
          <a:bodyPr/>
          <a:lstStyle/>
          <a:p>
            <a:endParaRPr lang="en-US"/>
          </a:p>
        </p:txBody>
      </p:sp>
      <p:sp>
        <p:nvSpPr>
          <p:cNvPr id="37903" name="Line 17"/>
          <p:cNvSpPr>
            <a:spLocks noChangeShapeType="1"/>
          </p:cNvSpPr>
          <p:nvPr/>
        </p:nvSpPr>
        <p:spPr bwMode="auto">
          <a:xfrm>
            <a:off x="4740275" y="5257800"/>
            <a:ext cx="0" cy="762000"/>
          </a:xfrm>
          <a:prstGeom prst="line">
            <a:avLst/>
          </a:prstGeom>
          <a:noFill/>
          <a:ln w="50800">
            <a:solidFill>
              <a:schemeClr val="tx1"/>
            </a:solidFill>
            <a:round/>
            <a:headEnd/>
            <a:tailEnd type="stealth" w="lg" len="lg"/>
          </a:ln>
        </p:spPr>
        <p:txBody>
          <a:bodyPr/>
          <a:lstStyle/>
          <a:p>
            <a:endParaRPr lang="en-US"/>
          </a:p>
        </p:txBody>
      </p:sp>
      <p:sp>
        <p:nvSpPr>
          <p:cNvPr id="37904" name="Line 18"/>
          <p:cNvSpPr>
            <a:spLocks noChangeShapeType="1"/>
          </p:cNvSpPr>
          <p:nvPr/>
        </p:nvSpPr>
        <p:spPr bwMode="auto">
          <a:xfrm>
            <a:off x="4968875" y="3733800"/>
            <a:ext cx="0" cy="685800"/>
          </a:xfrm>
          <a:prstGeom prst="line">
            <a:avLst/>
          </a:prstGeom>
          <a:noFill/>
          <a:ln w="50800">
            <a:solidFill>
              <a:schemeClr val="tx1"/>
            </a:solidFill>
            <a:round/>
            <a:headEnd/>
            <a:tailEnd type="stealth" w="lg" len="lg"/>
          </a:ln>
        </p:spPr>
        <p:txBody>
          <a:bodyPr/>
          <a:lstStyle/>
          <a:p>
            <a:endParaRPr lang="en-US"/>
          </a:p>
        </p:txBody>
      </p:sp>
      <p:sp>
        <p:nvSpPr>
          <p:cNvPr id="37905" name="Line 19"/>
          <p:cNvSpPr>
            <a:spLocks noChangeShapeType="1"/>
          </p:cNvSpPr>
          <p:nvPr/>
        </p:nvSpPr>
        <p:spPr bwMode="auto">
          <a:xfrm flipV="1">
            <a:off x="2911475" y="5257800"/>
            <a:ext cx="1066800" cy="762000"/>
          </a:xfrm>
          <a:prstGeom prst="line">
            <a:avLst/>
          </a:prstGeom>
          <a:noFill/>
          <a:ln w="50800">
            <a:solidFill>
              <a:schemeClr val="tx1"/>
            </a:solidFill>
            <a:round/>
            <a:headEnd type="stealth" w="lg" len="lg"/>
            <a:tailEnd type="none" w="lg" len="lg"/>
          </a:ln>
        </p:spPr>
        <p:txBody>
          <a:bodyPr/>
          <a:lstStyle/>
          <a:p>
            <a:endParaRPr lang="en-US"/>
          </a:p>
        </p:txBody>
      </p:sp>
      <p:sp>
        <p:nvSpPr>
          <p:cNvPr id="37906" name="Line 20"/>
          <p:cNvSpPr>
            <a:spLocks noChangeShapeType="1"/>
          </p:cNvSpPr>
          <p:nvPr/>
        </p:nvSpPr>
        <p:spPr bwMode="auto">
          <a:xfrm flipH="1">
            <a:off x="5045075" y="2209800"/>
            <a:ext cx="990600" cy="685800"/>
          </a:xfrm>
          <a:prstGeom prst="line">
            <a:avLst/>
          </a:prstGeom>
          <a:noFill/>
          <a:ln w="50800">
            <a:solidFill>
              <a:schemeClr val="tx1"/>
            </a:solidFill>
            <a:round/>
            <a:headEnd type="stealth" w="lg" len="lg"/>
            <a:tailEnd type="none" w="lg" len="lg"/>
          </a:ln>
        </p:spPr>
        <p:txBody>
          <a:bodyPr/>
          <a:lstStyle/>
          <a:p>
            <a:endParaRPr lang="en-US"/>
          </a:p>
        </p:txBody>
      </p:sp>
      <p:sp>
        <p:nvSpPr>
          <p:cNvPr id="37907" name="Line 21"/>
          <p:cNvSpPr>
            <a:spLocks noChangeShapeType="1"/>
          </p:cNvSpPr>
          <p:nvPr/>
        </p:nvSpPr>
        <p:spPr bwMode="auto">
          <a:xfrm flipH="1">
            <a:off x="6569075" y="2209800"/>
            <a:ext cx="0" cy="685800"/>
          </a:xfrm>
          <a:prstGeom prst="line">
            <a:avLst/>
          </a:prstGeom>
          <a:noFill/>
          <a:ln w="50800">
            <a:solidFill>
              <a:schemeClr val="tx1"/>
            </a:solidFill>
            <a:round/>
            <a:headEnd type="stealth" w="lg" len="lg"/>
            <a:tailEnd type="none" w="lg" len="lg"/>
          </a:ln>
        </p:spPr>
        <p:txBody>
          <a:bodyPr/>
          <a:lstStyle/>
          <a:p>
            <a:endParaRPr lang="en-US"/>
          </a:p>
        </p:txBody>
      </p:sp>
      <p:sp>
        <p:nvSpPr>
          <p:cNvPr id="37908" name="Line 22"/>
          <p:cNvSpPr>
            <a:spLocks noChangeShapeType="1"/>
          </p:cNvSpPr>
          <p:nvPr/>
        </p:nvSpPr>
        <p:spPr bwMode="auto">
          <a:xfrm>
            <a:off x="5426075" y="2209800"/>
            <a:ext cx="914400" cy="685800"/>
          </a:xfrm>
          <a:prstGeom prst="line">
            <a:avLst/>
          </a:prstGeom>
          <a:noFill/>
          <a:ln w="50800">
            <a:solidFill>
              <a:schemeClr val="tx1"/>
            </a:solidFill>
            <a:prstDash val="sysDot"/>
            <a:round/>
            <a:headEnd type="stealth" w="lg" len="lg"/>
            <a:tailEnd type="none" w="lg" len="lg"/>
          </a:ln>
        </p:spPr>
        <p:txBody>
          <a:bodyPr/>
          <a:lstStyle/>
          <a:p>
            <a:endParaRPr lang="en-US"/>
          </a:p>
        </p:txBody>
      </p:sp>
      <p:sp>
        <p:nvSpPr>
          <p:cNvPr id="37909" name="Line 23"/>
          <p:cNvSpPr>
            <a:spLocks noChangeShapeType="1"/>
          </p:cNvSpPr>
          <p:nvPr/>
        </p:nvSpPr>
        <p:spPr bwMode="auto">
          <a:xfrm>
            <a:off x="4816475" y="2209800"/>
            <a:ext cx="0" cy="685800"/>
          </a:xfrm>
          <a:prstGeom prst="line">
            <a:avLst/>
          </a:prstGeom>
          <a:noFill/>
          <a:ln w="50800">
            <a:solidFill>
              <a:schemeClr val="tx1"/>
            </a:solidFill>
            <a:prstDash val="sysDot"/>
            <a:round/>
            <a:headEnd type="stealth" w="lg" len="lg"/>
            <a:tailEnd type="none" w="lg" len="lg"/>
          </a:ln>
        </p:spPr>
        <p:txBody>
          <a:bodyPr/>
          <a:lstStyle/>
          <a:p>
            <a:endParaRPr lang="en-US"/>
          </a:p>
        </p:txBody>
      </p:sp>
      <p:sp>
        <p:nvSpPr>
          <p:cNvPr id="37910" name="Line 24"/>
          <p:cNvSpPr>
            <a:spLocks noChangeShapeType="1"/>
          </p:cNvSpPr>
          <p:nvPr/>
        </p:nvSpPr>
        <p:spPr bwMode="auto">
          <a:xfrm flipH="1">
            <a:off x="3276600" y="3733800"/>
            <a:ext cx="1006475" cy="685800"/>
          </a:xfrm>
          <a:prstGeom prst="line">
            <a:avLst/>
          </a:prstGeom>
          <a:noFill/>
          <a:ln w="50800">
            <a:solidFill>
              <a:schemeClr val="tx1"/>
            </a:solidFill>
            <a:round/>
            <a:headEnd/>
            <a:tailEnd type="stealth" w="lg" len="lg"/>
          </a:ln>
        </p:spPr>
        <p:txBody>
          <a:bodyPr/>
          <a:lstStyle/>
          <a:p>
            <a:endParaRPr lang="en-US"/>
          </a:p>
        </p:txBody>
      </p:sp>
      <p:sp>
        <p:nvSpPr>
          <p:cNvPr id="37911" name="Line 25"/>
          <p:cNvSpPr>
            <a:spLocks noChangeShapeType="1"/>
          </p:cNvSpPr>
          <p:nvPr/>
        </p:nvSpPr>
        <p:spPr bwMode="auto">
          <a:xfrm flipH="1" flipV="1">
            <a:off x="7102475" y="3733800"/>
            <a:ext cx="609600" cy="685800"/>
          </a:xfrm>
          <a:prstGeom prst="line">
            <a:avLst/>
          </a:prstGeom>
          <a:noFill/>
          <a:ln w="50800">
            <a:solidFill>
              <a:schemeClr val="tx1"/>
            </a:solidFill>
            <a:round/>
            <a:headEnd/>
            <a:tailEnd type="stealth" w="lg" len="lg"/>
          </a:ln>
        </p:spPr>
        <p:txBody>
          <a:bodyPr/>
          <a:lstStyle/>
          <a:p>
            <a:endParaRPr lang="en-US"/>
          </a:p>
        </p:txBody>
      </p:sp>
      <p:sp>
        <p:nvSpPr>
          <p:cNvPr id="37912" name="Line 26"/>
          <p:cNvSpPr>
            <a:spLocks noChangeShapeType="1"/>
          </p:cNvSpPr>
          <p:nvPr/>
        </p:nvSpPr>
        <p:spPr bwMode="auto">
          <a:xfrm>
            <a:off x="2606675" y="5257800"/>
            <a:ext cx="0" cy="762000"/>
          </a:xfrm>
          <a:prstGeom prst="line">
            <a:avLst/>
          </a:prstGeom>
          <a:noFill/>
          <a:ln w="50800">
            <a:solidFill>
              <a:schemeClr val="tx1"/>
            </a:solidFill>
            <a:round/>
            <a:headEnd/>
            <a:tailEnd type="stealth" w="lg" len="lg"/>
          </a:ln>
        </p:spPr>
        <p:txBody>
          <a:bodyPr/>
          <a:lstStyle/>
          <a:p>
            <a:endParaRPr lang="en-US"/>
          </a:p>
        </p:txBody>
      </p:sp>
      <p:sp>
        <p:nvSpPr>
          <p:cNvPr id="37913" name="Line 27"/>
          <p:cNvSpPr>
            <a:spLocks noChangeShapeType="1"/>
          </p:cNvSpPr>
          <p:nvPr/>
        </p:nvSpPr>
        <p:spPr bwMode="auto">
          <a:xfrm>
            <a:off x="2911475" y="5257800"/>
            <a:ext cx="1295400" cy="762000"/>
          </a:xfrm>
          <a:prstGeom prst="line">
            <a:avLst/>
          </a:prstGeom>
          <a:noFill/>
          <a:ln w="50800">
            <a:solidFill>
              <a:schemeClr val="tx1"/>
            </a:solidFill>
            <a:round/>
            <a:headEnd/>
            <a:tailEnd type="stealth" w="lg" len="lg"/>
          </a:ln>
        </p:spPr>
        <p:txBody>
          <a:bodyPr/>
          <a:lstStyle/>
          <a:p>
            <a:endParaRPr lang="en-US"/>
          </a:p>
        </p:txBody>
      </p:sp>
      <p:sp>
        <p:nvSpPr>
          <p:cNvPr id="37914" name="Line 28"/>
          <p:cNvSpPr>
            <a:spLocks noChangeShapeType="1"/>
          </p:cNvSpPr>
          <p:nvPr/>
        </p:nvSpPr>
        <p:spPr bwMode="auto">
          <a:xfrm>
            <a:off x="3292475" y="5257800"/>
            <a:ext cx="3810000" cy="762000"/>
          </a:xfrm>
          <a:prstGeom prst="line">
            <a:avLst/>
          </a:prstGeom>
          <a:noFill/>
          <a:ln w="50800">
            <a:solidFill>
              <a:schemeClr val="tx1"/>
            </a:solidFill>
            <a:round/>
            <a:headEnd/>
            <a:tailEnd type="stealth" w="lg" len="lg"/>
          </a:ln>
        </p:spPr>
        <p:txBody>
          <a:bodyPr/>
          <a:lstStyle/>
          <a:p>
            <a:endParaRPr lang="en-US"/>
          </a:p>
        </p:txBody>
      </p:sp>
      <p:sp>
        <p:nvSpPr>
          <p:cNvPr id="37915" name="Line 29"/>
          <p:cNvSpPr>
            <a:spLocks noChangeShapeType="1"/>
          </p:cNvSpPr>
          <p:nvPr/>
        </p:nvSpPr>
        <p:spPr bwMode="auto">
          <a:xfrm flipH="1">
            <a:off x="7864475" y="5257800"/>
            <a:ext cx="0" cy="762000"/>
          </a:xfrm>
          <a:prstGeom prst="line">
            <a:avLst/>
          </a:prstGeom>
          <a:noFill/>
          <a:ln w="50800">
            <a:solidFill>
              <a:schemeClr val="tx1"/>
            </a:solidFill>
            <a:round/>
            <a:headEnd type="stealth" w="lg" len="lg"/>
            <a:tailEnd type="none" w="lg" len="lg"/>
          </a:ln>
        </p:spPr>
        <p:txBody>
          <a:bodyPr/>
          <a:lstStyle/>
          <a:p>
            <a:endParaRPr lang="en-US"/>
          </a:p>
        </p:txBody>
      </p:sp>
      <p:sp>
        <p:nvSpPr>
          <p:cNvPr id="37916" name="Line 30"/>
          <p:cNvSpPr>
            <a:spLocks noChangeShapeType="1"/>
          </p:cNvSpPr>
          <p:nvPr/>
        </p:nvSpPr>
        <p:spPr bwMode="auto">
          <a:xfrm flipH="1">
            <a:off x="5197475" y="5257800"/>
            <a:ext cx="2209800" cy="762000"/>
          </a:xfrm>
          <a:prstGeom prst="line">
            <a:avLst/>
          </a:prstGeom>
          <a:noFill/>
          <a:ln w="50800">
            <a:solidFill>
              <a:schemeClr val="tx1"/>
            </a:solidFill>
            <a:round/>
            <a:headEnd type="stealth" w="lg" len="lg"/>
            <a:tailEnd type="none" w="lg" len="lg"/>
          </a:ln>
        </p:spPr>
        <p:txBody>
          <a:bodyPr/>
          <a:lstStyle/>
          <a:p>
            <a:endParaRPr lang="en-US"/>
          </a:p>
        </p:txBody>
      </p:sp>
      <p:sp>
        <p:nvSpPr>
          <p:cNvPr id="37917" name="Line 31"/>
          <p:cNvSpPr>
            <a:spLocks noChangeShapeType="1"/>
          </p:cNvSpPr>
          <p:nvPr/>
        </p:nvSpPr>
        <p:spPr bwMode="auto">
          <a:xfrm flipH="1">
            <a:off x="3368675" y="5257800"/>
            <a:ext cx="3429000" cy="762000"/>
          </a:xfrm>
          <a:prstGeom prst="line">
            <a:avLst/>
          </a:prstGeom>
          <a:noFill/>
          <a:ln w="50800">
            <a:solidFill>
              <a:schemeClr val="tx1"/>
            </a:solidFill>
            <a:round/>
            <a:headEnd type="stealth" w="lg" len="lg"/>
            <a:tailEnd type="none" w="lg" len="lg"/>
          </a:ln>
        </p:spPr>
        <p:txBody>
          <a:bodyPr/>
          <a:lstStyle/>
          <a:p>
            <a:endParaRPr lang="en-US"/>
          </a:p>
        </p:txBody>
      </p:sp>
      <p:sp>
        <p:nvSpPr>
          <p:cNvPr id="37918" name="Line 32"/>
          <p:cNvSpPr>
            <a:spLocks noChangeShapeType="1"/>
          </p:cNvSpPr>
          <p:nvPr/>
        </p:nvSpPr>
        <p:spPr bwMode="auto">
          <a:xfrm flipH="1" flipV="1">
            <a:off x="6188075" y="5257800"/>
            <a:ext cx="1295400" cy="762000"/>
          </a:xfrm>
          <a:prstGeom prst="line">
            <a:avLst/>
          </a:prstGeom>
          <a:noFill/>
          <a:ln w="50800">
            <a:solidFill>
              <a:schemeClr val="tx1"/>
            </a:solidFill>
            <a:round/>
            <a:headEnd type="stealth" w="lg" len="lg"/>
            <a:tailEnd type="none" w="lg" len="lg"/>
          </a:ln>
        </p:spPr>
        <p:txBody>
          <a:bodyPr/>
          <a:lstStyle/>
          <a:p>
            <a:endParaRPr lang="en-US"/>
          </a:p>
        </p:txBody>
      </p:sp>
      <p:sp>
        <p:nvSpPr>
          <p:cNvPr id="37919" name="Text Box 33"/>
          <p:cNvSpPr txBox="1">
            <a:spLocks noChangeArrowheads="1"/>
          </p:cNvSpPr>
          <p:nvPr/>
        </p:nvSpPr>
        <p:spPr bwMode="auto">
          <a:xfrm>
            <a:off x="5807075" y="6096000"/>
            <a:ext cx="625475" cy="366713"/>
          </a:xfrm>
          <a:prstGeom prst="rect">
            <a:avLst/>
          </a:prstGeom>
          <a:noFill/>
          <a:ln w="9525">
            <a:noFill/>
            <a:miter lim="800000"/>
            <a:headEnd/>
            <a:tailEnd/>
          </a:ln>
        </p:spPr>
        <p:txBody>
          <a:bodyPr wrap="none">
            <a:spAutoFit/>
          </a:bodyPr>
          <a:lstStyle/>
          <a:p>
            <a:r>
              <a:rPr lang="en-US" sz="1800">
                <a:sym typeface="Symbol" pitchFamily="18" charset="2"/>
              </a:rPr>
              <a:t>  </a:t>
            </a:r>
          </a:p>
        </p:txBody>
      </p:sp>
      <p:sp>
        <p:nvSpPr>
          <p:cNvPr id="37920" name="Line 34"/>
          <p:cNvSpPr>
            <a:spLocks noChangeShapeType="1"/>
          </p:cNvSpPr>
          <p:nvPr/>
        </p:nvSpPr>
        <p:spPr bwMode="auto">
          <a:xfrm>
            <a:off x="457200" y="1066800"/>
            <a:ext cx="8229600" cy="0"/>
          </a:xfrm>
          <a:prstGeom prst="line">
            <a:avLst/>
          </a:prstGeom>
          <a:noFill/>
          <a:ln w="9525">
            <a:solidFill>
              <a:schemeClr val="tx1"/>
            </a:solidFill>
            <a:round/>
            <a:headEnd/>
            <a:tailEnd/>
          </a:ln>
        </p:spPr>
        <p:txBody>
          <a:bodyPr/>
          <a:lstStyle/>
          <a:p>
            <a:endParaRPr lang="en-US"/>
          </a:p>
        </p:txBody>
      </p:sp>
      <p:sp>
        <p:nvSpPr>
          <p:cNvPr id="37921" name="Text Box 35"/>
          <p:cNvSpPr txBox="1">
            <a:spLocks noChangeArrowheads="1"/>
          </p:cNvSpPr>
          <p:nvPr/>
        </p:nvSpPr>
        <p:spPr bwMode="auto">
          <a:xfrm>
            <a:off x="228600" y="6019800"/>
            <a:ext cx="1266825" cy="457200"/>
          </a:xfrm>
          <a:prstGeom prst="rect">
            <a:avLst/>
          </a:prstGeom>
          <a:noFill/>
          <a:ln w="9525">
            <a:noFill/>
            <a:miter lim="800000"/>
            <a:headEnd/>
            <a:tailEnd/>
          </a:ln>
        </p:spPr>
        <p:txBody>
          <a:bodyPr wrap="none">
            <a:spAutoFit/>
          </a:bodyPr>
          <a:lstStyle/>
          <a:p>
            <a:r>
              <a:rPr lang="en-US" sz="2400" b="1" i="1">
                <a:solidFill>
                  <a:srgbClr val="0000CC"/>
                </a:solidFill>
              </a:rPr>
              <a:t>Clinical</a:t>
            </a:r>
          </a:p>
        </p:txBody>
      </p:sp>
      <p:sp>
        <p:nvSpPr>
          <p:cNvPr id="37922" name="Text Box 36"/>
          <p:cNvSpPr txBox="1">
            <a:spLocks noChangeArrowheads="1"/>
          </p:cNvSpPr>
          <p:nvPr/>
        </p:nvSpPr>
        <p:spPr bwMode="auto">
          <a:xfrm>
            <a:off x="228600" y="4648200"/>
            <a:ext cx="1520825" cy="457200"/>
          </a:xfrm>
          <a:prstGeom prst="rect">
            <a:avLst/>
          </a:prstGeom>
          <a:noFill/>
          <a:ln w="9525">
            <a:noFill/>
            <a:miter lim="800000"/>
            <a:headEnd/>
            <a:tailEnd/>
          </a:ln>
        </p:spPr>
        <p:txBody>
          <a:bodyPr wrap="none">
            <a:spAutoFit/>
          </a:bodyPr>
          <a:lstStyle/>
          <a:p>
            <a:r>
              <a:rPr lang="en-US" sz="2400" b="1" i="1">
                <a:solidFill>
                  <a:srgbClr val="0000CC"/>
                </a:solidFill>
              </a:rPr>
              <a:t>Logistics</a:t>
            </a:r>
          </a:p>
        </p:txBody>
      </p:sp>
      <p:sp>
        <p:nvSpPr>
          <p:cNvPr id="37923" name="Text Box 37"/>
          <p:cNvSpPr txBox="1">
            <a:spLocks noChangeArrowheads="1"/>
          </p:cNvSpPr>
          <p:nvPr/>
        </p:nvSpPr>
        <p:spPr bwMode="auto">
          <a:xfrm>
            <a:off x="228600" y="2911475"/>
            <a:ext cx="1692275" cy="822325"/>
          </a:xfrm>
          <a:prstGeom prst="rect">
            <a:avLst/>
          </a:prstGeom>
          <a:noFill/>
          <a:ln w="9525">
            <a:noFill/>
            <a:miter lim="800000"/>
            <a:headEnd/>
            <a:tailEnd/>
          </a:ln>
        </p:spPr>
        <p:txBody>
          <a:bodyPr wrap="none">
            <a:spAutoFit/>
          </a:bodyPr>
          <a:lstStyle/>
          <a:p>
            <a:r>
              <a:rPr lang="en-US" sz="2400" b="1" i="1">
                <a:solidFill>
                  <a:srgbClr val="0000CC"/>
                </a:solidFill>
              </a:rPr>
              <a:t>Adaptive</a:t>
            </a:r>
          </a:p>
          <a:p>
            <a:r>
              <a:rPr lang="en-US" sz="2400" b="1" i="1">
                <a:solidFill>
                  <a:srgbClr val="0000CC"/>
                </a:solidFill>
              </a:rPr>
              <a:t>Machinery</a:t>
            </a:r>
          </a:p>
        </p:txBody>
      </p:sp>
      <p:sp>
        <p:nvSpPr>
          <p:cNvPr id="37924" name="Text Box 38"/>
          <p:cNvSpPr txBox="1">
            <a:spLocks noChangeArrowheads="1"/>
          </p:cNvSpPr>
          <p:nvPr/>
        </p:nvSpPr>
        <p:spPr bwMode="auto">
          <a:xfrm>
            <a:off x="228600" y="1143000"/>
            <a:ext cx="2047875" cy="457200"/>
          </a:xfrm>
          <a:prstGeom prst="rect">
            <a:avLst/>
          </a:prstGeom>
          <a:noFill/>
          <a:ln w="9525">
            <a:noFill/>
            <a:miter lim="800000"/>
            <a:headEnd/>
            <a:tailEnd/>
          </a:ln>
        </p:spPr>
        <p:txBody>
          <a:bodyPr wrap="none">
            <a:spAutoFit/>
          </a:bodyPr>
          <a:lstStyle/>
          <a:p>
            <a:r>
              <a:rPr lang="en-US" sz="2400" b="1" i="1">
                <a:solidFill>
                  <a:srgbClr val="0000CC"/>
                </a:solidFill>
              </a:rPr>
              <a:t>Management</a:t>
            </a:r>
          </a:p>
        </p:txBody>
      </p:sp>
      <p:sp>
        <p:nvSpPr>
          <p:cNvPr id="37925" name="Line 39"/>
          <p:cNvSpPr>
            <a:spLocks noChangeShapeType="1"/>
          </p:cNvSpPr>
          <p:nvPr/>
        </p:nvSpPr>
        <p:spPr bwMode="auto">
          <a:xfrm>
            <a:off x="457200" y="2590800"/>
            <a:ext cx="8229600" cy="0"/>
          </a:xfrm>
          <a:prstGeom prst="line">
            <a:avLst/>
          </a:prstGeom>
          <a:noFill/>
          <a:ln w="25400">
            <a:solidFill>
              <a:srgbClr val="0000CC"/>
            </a:solidFill>
            <a:prstDash val="sysDot"/>
            <a:round/>
            <a:headEnd/>
            <a:tailEnd/>
          </a:ln>
        </p:spPr>
        <p:txBody>
          <a:bodyPr/>
          <a:lstStyle/>
          <a:p>
            <a:endParaRPr lang="en-US"/>
          </a:p>
        </p:txBody>
      </p:sp>
      <p:sp>
        <p:nvSpPr>
          <p:cNvPr id="37926" name="Line 40"/>
          <p:cNvSpPr>
            <a:spLocks noChangeShapeType="1"/>
          </p:cNvSpPr>
          <p:nvPr/>
        </p:nvSpPr>
        <p:spPr bwMode="auto">
          <a:xfrm>
            <a:off x="457200" y="4114800"/>
            <a:ext cx="8229600" cy="0"/>
          </a:xfrm>
          <a:prstGeom prst="line">
            <a:avLst/>
          </a:prstGeom>
          <a:noFill/>
          <a:ln w="25400">
            <a:solidFill>
              <a:srgbClr val="0000CC"/>
            </a:solidFill>
            <a:prstDash val="sysDot"/>
            <a:round/>
            <a:headEnd/>
            <a:tailEnd/>
          </a:ln>
        </p:spPr>
        <p:txBody>
          <a:bodyPr/>
          <a:lstStyle/>
          <a:p>
            <a:endParaRPr lang="en-US"/>
          </a:p>
        </p:txBody>
      </p:sp>
      <p:sp>
        <p:nvSpPr>
          <p:cNvPr id="37927" name="Line 41"/>
          <p:cNvSpPr>
            <a:spLocks noChangeShapeType="1"/>
          </p:cNvSpPr>
          <p:nvPr/>
        </p:nvSpPr>
        <p:spPr bwMode="auto">
          <a:xfrm>
            <a:off x="457200" y="5638800"/>
            <a:ext cx="8229600" cy="0"/>
          </a:xfrm>
          <a:prstGeom prst="line">
            <a:avLst/>
          </a:prstGeom>
          <a:noFill/>
          <a:ln w="25400">
            <a:solidFill>
              <a:srgbClr val="0000CC"/>
            </a:solidFill>
            <a:prstDash val="sysDot"/>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0"/>
            <a:ext cx="8229600" cy="1143000"/>
          </a:xfrm>
        </p:spPr>
        <p:txBody>
          <a:bodyPr/>
          <a:lstStyle/>
          <a:p>
            <a:pPr eaLnBrk="1" hangingPunct="1"/>
            <a:r>
              <a:rPr lang="en-US" sz="4000" smtClean="0"/>
              <a:t>Data and Safety Monitoring Boards</a:t>
            </a:r>
          </a:p>
        </p:txBody>
      </p:sp>
      <p:sp>
        <p:nvSpPr>
          <p:cNvPr id="38915" name="Rectangle 3"/>
          <p:cNvSpPr>
            <a:spLocks noGrp="1" noChangeArrowheads="1"/>
          </p:cNvSpPr>
          <p:nvPr>
            <p:ph type="body" idx="1"/>
          </p:nvPr>
        </p:nvSpPr>
        <p:spPr>
          <a:xfrm>
            <a:off x="457200" y="1295400"/>
            <a:ext cx="8305800" cy="5105400"/>
          </a:xfrm>
        </p:spPr>
        <p:txBody>
          <a:bodyPr/>
          <a:lstStyle/>
          <a:p>
            <a:pPr eaLnBrk="1" hangingPunct="1"/>
            <a:r>
              <a:rPr lang="en-US" smtClean="0"/>
              <a:t>Purpose</a:t>
            </a:r>
          </a:p>
          <a:p>
            <a:pPr lvl="1" eaLnBrk="1" hangingPunct="1"/>
            <a:r>
              <a:rPr lang="en-US" smtClean="0"/>
              <a:t>To ensure continued safety, validity, feasibility, and integrity of the clinical trial</a:t>
            </a:r>
          </a:p>
          <a:p>
            <a:pPr lvl="1" eaLnBrk="1" hangingPunct="1"/>
            <a:r>
              <a:rPr lang="en-US" smtClean="0"/>
              <a:t>To ensure the trial is conducted according to </a:t>
            </a:r>
            <a:r>
              <a:rPr lang="en-US" i="1" smtClean="0"/>
              <a:t>a priori </a:t>
            </a:r>
            <a:r>
              <a:rPr lang="en-US" smtClean="0"/>
              <a:t>plan, including adaptation</a:t>
            </a:r>
          </a:p>
          <a:p>
            <a:pPr eaLnBrk="1" hangingPunct="1"/>
            <a:r>
              <a:rPr lang="en-US" smtClean="0"/>
              <a:t>Structure</a:t>
            </a:r>
          </a:p>
          <a:p>
            <a:pPr lvl="1" eaLnBrk="1" hangingPunct="1"/>
            <a:r>
              <a:rPr lang="en-US" smtClean="0"/>
              <a:t>Learn phase: usually includes internal personnel</a:t>
            </a:r>
          </a:p>
          <a:p>
            <a:pPr lvl="1" eaLnBrk="1" hangingPunct="1"/>
            <a:r>
              <a:rPr lang="en-US" smtClean="0"/>
              <a:t>Confirm phase: generally includes only independent, external members</a:t>
            </a:r>
          </a:p>
        </p:txBody>
      </p:sp>
      <p:sp>
        <p:nvSpPr>
          <p:cNvPr id="38916" name="Line 4"/>
          <p:cNvSpPr>
            <a:spLocks noChangeShapeType="1"/>
          </p:cNvSpPr>
          <p:nvPr/>
        </p:nvSpPr>
        <p:spPr bwMode="auto">
          <a:xfrm>
            <a:off x="457200" y="1066800"/>
            <a:ext cx="82296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0"/>
            <a:ext cx="8229600" cy="1143000"/>
          </a:xfrm>
        </p:spPr>
        <p:txBody>
          <a:bodyPr/>
          <a:lstStyle/>
          <a:p>
            <a:pPr eaLnBrk="1" hangingPunct="1"/>
            <a:r>
              <a:rPr lang="en-US" sz="4000" smtClean="0"/>
              <a:t>Data and Safety Monitoring Boards</a:t>
            </a:r>
          </a:p>
        </p:txBody>
      </p:sp>
      <p:sp>
        <p:nvSpPr>
          <p:cNvPr id="39939" name="Rectangle 3"/>
          <p:cNvSpPr>
            <a:spLocks noGrp="1" noChangeArrowheads="1"/>
          </p:cNvSpPr>
          <p:nvPr>
            <p:ph type="body" idx="1"/>
          </p:nvPr>
        </p:nvSpPr>
        <p:spPr>
          <a:xfrm>
            <a:off x="457200" y="1295400"/>
            <a:ext cx="8229600" cy="5257800"/>
          </a:xfrm>
        </p:spPr>
        <p:txBody>
          <a:bodyPr/>
          <a:lstStyle/>
          <a:p>
            <a:pPr eaLnBrk="1" hangingPunct="1"/>
            <a:r>
              <a:rPr lang="en-US" smtClean="0"/>
              <a:t>What’s different in an adaptive trial?</a:t>
            </a:r>
          </a:p>
          <a:p>
            <a:pPr lvl="1" eaLnBrk="1" hangingPunct="1"/>
            <a:r>
              <a:rPr lang="en-US" smtClean="0"/>
              <a:t>Requires expertise to assess whether the planned adaptations continue to be safe and appropriate</a:t>
            </a:r>
          </a:p>
          <a:p>
            <a:pPr lvl="1" eaLnBrk="1" hangingPunct="1"/>
            <a:r>
              <a:rPr lang="en-US" smtClean="0"/>
              <a:t>May increase need to include sponsor personnel</a:t>
            </a:r>
          </a:p>
          <a:p>
            <a:pPr eaLnBrk="1" hangingPunct="1"/>
            <a:r>
              <a:rPr lang="en-US" smtClean="0"/>
              <a:t>What’s unchanged in an adaptive trial?</a:t>
            </a:r>
          </a:p>
          <a:p>
            <a:pPr lvl="1" eaLnBrk="1" hangingPunct="1"/>
            <a:r>
              <a:rPr lang="en-US" smtClean="0"/>
              <a:t>The DSMB ensures completion of the trial </a:t>
            </a:r>
            <a:r>
              <a:rPr lang="en-US" i="1" smtClean="0"/>
              <a:t>as planned, including the adaptation</a:t>
            </a:r>
            <a:endParaRPr lang="en-US" smtClean="0"/>
          </a:p>
          <a:p>
            <a:pPr lvl="1" eaLnBrk="1" hangingPunct="1"/>
            <a:r>
              <a:rPr lang="en-US" smtClean="0"/>
              <a:t>It is the trial that’s adaptive, not the DSMB</a:t>
            </a:r>
          </a:p>
        </p:txBody>
      </p:sp>
      <p:sp>
        <p:nvSpPr>
          <p:cNvPr id="39940" name="Line 4"/>
          <p:cNvSpPr>
            <a:spLocks noChangeShapeType="1"/>
          </p:cNvSpPr>
          <p:nvPr/>
        </p:nvSpPr>
        <p:spPr bwMode="auto">
          <a:xfrm>
            <a:off x="457200" y="1066800"/>
            <a:ext cx="8229600" cy="0"/>
          </a:xfrm>
          <a:prstGeom prst="line">
            <a:avLst/>
          </a:prstGeom>
          <a:noFill/>
          <a:ln w="9525">
            <a:solidFill>
              <a:schemeClr val="tx1"/>
            </a:solidFill>
            <a:round/>
            <a:headEnd/>
            <a:tailEnd/>
          </a:ln>
        </p:spPr>
        <p:txBody>
          <a:bodyPr/>
          <a:lstStyle/>
          <a:p>
            <a:endParaRPr lang="en-US"/>
          </a:p>
        </p:txBody>
      </p:sp>
      <p:sp>
        <p:nvSpPr>
          <p:cNvPr id="139269" name="Rectangle 5"/>
          <p:cNvSpPr>
            <a:spLocks noChangeArrowheads="1"/>
          </p:cNvSpPr>
          <p:nvPr/>
        </p:nvSpPr>
        <p:spPr bwMode="auto">
          <a:xfrm>
            <a:off x="838200" y="5638800"/>
            <a:ext cx="7315200" cy="685800"/>
          </a:xfrm>
          <a:prstGeom prst="rect">
            <a:avLst/>
          </a:prstGeom>
          <a:noFill/>
          <a:ln w="25400">
            <a:solidFill>
              <a:srgbClr val="FF0000"/>
            </a:solidFill>
            <a:miter lim="800000"/>
            <a:headEnd/>
            <a:tailEnd/>
          </a:ln>
        </p:spPr>
        <p:txBody>
          <a:bodyPr wrap="none" anchor="ctr"/>
          <a:lstStyle/>
          <a:p>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9269"/>
                                        </p:tgtEl>
                                        <p:attrNameLst>
                                          <p:attrName>style.visibility</p:attrName>
                                        </p:attrNameLst>
                                      </p:cBhvr>
                                      <p:to>
                                        <p:strVal val="visible"/>
                                      </p:to>
                                    </p:set>
                                    <p:animEffect transition="in" filter="dissolve">
                                      <p:cBhvr>
                                        <p:cTn id="7" dur="500"/>
                                        <p:tgtEl>
                                          <p:spTgt spid="139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0"/>
            <a:ext cx="8229600" cy="1143000"/>
          </a:xfrm>
        </p:spPr>
        <p:txBody>
          <a:bodyPr/>
          <a:lstStyle/>
          <a:p>
            <a:pPr eaLnBrk="1" hangingPunct="1"/>
            <a:r>
              <a:rPr lang="en-US" sz="4000" smtClean="0"/>
              <a:t>IRB Review</a:t>
            </a:r>
          </a:p>
        </p:txBody>
      </p:sp>
      <p:sp>
        <p:nvSpPr>
          <p:cNvPr id="40963" name="Rectangle 3"/>
          <p:cNvSpPr>
            <a:spLocks noGrp="1" noChangeArrowheads="1"/>
          </p:cNvSpPr>
          <p:nvPr>
            <p:ph type="body" idx="1"/>
          </p:nvPr>
        </p:nvSpPr>
        <p:spPr>
          <a:xfrm>
            <a:off x="685800" y="1143000"/>
            <a:ext cx="8229600" cy="5486400"/>
          </a:xfrm>
        </p:spPr>
        <p:txBody>
          <a:bodyPr/>
          <a:lstStyle/>
          <a:p>
            <a:pPr eaLnBrk="1" hangingPunct="1">
              <a:lnSpc>
                <a:spcPct val="90000"/>
              </a:lnSpc>
              <a:spcBef>
                <a:spcPct val="10000"/>
              </a:spcBef>
            </a:pPr>
            <a:r>
              <a:rPr lang="en-US" smtClean="0"/>
              <a:t>IRBs review/approve the full protocol, including the planned adaptations</a:t>
            </a:r>
          </a:p>
          <a:p>
            <a:pPr eaLnBrk="1" hangingPunct="1">
              <a:lnSpc>
                <a:spcPct val="90000"/>
              </a:lnSpc>
              <a:spcBef>
                <a:spcPct val="10000"/>
              </a:spcBef>
            </a:pPr>
            <a:r>
              <a:rPr lang="en-US" smtClean="0"/>
              <a:t>No new review when adaptations made</a:t>
            </a:r>
          </a:p>
          <a:p>
            <a:pPr lvl="1" eaLnBrk="1" hangingPunct="1">
              <a:lnSpc>
                <a:spcPct val="90000"/>
              </a:lnSpc>
              <a:spcBef>
                <a:spcPct val="10000"/>
              </a:spcBef>
            </a:pPr>
            <a:r>
              <a:rPr lang="en-US" smtClean="0"/>
              <a:t>IRBs may request to be informed (e.g., new sample size, dropping of a surgical arm)</a:t>
            </a:r>
          </a:p>
          <a:p>
            <a:pPr eaLnBrk="1" hangingPunct="1">
              <a:lnSpc>
                <a:spcPct val="90000"/>
              </a:lnSpc>
              <a:spcBef>
                <a:spcPct val="10000"/>
              </a:spcBef>
            </a:pPr>
            <a:r>
              <a:rPr lang="en-US" smtClean="0"/>
              <a:t>Amendments are different</a:t>
            </a:r>
          </a:p>
          <a:p>
            <a:pPr lvl="1" eaLnBrk="1" hangingPunct="1">
              <a:lnSpc>
                <a:spcPct val="90000"/>
              </a:lnSpc>
              <a:spcBef>
                <a:spcPct val="10000"/>
              </a:spcBef>
            </a:pPr>
            <a:r>
              <a:rPr lang="en-US" smtClean="0"/>
              <a:t>Not preplanned</a:t>
            </a:r>
          </a:p>
          <a:p>
            <a:pPr eaLnBrk="1" hangingPunct="1">
              <a:lnSpc>
                <a:spcPct val="90000"/>
              </a:lnSpc>
              <a:spcBef>
                <a:spcPct val="10000"/>
              </a:spcBef>
            </a:pPr>
            <a:r>
              <a:rPr lang="en-US" smtClean="0"/>
              <a:t>Irony</a:t>
            </a:r>
          </a:p>
          <a:p>
            <a:pPr lvl="1" eaLnBrk="1" hangingPunct="1">
              <a:lnSpc>
                <a:spcPct val="90000"/>
              </a:lnSpc>
              <a:spcBef>
                <a:spcPct val="10000"/>
              </a:spcBef>
            </a:pPr>
            <a:r>
              <a:rPr lang="en-US" smtClean="0"/>
              <a:t>Little changes (e.g., amendments) may require IRB review</a:t>
            </a:r>
          </a:p>
          <a:p>
            <a:pPr lvl="1" eaLnBrk="1" hangingPunct="1">
              <a:lnSpc>
                <a:spcPct val="90000"/>
              </a:lnSpc>
              <a:spcBef>
                <a:spcPct val="10000"/>
              </a:spcBef>
            </a:pPr>
            <a:r>
              <a:rPr lang="en-US" smtClean="0"/>
              <a:t>Big changes (adaptations) are defined by design and only reviewed/approved once</a:t>
            </a:r>
          </a:p>
        </p:txBody>
      </p:sp>
      <p:sp>
        <p:nvSpPr>
          <p:cNvPr id="40964" name="Line 4"/>
          <p:cNvSpPr>
            <a:spLocks noChangeShapeType="1"/>
          </p:cNvSpPr>
          <p:nvPr/>
        </p:nvSpPr>
        <p:spPr bwMode="auto">
          <a:xfrm>
            <a:off x="762000" y="990600"/>
            <a:ext cx="77724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0"/>
            <a:ext cx="8229600" cy="1143000"/>
          </a:xfrm>
        </p:spPr>
        <p:txBody>
          <a:bodyPr/>
          <a:lstStyle/>
          <a:p>
            <a:pPr eaLnBrk="1" hangingPunct="1"/>
            <a:r>
              <a:rPr lang="en-US" sz="4000" smtClean="0"/>
              <a:t>Acceptability to Key Stakeholders</a:t>
            </a:r>
          </a:p>
        </p:txBody>
      </p:sp>
      <p:sp>
        <p:nvSpPr>
          <p:cNvPr id="41987" name="Rectangle 3"/>
          <p:cNvSpPr>
            <a:spLocks noGrp="1" noChangeArrowheads="1"/>
          </p:cNvSpPr>
          <p:nvPr>
            <p:ph type="body" idx="1"/>
          </p:nvPr>
        </p:nvSpPr>
        <p:spPr>
          <a:xfrm>
            <a:off x="304800" y="1066800"/>
            <a:ext cx="8686800" cy="5638800"/>
          </a:xfrm>
        </p:spPr>
        <p:txBody>
          <a:bodyPr/>
          <a:lstStyle/>
          <a:p>
            <a:pPr eaLnBrk="1" hangingPunct="1">
              <a:lnSpc>
                <a:spcPct val="95000"/>
              </a:lnSpc>
              <a:spcBef>
                <a:spcPts val="300"/>
              </a:spcBef>
            </a:pPr>
            <a:r>
              <a:rPr lang="en-US" sz="2800" smtClean="0"/>
              <a:t>FDA</a:t>
            </a:r>
          </a:p>
          <a:p>
            <a:pPr lvl="1" eaLnBrk="1" hangingPunct="1">
              <a:lnSpc>
                <a:spcPct val="95000"/>
              </a:lnSpc>
              <a:spcBef>
                <a:spcPts val="300"/>
              </a:spcBef>
            </a:pPr>
            <a:r>
              <a:rPr lang="en-US" sz="2400" smtClean="0"/>
              <a:t>FDA Critical Path Initiative</a:t>
            </a:r>
          </a:p>
          <a:p>
            <a:pPr lvl="1" eaLnBrk="1" hangingPunct="1">
              <a:lnSpc>
                <a:spcPct val="95000"/>
              </a:lnSpc>
              <a:spcBef>
                <a:spcPts val="300"/>
              </a:spcBef>
            </a:pPr>
            <a:r>
              <a:rPr lang="en-US" sz="2400" smtClean="0"/>
              <a:t>2010 Guidance for the Use of Bayesian Statistics in Medical Device Trials</a:t>
            </a:r>
          </a:p>
          <a:p>
            <a:pPr lvl="1" eaLnBrk="1" hangingPunct="1">
              <a:lnSpc>
                <a:spcPct val="95000"/>
              </a:lnSpc>
              <a:spcBef>
                <a:spcPts val="300"/>
              </a:spcBef>
            </a:pPr>
            <a:r>
              <a:rPr lang="en-US" sz="2400" smtClean="0"/>
              <a:t>2010 Draft Guidance for Adaptive Design Clinical Trials for Drugs and Biologics</a:t>
            </a:r>
          </a:p>
          <a:p>
            <a:pPr lvl="1" eaLnBrk="1" hangingPunct="1">
              <a:lnSpc>
                <a:spcPct val="95000"/>
              </a:lnSpc>
              <a:spcBef>
                <a:spcPts val="300"/>
              </a:spcBef>
            </a:pPr>
            <a:r>
              <a:rPr lang="en-US" sz="2400" smtClean="0"/>
              <a:t>Joint Regulatory Science initiative with NIH</a:t>
            </a:r>
          </a:p>
          <a:p>
            <a:pPr lvl="1" eaLnBrk="1" hangingPunct="1">
              <a:lnSpc>
                <a:spcPct val="95000"/>
              </a:lnSpc>
              <a:spcBef>
                <a:spcPts val="300"/>
              </a:spcBef>
            </a:pPr>
            <a:r>
              <a:rPr lang="en-US" sz="2400" smtClean="0"/>
              <a:t>Multiple adaptive trials accepted in development plans</a:t>
            </a:r>
          </a:p>
          <a:p>
            <a:pPr eaLnBrk="1" hangingPunct="1">
              <a:lnSpc>
                <a:spcPct val="95000"/>
              </a:lnSpc>
              <a:spcBef>
                <a:spcPts val="300"/>
              </a:spcBef>
            </a:pPr>
            <a:r>
              <a:rPr lang="en-US" sz="2800" smtClean="0"/>
              <a:t>PhRMA</a:t>
            </a:r>
          </a:p>
          <a:p>
            <a:pPr lvl="1" eaLnBrk="1" hangingPunct="1">
              <a:lnSpc>
                <a:spcPct val="95000"/>
              </a:lnSpc>
              <a:spcBef>
                <a:spcPts val="300"/>
              </a:spcBef>
            </a:pPr>
            <a:r>
              <a:rPr lang="en-US" sz="2400" smtClean="0"/>
              <a:t>Highly active “working group” on adaptive trials </a:t>
            </a:r>
            <a:r>
              <a:rPr lang="en-US" sz="2400" smtClean="0">
                <a:sym typeface="Wingdings" pitchFamily="2" charset="2"/>
              </a:rPr>
              <a:t> DIA</a:t>
            </a:r>
            <a:endParaRPr lang="en-US" sz="2400" smtClean="0"/>
          </a:p>
          <a:p>
            <a:pPr lvl="1" eaLnBrk="1" hangingPunct="1">
              <a:lnSpc>
                <a:spcPct val="95000"/>
              </a:lnSpc>
              <a:spcBef>
                <a:spcPts val="300"/>
              </a:spcBef>
            </a:pPr>
            <a:r>
              <a:rPr lang="en-US" sz="2400" smtClean="0"/>
              <a:t>2006 PhRMA/FDA Conference on Adaptive trials</a:t>
            </a:r>
          </a:p>
          <a:p>
            <a:pPr lvl="1" eaLnBrk="1" hangingPunct="1">
              <a:lnSpc>
                <a:spcPct val="95000"/>
              </a:lnSpc>
              <a:spcBef>
                <a:spcPts val="300"/>
              </a:spcBef>
            </a:pPr>
            <a:r>
              <a:rPr lang="en-US" sz="2400" smtClean="0"/>
              <a:t>Many adaptive trials designed or initiated in industry</a:t>
            </a:r>
          </a:p>
          <a:p>
            <a:pPr eaLnBrk="1" hangingPunct="1">
              <a:lnSpc>
                <a:spcPct val="95000"/>
              </a:lnSpc>
              <a:spcBef>
                <a:spcPts val="300"/>
              </a:spcBef>
            </a:pPr>
            <a:r>
              <a:rPr lang="en-US" sz="2800" smtClean="0"/>
              <a:t>Peer reviewers may be unfamiliar with adaptive design principles</a:t>
            </a:r>
          </a:p>
        </p:txBody>
      </p:sp>
      <p:sp>
        <p:nvSpPr>
          <p:cNvPr id="41988" name="Line 4"/>
          <p:cNvSpPr>
            <a:spLocks noChangeShapeType="1"/>
          </p:cNvSpPr>
          <p:nvPr/>
        </p:nvSpPr>
        <p:spPr bwMode="auto">
          <a:xfrm>
            <a:off x="685800" y="990600"/>
            <a:ext cx="77724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4000" smtClean="0"/>
              <a:t>“Philosophy” of Adaptive Trials</a:t>
            </a:r>
          </a:p>
        </p:txBody>
      </p:sp>
      <p:sp>
        <p:nvSpPr>
          <p:cNvPr id="6147" name="Rectangle 3"/>
          <p:cNvSpPr>
            <a:spLocks noGrp="1" noChangeArrowheads="1"/>
          </p:cNvSpPr>
          <p:nvPr>
            <p:ph type="body" idx="1"/>
          </p:nvPr>
        </p:nvSpPr>
        <p:spPr>
          <a:xfrm>
            <a:off x="457200" y="1600200"/>
            <a:ext cx="8229600" cy="4876800"/>
          </a:xfrm>
        </p:spPr>
        <p:txBody>
          <a:bodyPr/>
          <a:lstStyle/>
          <a:p>
            <a:pPr eaLnBrk="1" hangingPunct="1"/>
            <a:r>
              <a:rPr lang="en-US" dirty="0" smtClean="0"/>
              <a:t>Clarity of goals</a:t>
            </a:r>
          </a:p>
          <a:p>
            <a:pPr lvl="1" eaLnBrk="1" hangingPunct="1"/>
            <a:r>
              <a:rPr lang="en-US" dirty="0" smtClean="0"/>
              <a:t>E.g., proof of concept vs. identification of dose to carry forward vs. confirmation of benefit</a:t>
            </a:r>
          </a:p>
          <a:p>
            <a:pPr lvl="1" eaLnBrk="1" hangingPunct="1"/>
            <a:r>
              <a:rPr lang="en-US" dirty="0" smtClean="0"/>
              <a:t>A statistically significant </a:t>
            </a:r>
            <a:r>
              <a:rPr lang="en-US" i="1" dirty="0" smtClean="0"/>
              <a:t>p</a:t>
            </a:r>
            <a:r>
              <a:rPr lang="en-US" dirty="0" smtClean="0"/>
              <a:t> value is not a goal</a:t>
            </a:r>
          </a:p>
          <a:p>
            <a:pPr eaLnBrk="1" hangingPunct="1"/>
            <a:r>
              <a:rPr lang="en-US" dirty="0" smtClean="0"/>
              <a:t>Frequent “looks” at the data and data-driven modification of the trial</a:t>
            </a:r>
          </a:p>
          <a:p>
            <a:pPr eaLnBrk="1" hangingPunct="1"/>
            <a:r>
              <a:rPr lang="en-US" dirty="0" smtClean="0"/>
              <a:t>Adaptive “by design”</a:t>
            </a:r>
          </a:p>
          <a:p>
            <a:pPr eaLnBrk="1" hangingPunct="1"/>
            <a:r>
              <a:rPr lang="en-US" dirty="0" smtClean="0"/>
              <a:t>Extensive use of simulation to “fine tune” key trial characteristics</a:t>
            </a:r>
          </a:p>
        </p:txBody>
      </p:sp>
      <p:sp>
        <p:nvSpPr>
          <p:cNvPr id="6148" name="Line 4"/>
          <p:cNvSpPr>
            <a:spLocks noChangeShapeType="1"/>
          </p:cNvSpPr>
          <p:nvPr/>
        </p:nvSpPr>
        <p:spPr bwMode="auto">
          <a:xfrm>
            <a:off x="685800" y="1371600"/>
            <a:ext cx="77724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a:xfrm>
            <a:off x="457200" y="76200"/>
            <a:ext cx="8229600" cy="1143000"/>
          </a:xfrm>
        </p:spPr>
        <p:txBody>
          <a:bodyPr/>
          <a:lstStyle/>
          <a:p>
            <a:pPr eaLnBrk="1" hangingPunct="1"/>
            <a:r>
              <a:rPr lang="en-US" sz="4000" smtClean="0"/>
              <a:t>FDA Guidance Documents</a:t>
            </a:r>
          </a:p>
        </p:txBody>
      </p:sp>
      <p:sp>
        <p:nvSpPr>
          <p:cNvPr id="1029" name="Line 4"/>
          <p:cNvSpPr>
            <a:spLocks noChangeShapeType="1"/>
          </p:cNvSpPr>
          <p:nvPr/>
        </p:nvSpPr>
        <p:spPr bwMode="auto">
          <a:xfrm>
            <a:off x="685800" y="1066800"/>
            <a:ext cx="7772400" cy="0"/>
          </a:xfrm>
          <a:prstGeom prst="line">
            <a:avLst/>
          </a:prstGeom>
          <a:noFill/>
          <a:ln w="9525">
            <a:solidFill>
              <a:schemeClr val="tx1"/>
            </a:solidFill>
            <a:round/>
            <a:headEnd/>
            <a:tailEnd/>
          </a:ln>
        </p:spPr>
        <p:txBody>
          <a:bodyPr/>
          <a:lstStyle/>
          <a:p>
            <a:endParaRPr lang="en-US"/>
          </a:p>
        </p:txBody>
      </p:sp>
      <p:grpSp>
        <p:nvGrpSpPr>
          <p:cNvPr id="1030" name="Group 9"/>
          <p:cNvGrpSpPr>
            <a:grpSpLocks/>
          </p:cNvGrpSpPr>
          <p:nvPr/>
        </p:nvGrpSpPr>
        <p:grpSpPr bwMode="auto">
          <a:xfrm>
            <a:off x="4648200" y="1160463"/>
            <a:ext cx="4343400" cy="5621337"/>
            <a:chOff x="4800600" y="1236824"/>
            <a:chExt cx="4343400" cy="5621176"/>
          </a:xfrm>
        </p:grpSpPr>
        <p:graphicFrame>
          <p:nvGraphicFramePr>
            <p:cNvPr id="1027" name="Object 2"/>
            <p:cNvGraphicFramePr>
              <a:graphicFrameLocks noChangeAspect="1"/>
            </p:cNvGraphicFramePr>
            <p:nvPr/>
          </p:nvGraphicFramePr>
          <p:xfrm>
            <a:off x="4800600" y="1236824"/>
            <a:ext cx="4343400" cy="5621176"/>
          </p:xfrm>
          <a:graphic>
            <a:graphicData uri="http://schemas.openxmlformats.org/presentationml/2006/ole">
              <mc:AlternateContent xmlns:mc="http://schemas.openxmlformats.org/markup-compatibility/2006">
                <mc:Choice xmlns:v="urn:schemas-microsoft-com:vml" Requires="v">
                  <p:oleObj spid="_x0000_s1034" name="Acrobat Document" r:id="rId3" imgW="5830114" imgH="7542857" progId="AcroExch.Document.7">
                    <p:embed/>
                  </p:oleObj>
                </mc:Choice>
                <mc:Fallback>
                  <p:oleObj name="Acrobat Document" r:id="rId3" imgW="5830114" imgH="7542857" progId="AcroExch.Document.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236824"/>
                          <a:ext cx="4343400" cy="56211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4800600" y="1295559"/>
              <a:ext cx="4267200" cy="5562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1031" name="Group 8"/>
          <p:cNvGrpSpPr>
            <a:grpSpLocks/>
          </p:cNvGrpSpPr>
          <p:nvPr/>
        </p:nvGrpSpPr>
        <p:grpSpPr bwMode="auto">
          <a:xfrm>
            <a:off x="152400" y="1143000"/>
            <a:ext cx="4357688" cy="5638800"/>
            <a:chOff x="0" y="1219200"/>
            <a:chExt cx="4357017" cy="5638800"/>
          </a:xfrm>
        </p:grpSpPr>
        <p:graphicFrame>
          <p:nvGraphicFramePr>
            <p:cNvPr id="1026" name="Object 3"/>
            <p:cNvGraphicFramePr>
              <a:graphicFrameLocks noChangeAspect="1"/>
            </p:cNvGraphicFramePr>
            <p:nvPr/>
          </p:nvGraphicFramePr>
          <p:xfrm>
            <a:off x="0" y="1219200"/>
            <a:ext cx="4357017" cy="5638800"/>
          </p:xfrm>
          <a:graphic>
            <a:graphicData uri="http://schemas.openxmlformats.org/presentationml/2006/ole">
              <mc:AlternateContent xmlns:mc="http://schemas.openxmlformats.org/markup-compatibility/2006">
                <mc:Choice xmlns:v="urn:schemas-microsoft-com:vml" Requires="v">
                  <p:oleObj spid="_x0000_s1035" name="Acrobat Document" r:id="rId5" imgW="5830114" imgH="7542857" progId="AcroExch.Document.7">
                    <p:embed/>
                  </p:oleObj>
                </mc:Choice>
                <mc:Fallback>
                  <p:oleObj name="Acrobat Document" r:id="rId5" imgW="5830114" imgH="7542857" progId="AcroExch.Document.7">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19200"/>
                          <a:ext cx="4357017" cy="563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76188" y="1295400"/>
              <a:ext cx="4266543" cy="556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
          <p:cNvSpPr>
            <a:spLocks noGrp="1"/>
          </p:cNvSpPr>
          <p:nvPr>
            <p:ph type="title"/>
          </p:nvPr>
        </p:nvSpPr>
        <p:spPr>
          <a:xfrm>
            <a:off x="457200" y="0"/>
            <a:ext cx="8229600" cy="1143000"/>
          </a:xfrm>
        </p:spPr>
        <p:txBody>
          <a:bodyPr/>
          <a:lstStyle/>
          <a:p>
            <a:r>
              <a:rPr lang="en-US" sz="4000" smtClean="0"/>
              <a:t>The ADAPT-IT Project</a:t>
            </a:r>
          </a:p>
        </p:txBody>
      </p:sp>
      <p:sp>
        <p:nvSpPr>
          <p:cNvPr id="4" name="Content Placeholder 3"/>
          <p:cNvSpPr>
            <a:spLocks noGrp="1"/>
          </p:cNvSpPr>
          <p:nvPr>
            <p:ph idx="1"/>
          </p:nvPr>
        </p:nvSpPr>
        <p:spPr>
          <a:xfrm>
            <a:off x="381000" y="1143000"/>
            <a:ext cx="8458200" cy="5562600"/>
          </a:xfrm>
        </p:spPr>
        <p:txBody>
          <a:bodyPr rtlCol="0">
            <a:normAutofit lnSpcReduction="10000"/>
          </a:bodyPr>
          <a:lstStyle/>
          <a:p>
            <a:pPr fontAlgn="auto">
              <a:spcAft>
                <a:spcPts val="0"/>
              </a:spcAft>
              <a:buFont typeface="Arial" pitchFamily="34" charset="0"/>
              <a:buChar char="•"/>
              <a:defRPr/>
            </a:pPr>
            <a:r>
              <a:rPr lang="en-US" dirty="0" smtClean="0"/>
              <a:t>Supported by an NIH U01 grant with funds from both NIH and FDA</a:t>
            </a:r>
          </a:p>
          <a:p>
            <a:pPr fontAlgn="auto">
              <a:spcAft>
                <a:spcPts val="0"/>
              </a:spcAft>
              <a:buFont typeface="Arial" pitchFamily="34" charset="0"/>
              <a:buChar char="•"/>
              <a:defRPr/>
            </a:pPr>
            <a:r>
              <a:rPr lang="en-US" dirty="0" smtClean="0"/>
              <a:t>Redesigning four clinical trials for treatments of neurological emergencies</a:t>
            </a:r>
          </a:p>
          <a:p>
            <a:pPr lvl="1" fontAlgn="auto">
              <a:spcAft>
                <a:spcPts val="0"/>
              </a:spcAft>
              <a:buFont typeface="Arial" pitchFamily="34" charset="0"/>
              <a:buChar char="–"/>
              <a:defRPr/>
            </a:pPr>
            <a:r>
              <a:rPr lang="en-US" dirty="0" smtClean="0"/>
              <a:t>control of blood sugar in stroke</a:t>
            </a:r>
          </a:p>
          <a:p>
            <a:pPr lvl="1" fontAlgn="auto">
              <a:spcAft>
                <a:spcPts val="0"/>
              </a:spcAft>
              <a:buFont typeface="Arial" pitchFamily="34" charset="0"/>
              <a:buChar char="–"/>
              <a:defRPr/>
            </a:pPr>
            <a:r>
              <a:rPr lang="en-US" dirty="0" smtClean="0"/>
              <a:t>hypothermia for spinal cord injury with paralysis</a:t>
            </a:r>
          </a:p>
          <a:p>
            <a:pPr lvl="1" fontAlgn="auto">
              <a:spcAft>
                <a:spcPts val="0"/>
              </a:spcAft>
              <a:buFont typeface="Arial" pitchFamily="34" charset="0"/>
              <a:buChar char="–"/>
              <a:defRPr/>
            </a:pPr>
            <a:r>
              <a:rPr lang="en-US" dirty="0" smtClean="0"/>
              <a:t>treatment of prolonged seizures</a:t>
            </a:r>
          </a:p>
          <a:p>
            <a:pPr lvl="1" fontAlgn="auto">
              <a:spcAft>
                <a:spcPts val="0"/>
              </a:spcAft>
              <a:buFont typeface="Arial" pitchFamily="34" charset="0"/>
              <a:buChar char="–"/>
              <a:defRPr/>
            </a:pPr>
            <a:r>
              <a:rPr lang="en-US" dirty="0" smtClean="0"/>
              <a:t>hypothermia after cardiac arrest</a:t>
            </a:r>
          </a:p>
          <a:p>
            <a:pPr fontAlgn="auto">
              <a:spcAft>
                <a:spcPts val="0"/>
              </a:spcAft>
              <a:buFont typeface="Arial" pitchFamily="34" charset="0"/>
              <a:buChar char="•"/>
              <a:defRPr/>
            </a:pPr>
            <a:r>
              <a:rPr lang="en-US" dirty="0" smtClean="0"/>
              <a:t>Work closely with project teams and statisticians to create more efficient, ethical versions of proposed trials</a:t>
            </a:r>
          </a:p>
        </p:txBody>
      </p:sp>
      <p:sp>
        <p:nvSpPr>
          <p:cNvPr id="43012" name="Line 9"/>
          <p:cNvSpPr>
            <a:spLocks noChangeShapeType="1"/>
          </p:cNvSpPr>
          <p:nvPr/>
        </p:nvSpPr>
        <p:spPr bwMode="auto">
          <a:xfrm>
            <a:off x="457200" y="990600"/>
            <a:ext cx="8229600" cy="0"/>
          </a:xfrm>
          <a:prstGeom prst="line">
            <a:avLst/>
          </a:prstGeom>
          <a:noFill/>
          <a:ln w="9525">
            <a:solidFill>
              <a:schemeClr val="tx1"/>
            </a:solidFill>
            <a:round/>
            <a:headEnd/>
            <a:tailEnd/>
          </a:ln>
        </p:spPr>
        <p:txBody>
          <a:bodyP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28600"/>
            <a:ext cx="8229600" cy="865188"/>
          </a:xfrm>
        </p:spPr>
        <p:txBody>
          <a:bodyPr/>
          <a:lstStyle/>
          <a:p>
            <a:pPr eaLnBrk="1" hangingPunct="1"/>
            <a:r>
              <a:rPr lang="en-US" sz="4000" smtClean="0"/>
              <a:t>Online Tools and Resources</a:t>
            </a:r>
          </a:p>
        </p:txBody>
      </p:sp>
      <p:sp>
        <p:nvSpPr>
          <p:cNvPr id="44035" name="Rectangle 3"/>
          <p:cNvSpPr>
            <a:spLocks noGrp="1" noChangeArrowheads="1"/>
          </p:cNvSpPr>
          <p:nvPr>
            <p:ph type="body" idx="1"/>
          </p:nvPr>
        </p:nvSpPr>
        <p:spPr>
          <a:xfrm>
            <a:off x="457200" y="1371600"/>
            <a:ext cx="8458200" cy="5410200"/>
          </a:xfrm>
        </p:spPr>
        <p:txBody>
          <a:bodyPr/>
          <a:lstStyle/>
          <a:p>
            <a:pPr eaLnBrk="1" hangingPunct="1">
              <a:lnSpc>
                <a:spcPct val="90000"/>
              </a:lnSpc>
            </a:pPr>
            <a:r>
              <a:rPr lang="en-US" smtClean="0"/>
              <a:t>MD Anderson</a:t>
            </a:r>
          </a:p>
          <a:p>
            <a:pPr lvl="1" eaLnBrk="1" hangingPunct="1">
              <a:lnSpc>
                <a:spcPct val="90000"/>
              </a:lnSpc>
            </a:pPr>
            <a:r>
              <a:rPr lang="en-US" sz="2400" smtClean="0"/>
              <a:t>http://biostatistics.mdanderson.org/SoftwareDownload/</a:t>
            </a:r>
          </a:p>
          <a:p>
            <a:pPr lvl="1" eaLnBrk="1" hangingPunct="1">
              <a:lnSpc>
                <a:spcPct val="90000"/>
              </a:lnSpc>
            </a:pPr>
            <a:r>
              <a:rPr lang="en-US" sz="2400" smtClean="0"/>
              <a:t>Lots of good utilities, including “Adaptive Randomization” to help with response adaptive trials</a:t>
            </a:r>
          </a:p>
          <a:p>
            <a:pPr lvl="1" eaLnBrk="1" hangingPunct="1">
              <a:lnSpc>
                <a:spcPct val="90000"/>
              </a:lnSpc>
            </a:pPr>
            <a:r>
              <a:rPr lang="en-US" sz="2400" smtClean="0"/>
              <a:t>Allows 10 arms; minimum number of patients before adapting randomization scheme; maximum number of patients or length of trial</a:t>
            </a:r>
          </a:p>
          <a:p>
            <a:pPr lvl="1" eaLnBrk="1" hangingPunct="1">
              <a:lnSpc>
                <a:spcPct val="90000"/>
              </a:lnSpc>
            </a:pPr>
            <a:r>
              <a:rPr lang="en-US" sz="2400" smtClean="0"/>
              <a:t>Free</a:t>
            </a:r>
          </a:p>
          <a:p>
            <a:pPr eaLnBrk="1" hangingPunct="1">
              <a:lnSpc>
                <a:spcPct val="90000"/>
              </a:lnSpc>
            </a:pPr>
            <a:r>
              <a:rPr lang="en-US" sz="2800" smtClean="0"/>
              <a:t>Commercial resources</a:t>
            </a:r>
          </a:p>
        </p:txBody>
      </p:sp>
      <p:sp>
        <p:nvSpPr>
          <p:cNvPr id="44036" name="Line 4"/>
          <p:cNvSpPr>
            <a:spLocks noChangeShapeType="1"/>
          </p:cNvSpPr>
          <p:nvPr/>
        </p:nvSpPr>
        <p:spPr bwMode="auto">
          <a:xfrm>
            <a:off x="762000" y="1143000"/>
            <a:ext cx="77724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0"/>
            <a:ext cx="8229600" cy="1143000"/>
          </a:xfrm>
        </p:spPr>
        <p:txBody>
          <a:bodyPr/>
          <a:lstStyle/>
          <a:p>
            <a:pPr eaLnBrk="1" hangingPunct="1"/>
            <a:r>
              <a:rPr lang="en-US" sz="4000" smtClean="0"/>
              <a:t>Conclusions</a:t>
            </a:r>
          </a:p>
        </p:txBody>
      </p:sp>
      <p:sp>
        <p:nvSpPr>
          <p:cNvPr id="45059" name="Rectangle 3"/>
          <p:cNvSpPr>
            <a:spLocks noGrp="1" noChangeArrowheads="1"/>
          </p:cNvSpPr>
          <p:nvPr>
            <p:ph type="body" idx="1"/>
          </p:nvPr>
        </p:nvSpPr>
        <p:spPr>
          <a:xfrm>
            <a:off x="762000" y="1143000"/>
            <a:ext cx="7772400" cy="5410200"/>
          </a:xfrm>
        </p:spPr>
        <p:txBody>
          <a:bodyPr/>
          <a:lstStyle/>
          <a:p>
            <a:pPr eaLnBrk="1" hangingPunct="1"/>
            <a:r>
              <a:rPr lang="en-US" smtClean="0"/>
              <a:t>Not all trials need (or should have) adaptive designs</a:t>
            </a:r>
          </a:p>
          <a:p>
            <a:pPr eaLnBrk="1" hangingPunct="1"/>
            <a:r>
              <a:rPr lang="en-US" smtClean="0"/>
              <a:t>When used appropriately, adaptive designs may:</a:t>
            </a:r>
          </a:p>
          <a:p>
            <a:pPr lvl="1" eaLnBrk="1" hangingPunct="1"/>
            <a:r>
              <a:rPr lang="en-US" smtClean="0"/>
              <a:t>Improve efficiency and reduce cost</a:t>
            </a:r>
          </a:p>
          <a:p>
            <a:pPr lvl="1" eaLnBrk="1" hangingPunct="1"/>
            <a:r>
              <a:rPr lang="en-US" smtClean="0"/>
              <a:t>Maximize the information obtained</a:t>
            </a:r>
          </a:p>
          <a:p>
            <a:pPr lvl="1" eaLnBrk="1" hangingPunct="1"/>
            <a:r>
              <a:rPr lang="en-US" smtClean="0"/>
              <a:t>Minimize risk to subjects and sponsor</a:t>
            </a:r>
          </a:p>
          <a:p>
            <a:pPr eaLnBrk="1" hangingPunct="1"/>
            <a:r>
              <a:rPr lang="en-US" smtClean="0"/>
              <a:t>An adaptive design will not save a poorly planned trial or make a treatment effective</a:t>
            </a:r>
          </a:p>
        </p:txBody>
      </p:sp>
      <p:sp>
        <p:nvSpPr>
          <p:cNvPr id="45060" name="Line 4"/>
          <p:cNvSpPr>
            <a:spLocks noChangeShapeType="1"/>
          </p:cNvSpPr>
          <p:nvPr/>
        </p:nvSpPr>
        <p:spPr bwMode="auto">
          <a:xfrm>
            <a:off x="762000" y="990600"/>
            <a:ext cx="77724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28600"/>
            <a:ext cx="8229600" cy="1143000"/>
          </a:xfrm>
        </p:spPr>
        <p:txBody>
          <a:bodyPr/>
          <a:lstStyle/>
          <a:p>
            <a:pPr eaLnBrk="1" hangingPunct="1"/>
            <a:r>
              <a:rPr lang="en-US" sz="4000" smtClean="0"/>
              <a:t>Adaptation: Definition</a:t>
            </a:r>
          </a:p>
        </p:txBody>
      </p:sp>
      <p:sp>
        <p:nvSpPr>
          <p:cNvPr id="8195" name="Rectangle 3"/>
          <p:cNvSpPr>
            <a:spLocks noGrp="1" noChangeArrowheads="1"/>
          </p:cNvSpPr>
          <p:nvPr>
            <p:ph type="body" idx="1"/>
          </p:nvPr>
        </p:nvSpPr>
        <p:spPr>
          <a:xfrm>
            <a:off x="457200" y="1600200"/>
            <a:ext cx="8229600" cy="5257800"/>
          </a:xfrm>
        </p:spPr>
        <p:txBody>
          <a:bodyPr/>
          <a:lstStyle/>
          <a:p>
            <a:pPr eaLnBrk="1" hangingPunct="1"/>
            <a:r>
              <a:rPr lang="en-US" smtClean="0"/>
              <a:t>Making planned, well-defined changes in key clinical trial design parameters, during trial execution based on data from that trial, to achieve goals of validity, scientific efficiency, and safety</a:t>
            </a:r>
          </a:p>
          <a:p>
            <a:pPr lvl="1" eaLnBrk="1" hangingPunct="1"/>
            <a:r>
              <a:rPr lang="en-US" smtClean="0"/>
              <a:t>Planned: Possible adaptations defined </a:t>
            </a:r>
            <a:r>
              <a:rPr lang="en-US" i="1" smtClean="0"/>
              <a:t>a priori</a:t>
            </a:r>
            <a:endParaRPr lang="en-US" smtClean="0"/>
          </a:p>
          <a:p>
            <a:pPr lvl="1" eaLnBrk="1" hangingPunct="1"/>
            <a:r>
              <a:rPr lang="en-US" smtClean="0"/>
              <a:t>Well-defined: Criteria for adapting defined</a:t>
            </a:r>
          </a:p>
          <a:p>
            <a:pPr lvl="1" eaLnBrk="1" hangingPunct="1"/>
            <a:r>
              <a:rPr lang="en-US" smtClean="0"/>
              <a:t>Key parameters: </a:t>
            </a:r>
            <a:r>
              <a:rPr lang="en-US" i="1" smtClean="0"/>
              <a:t>Not</a:t>
            </a:r>
            <a:r>
              <a:rPr lang="en-US" smtClean="0"/>
              <a:t> minor inclusion or exclusion criteria, routine amendments, etc.</a:t>
            </a:r>
          </a:p>
          <a:p>
            <a:pPr lvl="1" eaLnBrk="1" hangingPunct="1"/>
            <a:r>
              <a:rPr lang="en-US" smtClean="0"/>
              <a:t>Validity: Reliable statistical inference</a:t>
            </a:r>
          </a:p>
        </p:txBody>
      </p:sp>
      <p:sp>
        <p:nvSpPr>
          <p:cNvPr id="8196" name="Line 4"/>
          <p:cNvSpPr>
            <a:spLocks noChangeShapeType="1"/>
          </p:cNvSpPr>
          <p:nvPr/>
        </p:nvSpPr>
        <p:spPr bwMode="auto">
          <a:xfrm>
            <a:off x="685800" y="1371600"/>
            <a:ext cx="77724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JAMA Cartoon"/>
          <p:cNvPicPr>
            <a:picLocks noChangeAspect="1" noChangeArrowheads="1"/>
          </p:cNvPicPr>
          <p:nvPr/>
        </p:nvPicPr>
        <p:blipFill>
          <a:blip r:embed="rId2" cstate="print"/>
          <a:srcRect/>
          <a:stretch>
            <a:fillRect/>
          </a:stretch>
        </p:blipFill>
        <p:spPr bwMode="auto">
          <a:xfrm>
            <a:off x="762000" y="381000"/>
            <a:ext cx="7543800" cy="5715000"/>
          </a:xfrm>
          <a:prstGeom prst="rect">
            <a:avLst/>
          </a:prstGeom>
          <a:noFill/>
          <a:ln w="9525">
            <a:noFill/>
            <a:miter lim="800000"/>
            <a:headEnd/>
            <a:tailEnd/>
          </a:ln>
        </p:spPr>
      </p:pic>
      <p:sp>
        <p:nvSpPr>
          <p:cNvPr id="7171" name="Text Box 6"/>
          <p:cNvSpPr txBox="1">
            <a:spLocks noChangeArrowheads="1"/>
          </p:cNvSpPr>
          <p:nvPr/>
        </p:nvSpPr>
        <p:spPr bwMode="auto">
          <a:xfrm>
            <a:off x="762000" y="6324600"/>
            <a:ext cx="3028950" cy="366713"/>
          </a:xfrm>
          <a:prstGeom prst="rect">
            <a:avLst/>
          </a:prstGeom>
          <a:noFill/>
          <a:ln w="9525">
            <a:noFill/>
            <a:miter lim="800000"/>
            <a:headEnd/>
            <a:tailEnd/>
          </a:ln>
        </p:spPr>
        <p:txBody>
          <a:bodyPr wrap="none">
            <a:spAutoFit/>
          </a:bodyPr>
          <a:lstStyle/>
          <a:p>
            <a:r>
              <a:rPr lang="en-US" sz="1800"/>
              <a:t>JAMA 2006;296:1955-1957.</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1143000"/>
          </a:xfrm>
        </p:spPr>
        <p:txBody>
          <a:bodyPr/>
          <a:lstStyle/>
          <a:p>
            <a:pPr eaLnBrk="1" hangingPunct="1"/>
            <a:r>
              <a:rPr lang="en-US" sz="3600" smtClean="0"/>
              <a:t>The Adaptive Process</a:t>
            </a:r>
          </a:p>
        </p:txBody>
      </p:sp>
      <p:sp>
        <p:nvSpPr>
          <p:cNvPr id="9219" name="Text Box 3"/>
          <p:cNvSpPr txBox="1">
            <a:spLocks noChangeArrowheads="1"/>
          </p:cNvSpPr>
          <p:nvPr/>
        </p:nvSpPr>
        <p:spPr bwMode="auto">
          <a:xfrm>
            <a:off x="2740025" y="2514600"/>
            <a:ext cx="3000375" cy="727075"/>
          </a:xfrm>
          <a:prstGeom prst="rect">
            <a:avLst/>
          </a:prstGeom>
          <a:solidFill>
            <a:srgbClr val="FFFF00"/>
          </a:solidFill>
          <a:ln w="25400">
            <a:solidFill>
              <a:srgbClr val="000000"/>
            </a:solidFill>
            <a:miter lim="800000"/>
            <a:headEnd/>
            <a:tailEnd/>
          </a:ln>
        </p:spPr>
        <p:txBody>
          <a:bodyPr>
            <a:spAutoFit/>
          </a:bodyPr>
          <a:lstStyle/>
          <a:p>
            <a:pPr algn="ctr"/>
            <a:r>
              <a:rPr lang="en-US" sz="2000" b="1"/>
              <a:t>Analyze</a:t>
            </a:r>
          </a:p>
          <a:p>
            <a:pPr algn="ctr"/>
            <a:r>
              <a:rPr lang="en-US" sz="2000" b="1"/>
              <a:t>Available Data</a:t>
            </a:r>
          </a:p>
        </p:txBody>
      </p:sp>
      <p:sp>
        <p:nvSpPr>
          <p:cNvPr id="9220" name="Text Box 4"/>
          <p:cNvSpPr txBox="1">
            <a:spLocks noChangeArrowheads="1"/>
          </p:cNvSpPr>
          <p:nvPr/>
        </p:nvSpPr>
        <p:spPr bwMode="auto">
          <a:xfrm>
            <a:off x="1168400" y="3708400"/>
            <a:ext cx="1931988" cy="727075"/>
          </a:xfrm>
          <a:prstGeom prst="rect">
            <a:avLst/>
          </a:prstGeom>
          <a:solidFill>
            <a:srgbClr val="FFFF00"/>
          </a:solidFill>
          <a:ln w="25400">
            <a:solidFill>
              <a:srgbClr val="000000"/>
            </a:solidFill>
            <a:miter lim="800000"/>
            <a:headEnd/>
            <a:tailEnd/>
          </a:ln>
        </p:spPr>
        <p:txBody>
          <a:bodyPr wrap="none">
            <a:spAutoFit/>
          </a:bodyPr>
          <a:lstStyle/>
          <a:p>
            <a:pPr algn="ctr"/>
            <a:r>
              <a:rPr lang="en-US" sz="2000" b="1"/>
              <a:t>Continue Data</a:t>
            </a:r>
          </a:p>
          <a:p>
            <a:pPr algn="ctr"/>
            <a:r>
              <a:rPr lang="en-US" sz="2000" b="1"/>
              <a:t>Collection</a:t>
            </a:r>
          </a:p>
        </p:txBody>
      </p:sp>
      <p:sp>
        <p:nvSpPr>
          <p:cNvPr id="9221" name="Text Box 5"/>
          <p:cNvSpPr txBox="1">
            <a:spLocks noChangeArrowheads="1"/>
          </p:cNvSpPr>
          <p:nvPr/>
        </p:nvSpPr>
        <p:spPr bwMode="auto">
          <a:xfrm>
            <a:off x="457200" y="1270000"/>
            <a:ext cx="4140200" cy="727075"/>
          </a:xfrm>
          <a:prstGeom prst="rect">
            <a:avLst/>
          </a:prstGeom>
          <a:solidFill>
            <a:srgbClr val="FFFF00"/>
          </a:solidFill>
          <a:ln w="25400">
            <a:solidFill>
              <a:srgbClr val="000000"/>
            </a:solidFill>
            <a:miter lim="800000"/>
            <a:headEnd/>
            <a:tailEnd/>
          </a:ln>
        </p:spPr>
        <p:txBody>
          <a:bodyPr wrap="none">
            <a:spAutoFit/>
          </a:bodyPr>
          <a:lstStyle/>
          <a:p>
            <a:pPr algn="ctr"/>
            <a:r>
              <a:rPr lang="en-US" sz="2000" b="1"/>
              <a:t>Begin Data Collection with Initial</a:t>
            </a:r>
          </a:p>
          <a:p>
            <a:pPr algn="ctr"/>
            <a:r>
              <a:rPr lang="en-US" sz="2000" b="1"/>
              <a:t>Allocation and Sampling Rules</a:t>
            </a:r>
          </a:p>
        </p:txBody>
      </p:sp>
      <p:sp>
        <p:nvSpPr>
          <p:cNvPr id="9222" name="Text Box 6"/>
          <p:cNvSpPr txBox="1">
            <a:spLocks noChangeArrowheads="1"/>
          </p:cNvSpPr>
          <p:nvPr/>
        </p:nvSpPr>
        <p:spPr bwMode="auto">
          <a:xfrm>
            <a:off x="5991225" y="3708400"/>
            <a:ext cx="1422400" cy="727075"/>
          </a:xfrm>
          <a:prstGeom prst="rect">
            <a:avLst/>
          </a:prstGeom>
          <a:solidFill>
            <a:srgbClr val="FFFF00"/>
          </a:solidFill>
          <a:ln w="25400">
            <a:solidFill>
              <a:srgbClr val="000000"/>
            </a:solidFill>
            <a:miter lim="800000"/>
            <a:headEnd/>
            <a:tailEnd/>
          </a:ln>
        </p:spPr>
        <p:txBody>
          <a:bodyPr wrap="none">
            <a:spAutoFit/>
          </a:bodyPr>
          <a:lstStyle/>
          <a:p>
            <a:pPr algn="ctr"/>
            <a:r>
              <a:rPr lang="en-US" sz="2000" b="1"/>
              <a:t>Stopping</a:t>
            </a:r>
          </a:p>
          <a:p>
            <a:pPr algn="ctr"/>
            <a:r>
              <a:rPr lang="en-US" sz="2000" b="1"/>
              <a:t>Rule Met?</a:t>
            </a:r>
          </a:p>
        </p:txBody>
      </p:sp>
      <p:sp>
        <p:nvSpPr>
          <p:cNvPr id="9223" name="Text Box 7"/>
          <p:cNvSpPr txBox="1">
            <a:spLocks noChangeArrowheads="1"/>
          </p:cNvSpPr>
          <p:nvPr/>
        </p:nvSpPr>
        <p:spPr bwMode="auto">
          <a:xfrm>
            <a:off x="7161213" y="5003800"/>
            <a:ext cx="1703387" cy="1641475"/>
          </a:xfrm>
          <a:prstGeom prst="rect">
            <a:avLst/>
          </a:prstGeom>
          <a:solidFill>
            <a:srgbClr val="FFFF00"/>
          </a:solidFill>
          <a:ln w="25400">
            <a:solidFill>
              <a:srgbClr val="000000"/>
            </a:solidFill>
            <a:miter lim="800000"/>
            <a:headEnd/>
            <a:tailEnd/>
          </a:ln>
        </p:spPr>
        <p:txBody>
          <a:bodyPr wrap="none">
            <a:spAutoFit/>
          </a:bodyPr>
          <a:lstStyle/>
          <a:p>
            <a:pPr algn="ctr"/>
            <a:r>
              <a:rPr lang="en-US" sz="2000" b="1"/>
              <a:t>Stop Trial or</a:t>
            </a:r>
          </a:p>
          <a:p>
            <a:pPr algn="ctr"/>
            <a:r>
              <a:rPr lang="en-US" sz="2000" b="1"/>
              <a:t>Begin Next</a:t>
            </a:r>
          </a:p>
          <a:p>
            <a:pPr algn="ctr"/>
            <a:r>
              <a:rPr lang="en-US" sz="2000" b="1"/>
              <a:t>Phase in</a:t>
            </a:r>
          </a:p>
          <a:p>
            <a:pPr algn="ctr"/>
            <a:r>
              <a:rPr lang="en-US" sz="2000" b="1"/>
              <a:t>Seamless</a:t>
            </a:r>
          </a:p>
          <a:p>
            <a:pPr algn="ctr"/>
            <a:r>
              <a:rPr lang="en-US" sz="2000" b="1"/>
              <a:t>Design</a:t>
            </a:r>
          </a:p>
        </p:txBody>
      </p:sp>
      <p:sp>
        <p:nvSpPr>
          <p:cNvPr id="9224" name="Text Box 8"/>
          <p:cNvSpPr txBox="1">
            <a:spLocks noChangeArrowheads="1"/>
          </p:cNvSpPr>
          <p:nvPr/>
        </p:nvSpPr>
        <p:spPr bwMode="auto">
          <a:xfrm>
            <a:off x="2720975" y="4851400"/>
            <a:ext cx="3016250" cy="1031875"/>
          </a:xfrm>
          <a:prstGeom prst="rect">
            <a:avLst/>
          </a:prstGeom>
          <a:solidFill>
            <a:srgbClr val="FFFF00"/>
          </a:solidFill>
          <a:ln w="25400">
            <a:solidFill>
              <a:srgbClr val="000000"/>
            </a:solidFill>
            <a:miter lim="800000"/>
            <a:headEnd/>
            <a:tailEnd/>
          </a:ln>
        </p:spPr>
        <p:txBody>
          <a:bodyPr wrap="none">
            <a:spAutoFit/>
          </a:bodyPr>
          <a:lstStyle/>
          <a:p>
            <a:pPr algn="ctr"/>
            <a:r>
              <a:rPr lang="en-US" sz="2000" b="1"/>
              <a:t>Revise Allocation</a:t>
            </a:r>
          </a:p>
          <a:p>
            <a:pPr algn="ctr"/>
            <a:r>
              <a:rPr lang="en-US" sz="2000" b="1"/>
              <a:t>and Sampling Rules</a:t>
            </a:r>
          </a:p>
          <a:p>
            <a:pPr algn="ctr"/>
            <a:r>
              <a:rPr lang="en-US" sz="2000" b="1"/>
              <a:t>per Adaptive Algorithm</a:t>
            </a:r>
          </a:p>
        </p:txBody>
      </p:sp>
      <p:sp>
        <p:nvSpPr>
          <p:cNvPr id="9225" name="Line 9"/>
          <p:cNvSpPr>
            <a:spLocks noChangeShapeType="1"/>
          </p:cNvSpPr>
          <p:nvPr/>
        </p:nvSpPr>
        <p:spPr bwMode="auto">
          <a:xfrm>
            <a:off x="457200" y="990600"/>
            <a:ext cx="8229600" cy="0"/>
          </a:xfrm>
          <a:prstGeom prst="line">
            <a:avLst/>
          </a:prstGeom>
          <a:noFill/>
          <a:ln w="9525">
            <a:solidFill>
              <a:schemeClr val="tx1"/>
            </a:solidFill>
            <a:round/>
            <a:headEnd/>
            <a:tailEnd/>
          </a:ln>
        </p:spPr>
        <p:txBody>
          <a:bodyPr/>
          <a:lstStyle/>
          <a:p>
            <a:endParaRPr lang="en-US"/>
          </a:p>
        </p:txBody>
      </p:sp>
      <p:sp>
        <p:nvSpPr>
          <p:cNvPr id="9226" name="Freeform 10"/>
          <p:cNvSpPr>
            <a:spLocks/>
          </p:cNvSpPr>
          <p:nvPr/>
        </p:nvSpPr>
        <p:spPr bwMode="auto">
          <a:xfrm>
            <a:off x="1368425" y="1981200"/>
            <a:ext cx="1295400" cy="838200"/>
          </a:xfrm>
          <a:custGeom>
            <a:avLst/>
            <a:gdLst>
              <a:gd name="T0" fmla="*/ 0 w 816"/>
              <a:gd name="T1" fmla="*/ 0 h 528"/>
              <a:gd name="T2" fmla="*/ 381000 w 816"/>
              <a:gd name="T3" fmla="*/ 685800 h 528"/>
              <a:gd name="T4" fmla="*/ 1295400 w 816"/>
              <a:gd name="T5" fmla="*/ 838200 h 528"/>
              <a:gd name="T6" fmla="*/ 0 60000 65536"/>
              <a:gd name="T7" fmla="*/ 0 60000 65536"/>
              <a:gd name="T8" fmla="*/ 0 60000 65536"/>
              <a:gd name="T9" fmla="*/ 0 w 816"/>
              <a:gd name="T10" fmla="*/ 0 h 528"/>
              <a:gd name="T11" fmla="*/ 816 w 816"/>
              <a:gd name="T12" fmla="*/ 528 h 528"/>
            </a:gdLst>
            <a:ahLst/>
            <a:cxnLst>
              <a:cxn ang="T6">
                <a:pos x="T0" y="T1"/>
              </a:cxn>
              <a:cxn ang="T7">
                <a:pos x="T2" y="T3"/>
              </a:cxn>
              <a:cxn ang="T8">
                <a:pos x="T4" y="T5"/>
              </a:cxn>
            </a:cxnLst>
            <a:rect l="T9" t="T10" r="T11" b="T12"/>
            <a:pathLst>
              <a:path w="816" h="528">
                <a:moveTo>
                  <a:pt x="0" y="0"/>
                </a:moveTo>
                <a:cubicBezTo>
                  <a:pt x="52" y="172"/>
                  <a:pt x="104" y="344"/>
                  <a:pt x="240" y="432"/>
                </a:cubicBezTo>
                <a:cubicBezTo>
                  <a:pt x="376" y="520"/>
                  <a:pt x="596" y="524"/>
                  <a:pt x="816" y="528"/>
                </a:cubicBezTo>
              </a:path>
            </a:pathLst>
          </a:custGeom>
          <a:noFill/>
          <a:ln w="76200">
            <a:solidFill>
              <a:schemeClr val="tx1"/>
            </a:solidFill>
            <a:round/>
            <a:headEnd/>
            <a:tailEnd type="none" w="lg" len="lg"/>
          </a:ln>
        </p:spPr>
        <p:txBody>
          <a:bodyPr/>
          <a:lstStyle/>
          <a:p>
            <a:endParaRPr lang="en-US"/>
          </a:p>
        </p:txBody>
      </p:sp>
      <p:sp>
        <p:nvSpPr>
          <p:cNvPr id="9227" name="Freeform 11"/>
          <p:cNvSpPr>
            <a:spLocks/>
          </p:cNvSpPr>
          <p:nvPr/>
        </p:nvSpPr>
        <p:spPr bwMode="auto">
          <a:xfrm>
            <a:off x="1825625" y="2819400"/>
            <a:ext cx="914400" cy="914400"/>
          </a:xfrm>
          <a:custGeom>
            <a:avLst/>
            <a:gdLst>
              <a:gd name="T0" fmla="*/ 0 w 576"/>
              <a:gd name="T1" fmla="*/ 914400 h 576"/>
              <a:gd name="T2" fmla="*/ 152400 w 576"/>
              <a:gd name="T3" fmla="*/ 152400 h 576"/>
              <a:gd name="T4" fmla="*/ 914400 w 576"/>
              <a:gd name="T5" fmla="*/ 0 h 576"/>
              <a:gd name="T6" fmla="*/ 0 60000 65536"/>
              <a:gd name="T7" fmla="*/ 0 60000 65536"/>
              <a:gd name="T8" fmla="*/ 0 60000 65536"/>
              <a:gd name="T9" fmla="*/ 0 w 576"/>
              <a:gd name="T10" fmla="*/ 0 h 576"/>
              <a:gd name="T11" fmla="*/ 576 w 576"/>
              <a:gd name="T12" fmla="*/ 576 h 576"/>
            </a:gdLst>
            <a:ahLst/>
            <a:cxnLst>
              <a:cxn ang="T6">
                <a:pos x="T0" y="T1"/>
              </a:cxn>
              <a:cxn ang="T7">
                <a:pos x="T2" y="T3"/>
              </a:cxn>
              <a:cxn ang="T8">
                <a:pos x="T4" y="T5"/>
              </a:cxn>
            </a:cxnLst>
            <a:rect l="T9" t="T10" r="T11" b="T12"/>
            <a:pathLst>
              <a:path w="576" h="576">
                <a:moveTo>
                  <a:pt x="0" y="576"/>
                </a:moveTo>
                <a:cubicBezTo>
                  <a:pt x="0" y="384"/>
                  <a:pt x="0" y="192"/>
                  <a:pt x="96" y="96"/>
                </a:cubicBezTo>
                <a:cubicBezTo>
                  <a:pt x="192" y="0"/>
                  <a:pt x="384" y="0"/>
                  <a:pt x="576" y="0"/>
                </a:cubicBezTo>
              </a:path>
            </a:pathLst>
          </a:custGeom>
          <a:noFill/>
          <a:ln w="76200">
            <a:solidFill>
              <a:schemeClr val="tx1"/>
            </a:solidFill>
            <a:round/>
            <a:headEnd/>
            <a:tailEnd type="stealth" w="lg" len="lg"/>
          </a:ln>
        </p:spPr>
        <p:txBody>
          <a:bodyPr/>
          <a:lstStyle/>
          <a:p>
            <a:endParaRPr lang="en-US"/>
          </a:p>
        </p:txBody>
      </p:sp>
      <p:sp>
        <p:nvSpPr>
          <p:cNvPr id="9228" name="Freeform 12"/>
          <p:cNvSpPr>
            <a:spLocks/>
          </p:cNvSpPr>
          <p:nvPr/>
        </p:nvSpPr>
        <p:spPr bwMode="auto">
          <a:xfrm rot="10800000">
            <a:off x="5740400" y="4419600"/>
            <a:ext cx="914400" cy="914400"/>
          </a:xfrm>
          <a:custGeom>
            <a:avLst/>
            <a:gdLst>
              <a:gd name="T0" fmla="*/ 0 w 576"/>
              <a:gd name="T1" fmla="*/ 914400 h 576"/>
              <a:gd name="T2" fmla="*/ 152400 w 576"/>
              <a:gd name="T3" fmla="*/ 152400 h 576"/>
              <a:gd name="T4" fmla="*/ 914400 w 576"/>
              <a:gd name="T5" fmla="*/ 0 h 576"/>
              <a:gd name="T6" fmla="*/ 0 60000 65536"/>
              <a:gd name="T7" fmla="*/ 0 60000 65536"/>
              <a:gd name="T8" fmla="*/ 0 60000 65536"/>
              <a:gd name="T9" fmla="*/ 0 w 576"/>
              <a:gd name="T10" fmla="*/ 0 h 576"/>
              <a:gd name="T11" fmla="*/ 576 w 576"/>
              <a:gd name="T12" fmla="*/ 576 h 576"/>
            </a:gdLst>
            <a:ahLst/>
            <a:cxnLst>
              <a:cxn ang="T6">
                <a:pos x="T0" y="T1"/>
              </a:cxn>
              <a:cxn ang="T7">
                <a:pos x="T2" y="T3"/>
              </a:cxn>
              <a:cxn ang="T8">
                <a:pos x="T4" y="T5"/>
              </a:cxn>
            </a:cxnLst>
            <a:rect l="T9" t="T10" r="T11" b="T12"/>
            <a:pathLst>
              <a:path w="576" h="576">
                <a:moveTo>
                  <a:pt x="0" y="576"/>
                </a:moveTo>
                <a:cubicBezTo>
                  <a:pt x="0" y="384"/>
                  <a:pt x="0" y="192"/>
                  <a:pt x="96" y="96"/>
                </a:cubicBezTo>
                <a:cubicBezTo>
                  <a:pt x="192" y="0"/>
                  <a:pt x="384" y="0"/>
                  <a:pt x="576" y="0"/>
                </a:cubicBezTo>
              </a:path>
            </a:pathLst>
          </a:custGeom>
          <a:noFill/>
          <a:ln w="76200">
            <a:solidFill>
              <a:schemeClr val="tx1"/>
            </a:solidFill>
            <a:round/>
            <a:headEnd/>
            <a:tailEnd type="stealth" w="lg" len="lg"/>
          </a:ln>
        </p:spPr>
        <p:txBody>
          <a:bodyPr/>
          <a:lstStyle/>
          <a:p>
            <a:endParaRPr lang="en-US"/>
          </a:p>
        </p:txBody>
      </p:sp>
      <p:sp>
        <p:nvSpPr>
          <p:cNvPr id="9229" name="Freeform 13"/>
          <p:cNvSpPr>
            <a:spLocks/>
          </p:cNvSpPr>
          <p:nvPr/>
        </p:nvSpPr>
        <p:spPr bwMode="auto">
          <a:xfrm rot="5400000">
            <a:off x="5740400" y="2819400"/>
            <a:ext cx="914400" cy="914400"/>
          </a:xfrm>
          <a:custGeom>
            <a:avLst/>
            <a:gdLst>
              <a:gd name="T0" fmla="*/ 0 w 576"/>
              <a:gd name="T1" fmla="*/ 914400 h 576"/>
              <a:gd name="T2" fmla="*/ 152400 w 576"/>
              <a:gd name="T3" fmla="*/ 152400 h 576"/>
              <a:gd name="T4" fmla="*/ 914400 w 576"/>
              <a:gd name="T5" fmla="*/ 0 h 576"/>
              <a:gd name="T6" fmla="*/ 0 60000 65536"/>
              <a:gd name="T7" fmla="*/ 0 60000 65536"/>
              <a:gd name="T8" fmla="*/ 0 60000 65536"/>
              <a:gd name="T9" fmla="*/ 0 w 576"/>
              <a:gd name="T10" fmla="*/ 0 h 576"/>
              <a:gd name="T11" fmla="*/ 576 w 576"/>
              <a:gd name="T12" fmla="*/ 576 h 576"/>
            </a:gdLst>
            <a:ahLst/>
            <a:cxnLst>
              <a:cxn ang="T6">
                <a:pos x="T0" y="T1"/>
              </a:cxn>
              <a:cxn ang="T7">
                <a:pos x="T2" y="T3"/>
              </a:cxn>
              <a:cxn ang="T8">
                <a:pos x="T4" y="T5"/>
              </a:cxn>
            </a:cxnLst>
            <a:rect l="T9" t="T10" r="T11" b="T12"/>
            <a:pathLst>
              <a:path w="576" h="576">
                <a:moveTo>
                  <a:pt x="0" y="576"/>
                </a:moveTo>
                <a:cubicBezTo>
                  <a:pt x="0" y="384"/>
                  <a:pt x="0" y="192"/>
                  <a:pt x="96" y="96"/>
                </a:cubicBezTo>
                <a:cubicBezTo>
                  <a:pt x="192" y="0"/>
                  <a:pt x="384" y="0"/>
                  <a:pt x="576" y="0"/>
                </a:cubicBezTo>
              </a:path>
            </a:pathLst>
          </a:custGeom>
          <a:noFill/>
          <a:ln w="76200">
            <a:solidFill>
              <a:schemeClr val="tx1"/>
            </a:solidFill>
            <a:round/>
            <a:headEnd/>
            <a:tailEnd type="stealth" w="lg" len="lg"/>
          </a:ln>
        </p:spPr>
        <p:txBody>
          <a:bodyPr/>
          <a:lstStyle/>
          <a:p>
            <a:endParaRPr lang="en-US"/>
          </a:p>
        </p:txBody>
      </p:sp>
      <p:sp>
        <p:nvSpPr>
          <p:cNvPr id="9230" name="Freeform 14"/>
          <p:cNvSpPr>
            <a:spLocks/>
          </p:cNvSpPr>
          <p:nvPr/>
        </p:nvSpPr>
        <p:spPr bwMode="auto">
          <a:xfrm rot="-5400000">
            <a:off x="1825625" y="4419600"/>
            <a:ext cx="914400" cy="914400"/>
          </a:xfrm>
          <a:custGeom>
            <a:avLst/>
            <a:gdLst>
              <a:gd name="T0" fmla="*/ 0 w 576"/>
              <a:gd name="T1" fmla="*/ 914400 h 576"/>
              <a:gd name="T2" fmla="*/ 152400 w 576"/>
              <a:gd name="T3" fmla="*/ 152400 h 576"/>
              <a:gd name="T4" fmla="*/ 914400 w 576"/>
              <a:gd name="T5" fmla="*/ 0 h 576"/>
              <a:gd name="T6" fmla="*/ 0 60000 65536"/>
              <a:gd name="T7" fmla="*/ 0 60000 65536"/>
              <a:gd name="T8" fmla="*/ 0 60000 65536"/>
              <a:gd name="T9" fmla="*/ 0 w 576"/>
              <a:gd name="T10" fmla="*/ 0 h 576"/>
              <a:gd name="T11" fmla="*/ 576 w 576"/>
              <a:gd name="T12" fmla="*/ 576 h 576"/>
            </a:gdLst>
            <a:ahLst/>
            <a:cxnLst>
              <a:cxn ang="T6">
                <a:pos x="T0" y="T1"/>
              </a:cxn>
              <a:cxn ang="T7">
                <a:pos x="T2" y="T3"/>
              </a:cxn>
              <a:cxn ang="T8">
                <a:pos x="T4" y="T5"/>
              </a:cxn>
            </a:cxnLst>
            <a:rect l="T9" t="T10" r="T11" b="T12"/>
            <a:pathLst>
              <a:path w="576" h="576">
                <a:moveTo>
                  <a:pt x="0" y="576"/>
                </a:moveTo>
                <a:cubicBezTo>
                  <a:pt x="0" y="384"/>
                  <a:pt x="0" y="192"/>
                  <a:pt x="96" y="96"/>
                </a:cubicBezTo>
                <a:cubicBezTo>
                  <a:pt x="192" y="0"/>
                  <a:pt x="384" y="0"/>
                  <a:pt x="576" y="0"/>
                </a:cubicBezTo>
              </a:path>
            </a:pathLst>
          </a:custGeom>
          <a:noFill/>
          <a:ln w="76200">
            <a:solidFill>
              <a:schemeClr val="tx1"/>
            </a:solidFill>
            <a:round/>
            <a:headEnd/>
            <a:tailEnd type="stealth" w="lg" len="lg"/>
          </a:ln>
        </p:spPr>
        <p:txBody>
          <a:bodyPr/>
          <a:lstStyle/>
          <a:p>
            <a:endParaRPr lang="en-US"/>
          </a:p>
        </p:txBody>
      </p:sp>
      <p:sp>
        <p:nvSpPr>
          <p:cNvPr id="9231" name="Freeform 15"/>
          <p:cNvSpPr>
            <a:spLocks/>
          </p:cNvSpPr>
          <p:nvPr/>
        </p:nvSpPr>
        <p:spPr bwMode="auto">
          <a:xfrm rot="302953">
            <a:off x="6654800" y="4440945"/>
            <a:ext cx="533400" cy="1096962"/>
          </a:xfrm>
          <a:custGeom>
            <a:avLst/>
            <a:gdLst>
              <a:gd name="T0" fmla="*/ 0 w 816"/>
              <a:gd name="T1" fmla="*/ 0 h 528"/>
              <a:gd name="T2" fmla="*/ 156882 w 816"/>
              <a:gd name="T3" fmla="*/ 897514 h 528"/>
              <a:gd name="T4" fmla="*/ 533400 w 816"/>
              <a:gd name="T5" fmla="*/ 1096962 h 528"/>
              <a:gd name="T6" fmla="*/ 0 60000 65536"/>
              <a:gd name="T7" fmla="*/ 0 60000 65536"/>
              <a:gd name="T8" fmla="*/ 0 60000 65536"/>
              <a:gd name="T9" fmla="*/ 0 w 816"/>
              <a:gd name="T10" fmla="*/ 0 h 528"/>
              <a:gd name="T11" fmla="*/ 816 w 816"/>
              <a:gd name="T12" fmla="*/ 528 h 528"/>
            </a:gdLst>
            <a:ahLst/>
            <a:cxnLst>
              <a:cxn ang="T6">
                <a:pos x="T0" y="T1"/>
              </a:cxn>
              <a:cxn ang="T7">
                <a:pos x="T2" y="T3"/>
              </a:cxn>
              <a:cxn ang="T8">
                <a:pos x="T4" y="T5"/>
              </a:cxn>
            </a:cxnLst>
            <a:rect l="T9" t="T10" r="T11" b="T12"/>
            <a:pathLst>
              <a:path w="816" h="528">
                <a:moveTo>
                  <a:pt x="0" y="0"/>
                </a:moveTo>
                <a:cubicBezTo>
                  <a:pt x="52" y="172"/>
                  <a:pt x="104" y="344"/>
                  <a:pt x="240" y="432"/>
                </a:cubicBezTo>
                <a:cubicBezTo>
                  <a:pt x="376" y="520"/>
                  <a:pt x="596" y="524"/>
                  <a:pt x="816" y="528"/>
                </a:cubicBezTo>
              </a:path>
            </a:pathLst>
          </a:custGeom>
          <a:noFill/>
          <a:ln w="76200">
            <a:solidFill>
              <a:schemeClr val="tx1"/>
            </a:solidFill>
            <a:round/>
            <a:headEnd/>
            <a:tailEnd type="stealth" w="lg" len="lg"/>
          </a:ln>
        </p:spPr>
        <p:txBody>
          <a:bodyPr/>
          <a:lstStyle/>
          <a:p>
            <a:endParaRPr lang="en-US"/>
          </a:p>
        </p:txBody>
      </p:sp>
      <p:grpSp>
        <p:nvGrpSpPr>
          <p:cNvPr id="2" name="Group 24"/>
          <p:cNvGrpSpPr>
            <a:grpSpLocks noChangeAspect="1"/>
          </p:cNvGrpSpPr>
          <p:nvPr/>
        </p:nvGrpSpPr>
        <p:grpSpPr bwMode="auto">
          <a:xfrm>
            <a:off x="4038600" y="3581400"/>
            <a:ext cx="858838" cy="858838"/>
            <a:chOff x="2688" y="2256"/>
            <a:chExt cx="432" cy="432"/>
          </a:xfrm>
        </p:grpSpPr>
        <p:sp>
          <p:nvSpPr>
            <p:cNvPr id="9233" name="Oval 16"/>
            <p:cNvSpPr>
              <a:spLocks noChangeAspect="1" noChangeArrowheads="1"/>
            </p:cNvSpPr>
            <p:nvPr/>
          </p:nvSpPr>
          <p:spPr bwMode="auto">
            <a:xfrm>
              <a:off x="2688" y="2256"/>
              <a:ext cx="432" cy="432"/>
            </a:xfrm>
            <a:prstGeom prst="ellipse">
              <a:avLst/>
            </a:prstGeom>
            <a:noFill/>
            <a:ln w="76200">
              <a:solidFill>
                <a:schemeClr val="tx1"/>
              </a:solidFill>
              <a:round/>
              <a:headEnd/>
              <a:tailEnd/>
            </a:ln>
          </p:spPr>
          <p:txBody>
            <a:bodyPr wrap="none" anchor="ctr"/>
            <a:lstStyle/>
            <a:p>
              <a:endParaRPr lang="en-US" sz="1800"/>
            </a:p>
          </p:txBody>
        </p:sp>
        <p:sp>
          <p:nvSpPr>
            <p:cNvPr id="9234" name="Line 18"/>
            <p:cNvSpPr>
              <a:spLocks noChangeAspect="1" noChangeShapeType="1"/>
            </p:cNvSpPr>
            <p:nvPr/>
          </p:nvSpPr>
          <p:spPr bwMode="auto">
            <a:xfrm flipH="1">
              <a:off x="2832" y="2688"/>
              <a:ext cx="96" cy="0"/>
            </a:xfrm>
            <a:prstGeom prst="line">
              <a:avLst/>
            </a:prstGeom>
            <a:noFill/>
            <a:ln w="76200">
              <a:solidFill>
                <a:schemeClr val="tx1"/>
              </a:solidFill>
              <a:round/>
              <a:headEnd/>
              <a:tailEnd type="stealth" w="med" len="med"/>
            </a:ln>
          </p:spPr>
          <p:txBody>
            <a:bodyPr/>
            <a:lstStyle/>
            <a:p>
              <a:endParaRPr lang="en-US"/>
            </a:p>
          </p:txBody>
        </p:sp>
        <p:sp>
          <p:nvSpPr>
            <p:cNvPr id="9235" name="Line 21"/>
            <p:cNvSpPr>
              <a:spLocks noChangeAspect="1" noChangeShapeType="1"/>
            </p:cNvSpPr>
            <p:nvPr/>
          </p:nvSpPr>
          <p:spPr bwMode="auto">
            <a:xfrm rot="5400000" flipH="1">
              <a:off x="2640" y="2448"/>
              <a:ext cx="96" cy="0"/>
            </a:xfrm>
            <a:prstGeom prst="line">
              <a:avLst/>
            </a:prstGeom>
            <a:noFill/>
            <a:ln w="76200">
              <a:solidFill>
                <a:schemeClr val="tx1"/>
              </a:solidFill>
              <a:round/>
              <a:headEnd/>
              <a:tailEnd type="stealth" w="med" len="med"/>
            </a:ln>
          </p:spPr>
          <p:txBody>
            <a:bodyPr/>
            <a:lstStyle/>
            <a:p>
              <a:endParaRPr lang="en-US"/>
            </a:p>
          </p:txBody>
        </p:sp>
        <p:sp>
          <p:nvSpPr>
            <p:cNvPr id="9236" name="Line 22"/>
            <p:cNvSpPr>
              <a:spLocks noChangeAspect="1" noChangeShapeType="1"/>
            </p:cNvSpPr>
            <p:nvPr/>
          </p:nvSpPr>
          <p:spPr bwMode="auto">
            <a:xfrm rot="10800000" flipH="1">
              <a:off x="2880" y="2256"/>
              <a:ext cx="96" cy="0"/>
            </a:xfrm>
            <a:prstGeom prst="line">
              <a:avLst/>
            </a:prstGeom>
            <a:noFill/>
            <a:ln w="76200">
              <a:solidFill>
                <a:schemeClr val="tx1"/>
              </a:solidFill>
              <a:round/>
              <a:headEnd/>
              <a:tailEnd type="stealth" w="med" len="med"/>
            </a:ln>
          </p:spPr>
          <p:txBody>
            <a:bodyPr/>
            <a:lstStyle/>
            <a:p>
              <a:endParaRPr lang="en-US"/>
            </a:p>
          </p:txBody>
        </p:sp>
        <p:sp>
          <p:nvSpPr>
            <p:cNvPr id="9237" name="Line 23"/>
            <p:cNvSpPr>
              <a:spLocks noChangeAspect="1" noChangeShapeType="1"/>
            </p:cNvSpPr>
            <p:nvPr/>
          </p:nvSpPr>
          <p:spPr bwMode="auto">
            <a:xfrm rot="16200000" flipH="1">
              <a:off x="3072" y="2496"/>
              <a:ext cx="96" cy="0"/>
            </a:xfrm>
            <a:prstGeom prst="line">
              <a:avLst/>
            </a:prstGeom>
            <a:noFill/>
            <a:ln w="76200">
              <a:solidFill>
                <a:schemeClr val="tx1"/>
              </a:solidFill>
              <a:round/>
              <a:headEnd/>
              <a:tailEnd type="stealth" w="med" len="med"/>
            </a:ln>
          </p:spPr>
          <p:txBody>
            <a:bodyPr/>
            <a:lstStyle/>
            <a:p>
              <a:endParaRPr lang="en-US"/>
            </a:p>
          </p:txBody>
        </p:sp>
      </p:grpSp>
      <p:sp>
        <p:nvSpPr>
          <p:cNvPr id="22" name="TextBox 21"/>
          <p:cNvSpPr txBox="1"/>
          <p:nvPr/>
        </p:nvSpPr>
        <p:spPr>
          <a:xfrm>
            <a:off x="6052457" y="4563776"/>
            <a:ext cx="1280222" cy="400110"/>
          </a:xfrm>
          <a:prstGeom prst="rect">
            <a:avLst/>
          </a:prstGeom>
          <a:noFill/>
        </p:spPr>
        <p:txBody>
          <a:bodyPr wrap="none" rtlCol="0">
            <a:spAutoFit/>
          </a:bodyPr>
          <a:lstStyle/>
          <a:p>
            <a:r>
              <a:rPr lang="en-US" sz="2000" dirty="0" smtClean="0"/>
              <a:t>No     Yes</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941387"/>
          </a:xfrm>
        </p:spPr>
        <p:txBody>
          <a:bodyPr/>
          <a:lstStyle/>
          <a:p>
            <a:pPr eaLnBrk="1" hangingPunct="1"/>
            <a:r>
              <a:rPr lang="en-US" sz="4000" smtClean="0"/>
              <a:t>Historical Context</a:t>
            </a:r>
          </a:p>
        </p:txBody>
      </p:sp>
      <p:sp>
        <p:nvSpPr>
          <p:cNvPr id="10243" name="Rectangle 3"/>
          <p:cNvSpPr>
            <a:spLocks noGrp="1" noChangeArrowheads="1"/>
          </p:cNvSpPr>
          <p:nvPr>
            <p:ph type="body" idx="1"/>
          </p:nvPr>
        </p:nvSpPr>
        <p:spPr>
          <a:xfrm>
            <a:off x="609600" y="1600200"/>
            <a:ext cx="7848600" cy="4343400"/>
          </a:xfrm>
        </p:spPr>
        <p:txBody>
          <a:bodyPr/>
          <a:lstStyle/>
          <a:p>
            <a:pPr eaLnBrk="1" hangingPunct="1"/>
            <a:r>
              <a:rPr lang="en-US" smtClean="0"/>
              <a:t>Historically, obtaining results that were “reliable and valid” required fixed study designs</a:t>
            </a:r>
          </a:p>
          <a:p>
            <a:pPr eaLnBrk="1" hangingPunct="1"/>
            <a:r>
              <a:rPr lang="en-US" smtClean="0"/>
              <a:t>Allowed the determination of theoretical error rates</a:t>
            </a:r>
          </a:p>
          <a:p>
            <a:pPr eaLnBrk="1" hangingPunct="1"/>
            <a:r>
              <a:rPr lang="en-US" smtClean="0"/>
              <a:t>Fundamental characteristic of the “culture” of biostatistics and clinical trial methodology</a:t>
            </a:r>
          </a:p>
        </p:txBody>
      </p:sp>
      <p:sp>
        <p:nvSpPr>
          <p:cNvPr id="10244" name="Line 4"/>
          <p:cNvSpPr>
            <a:spLocks noChangeShapeType="1"/>
          </p:cNvSpPr>
          <p:nvPr/>
        </p:nvSpPr>
        <p:spPr bwMode="auto">
          <a:xfrm>
            <a:off x="685800" y="1295400"/>
            <a:ext cx="77724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76200"/>
            <a:ext cx="8763000" cy="1447800"/>
          </a:xfrm>
        </p:spPr>
        <p:txBody>
          <a:bodyPr/>
          <a:lstStyle/>
          <a:p>
            <a:pPr eaLnBrk="1" hangingPunct="1"/>
            <a:r>
              <a:rPr lang="en-US" sz="4000" smtClean="0"/>
              <a:t>Why are Study Designs Fixed?</a:t>
            </a:r>
          </a:p>
        </p:txBody>
      </p:sp>
      <p:sp>
        <p:nvSpPr>
          <p:cNvPr id="11267" name="Rectangle 3"/>
          <p:cNvSpPr>
            <a:spLocks noGrp="1" noChangeArrowheads="1"/>
          </p:cNvSpPr>
          <p:nvPr>
            <p:ph type="body" idx="1"/>
          </p:nvPr>
        </p:nvSpPr>
        <p:spPr>
          <a:xfrm>
            <a:off x="685800" y="1524000"/>
            <a:ext cx="8077200" cy="4572000"/>
          </a:xfrm>
        </p:spPr>
        <p:txBody>
          <a:bodyPr/>
          <a:lstStyle/>
          <a:p>
            <a:pPr eaLnBrk="1" hangingPunct="1"/>
            <a:r>
              <a:rPr lang="en-US" dirty="0" smtClean="0"/>
              <a:t>It’s easiest to calculate type I error rates if the design parameters of the trial are all constant</a:t>
            </a:r>
          </a:p>
          <a:p>
            <a:pPr eaLnBrk="1" hangingPunct="1"/>
            <a:r>
              <a:rPr lang="en-US" dirty="0" smtClean="0"/>
              <a:t>There are some other reasons:</a:t>
            </a:r>
          </a:p>
          <a:p>
            <a:pPr lvl="1" eaLnBrk="1" hangingPunct="1"/>
            <a:r>
              <a:rPr lang="en-US" dirty="0" smtClean="0"/>
              <a:t>Results obtained using “Standard approaches” are generally considered valid</a:t>
            </a:r>
          </a:p>
          <a:p>
            <a:pPr lvl="1" eaLnBrk="1" hangingPunct="1"/>
            <a:r>
              <a:rPr lang="en-US" dirty="0" smtClean="0"/>
              <a:t>Logistically simpler to execute</a:t>
            </a:r>
          </a:p>
          <a:p>
            <a:pPr lvl="1" eaLnBrk="1" hangingPunct="1"/>
            <a:r>
              <a:rPr lang="en-US" dirty="0" smtClean="0"/>
              <a:t>Fixed designs are less sensitive to “drift” in the characteristics of subjects over time</a:t>
            </a:r>
          </a:p>
        </p:txBody>
      </p:sp>
      <p:sp>
        <p:nvSpPr>
          <p:cNvPr id="11268" name="Line 4"/>
          <p:cNvSpPr>
            <a:spLocks noChangeShapeType="1"/>
          </p:cNvSpPr>
          <p:nvPr/>
        </p:nvSpPr>
        <p:spPr bwMode="auto">
          <a:xfrm>
            <a:off x="685800" y="1219200"/>
            <a:ext cx="77724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2331</TotalTime>
  <Words>1786</Words>
  <Application>Microsoft Office PowerPoint</Application>
  <PresentationFormat>On-screen Show (4:3)</PresentationFormat>
  <Paragraphs>491</Paragraphs>
  <Slides>44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Default Design</vt:lpstr>
      <vt:lpstr>Acrobat Document</vt:lpstr>
      <vt:lpstr>Adaptive Clinical Trials</vt:lpstr>
      <vt:lpstr>Financial Disclosures</vt:lpstr>
      <vt:lpstr>Outline</vt:lpstr>
      <vt:lpstr>“Philosophy” of Adaptive Trials</vt:lpstr>
      <vt:lpstr>Adaptation: Definition</vt:lpstr>
      <vt:lpstr>PowerPoint Presentation</vt:lpstr>
      <vt:lpstr>The Adaptive Process</vt:lpstr>
      <vt:lpstr>Historical Context</vt:lpstr>
      <vt:lpstr>Why are Study Designs Fixed?</vt:lpstr>
      <vt:lpstr>Traditional vs. Flexible Methods</vt:lpstr>
      <vt:lpstr>Type of Adaptive Rules</vt:lpstr>
      <vt:lpstr>An Example Adaptive Trial</vt:lpstr>
      <vt:lpstr>An Example Adaptive Trial</vt:lpstr>
      <vt:lpstr>PowerPoint Presentation</vt:lpstr>
      <vt:lpstr>An Example Adaptive Trial</vt:lpstr>
      <vt:lpstr>PowerPoint Presentation</vt:lpstr>
      <vt:lpstr>When is Adaptation Most Valuable?</vt:lpstr>
      <vt:lpstr>Why Not Adapt?</vt:lpstr>
      <vt:lpstr>Categories of Adaptive Trials</vt:lpstr>
      <vt:lpstr>Categories of Adaptive Trials</vt:lpstr>
      <vt:lpstr>Some (Bayesian) Adaptive Strategies</vt:lpstr>
      <vt:lpstr>Frequent Interim Analyses</vt:lpstr>
      <vt:lpstr>Longitudinal Modeling</vt:lpstr>
      <vt:lpstr>Response-adaptive Randomization</vt:lpstr>
      <vt:lpstr>Decision Rules/Predictive Probabilities</vt:lpstr>
      <vt:lpstr>Dose-response Modeling</vt:lpstr>
      <vt:lpstr>Extensive Simulations</vt:lpstr>
      <vt:lpstr>The Adaptive Process</vt:lpstr>
      <vt:lpstr>Components of an Adaptive Trial</vt:lpstr>
      <vt:lpstr>Components of an Adaptive Trial</vt:lpstr>
      <vt:lpstr>Components of an Adaptive Trial</vt:lpstr>
      <vt:lpstr>Components of an Adaptive Trial</vt:lpstr>
      <vt:lpstr>Components of an Adaptive Trial</vt:lpstr>
      <vt:lpstr>Components of an Adaptive Trial</vt:lpstr>
      <vt:lpstr>Components of an Adaptive Trial</vt:lpstr>
      <vt:lpstr>Data and Safety Monitoring Boards</vt:lpstr>
      <vt:lpstr>Data and Safety Monitoring Boards</vt:lpstr>
      <vt:lpstr>IRB Review</vt:lpstr>
      <vt:lpstr>Acceptability to Key Stakeholders</vt:lpstr>
      <vt:lpstr>FDA Guidance Documents</vt:lpstr>
      <vt:lpstr>The ADAPT-IT Project</vt:lpstr>
      <vt:lpstr>Online Tools and Resources</vt:lpstr>
      <vt:lpstr>Conclusions</vt:lpstr>
      <vt:lpstr>PowerPoint Presentation</vt:lpstr>
    </vt:vector>
  </TitlesOfParts>
  <Company>Los Angeles Biomedical Research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Course in Adaptive Clinical Trials</dc:title>
  <dc:creator>Roger J. Lewis</dc:creator>
  <cp:lastModifiedBy>Lewis, Roger J.</cp:lastModifiedBy>
  <cp:revision>104</cp:revision>
  <dcterms:created xsi:type="dcterms:W3CDTF">2009-04-19T01:41:07Z</dcterms:created>
  <dcterms:modified xsi:type="dcterms:W3CDTF">2012-03-16T15:01:43Z</dcterms:modified>
</cp:coreProperties>
</file>