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2"/>
  </p:handoutMasterIdLst>
  <p:sldIdLst>
    <p:sldId id="256" r:id="rId2"/>
    <p:sldId id="258" r:id="rId3"/>
    <p:sldId id="259" r:id="rId4"/>
    <p:sldId id="260" r:id="rId5"/>
    <p:sldId id="261" r:id="rId6"/>
    <p:sldId id="270" r:id="rId7"/>
    <p:sldId id="271" r:id="rId8"/>
    <p:sldId id="264" r:id="rId9"/>
    <p:sldId id="266" r:id="rId10"/>
    <p:sldId id="262" r:id="rId11"/>
    <p:sldId id="272" r:id="rId12"/>
    <p:sldId id="267" r:id="rId13"/>
    <p:sldId id="269" r:id="rId14"/>
    <p:sldId id="268" r:id="rId15"/>
    <p:sldId id="273" r:id="rId16"/>
    <p:sldId id="287" r:id="rId17"/>
    <p:sldId id="274" r:id="rId18"/>
    <p:sldId id="275" r:id="rId19"/>
    <p:sldId id="276" r:id="rId20"/>
    <p:sldId id="277" r:id="rId21"/>
    <p:sldId id="279" r:id="rId22"/>
    <p:sldId id="288" r:id="rId23"/>
    <p:sldId id="289" r:id="rId24"/>
    <p:sldId id="280" r:id="rId25"/>
    <p:sldId id="281" r:id="rId26"/>
    <p:sldId id="282" r:id="rId27"/>
    <p:sldId id="283" r:id="rId28"/>
    <p:sldId id="284" r:id="rId29"/>
    <p:sldId id="290" r:id="rId30"/>
    <p:sldId id="291" r:id="rId31"/>
    <p:sldId id="285" r:id="rId32"/>
    <p:sldId id="292" r:id="rId33"/>
    <p:sldId id="293" r:id="rId34"/>
    <p:sldId id="294" r:id="rId35"/>
    <p:sldId id="295" r:id="rId36"/>
    <p:sldId id="286" r:id="rId37"/>
    <p:sldId id="265" r:id="rId38"/>
    <p:sldId id="296" r:id="rId39"/>
    <p:sldId id="257" r:id="rId40"/>
    <p:sldId id="297" r:id="rId4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01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ger\Dropbox\Lectures%20and%20Presentations\UCLA%20CTSI%20Value%20of%20Information\Basic%20Graph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ger\Dropbox\Lectures%20and%20Presentations\UCLA%20CTSI%20Value%20of%20Information\Basic%20Graph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ger\Dropbox\Lectures%20and%20Presentations\UCLA%20CTSI%20Value%20of%20Information\Basic%20Graph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ger\Dropbox\Lectures%20and%20Presentations\UCLA%20CTSI%20Value%20of%20Information\Basic%20Graph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ger\Dropbox\Lectures%20and%20Presentations\UCLA%20CTSI%20Value%20of%20Information\Basic%20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ger\Dropbox\Lectures%20and%20Presentations\UCLA%20CTSI%20Value%20of%20Information\Basic%20Graph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ger\Dropbox\Lectures%20and%20Presentations\UCLA%20CTSI%20Value%20of%20Information\Basic%20Graph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ger\Dropbox\Lectures%20and%20Presentations\UCLA%20CTSI%20Value%20of%20Information\Basic%20Graph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ger\Dropbox\Lectures%20and%20Presentations\UCLA%20CTSI%20Value%20of%20Information\Basic%20Graph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ger\Dropbox\Lectures%20and%20Presentations\UCLA%20CTSI%20Value%20of%20Information\Basic%20Graph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ger\Dropbox\Lectures%20and%20Presentations\UCLA%20CTSI%20Value%20of%20Information\Basic%20Graph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ger\Dropbox\Lectures%20and%20Presentations\UCLA%20CTSI%20Value%20of%20Information\Basic%20Graph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ger\Dropbox\Lectures%20and%20Presentations\UCLA%20CTSI%20Value%20of%20Information\Basic%20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smoothMarker"/>
        <c:ser>
          <c:idx val="0"/>
          <c:order val="0"/>
          <c:spPr>
            <a:ln w="57150">
              <a:solidFill>
                <a:srgbClr val="C00000"/>
              </a:solidFill>
            </a:ln>
          </c:spPr>
          <c:marker>
            <c:symbol val="none"/>
          </c:marker>
          <c:yVal>
            <c:numRef>
              <c:f>Sheet1!$E$1:$E$21</c:f>
              <c:numCache>
                <c:formatCode>General</c:formatCode>
                <c:ptCount val="21"/>
                <c:pt idx="0">
                  <c:v>1.879528816539084E-12</c:v>
                </c:pt>
                <c:pt idx="1">
                  <c:v>3.1767254385375206E-10</c:v>
                </c:pt>
                <c:pt idx="2">
                  <c:v>3.1288976184971219E-8</c:v>
                </c:pt>
                <c:pt idx="3">
                  <c:v>1.7959076665728913E-6</c:v>
                </c:pt>
                <c:pt idx="4">
                  <c:v>6.0070000546769491E-5</c:v>
                </c:pt>
                <c:pt idx="5">
                  <c:v>1.1708796207911746E-3</c:v>
                </c:pt>
                <c:pt idx="6">
                  <c:v>1.3299883542443759E-2</c:v>
                </c:pt>
                <c:pt idx="7">
                  <c:v>8.8036832582372646E-2</c:v>
                </c:pt>
                <c:pt idx="8">
                  <c:v>0.33959552564493911</c:v>
                </c:pt>
                <c:pt idx="9">
                  <c:v>0.76337949433685326</c:v>
                </c:pt>
                <c:pt idx="10">
                  <c:v>1</c:v>
                </c:pt>
                <c:pt idx="11">
                  <c:v>0.76337949433685326</c:v>
                </c:pt>
                <c:pt idx="12">
                  <c:v>0.33959552564493911</c:v>
                </c:pt>
                <c:pt idx="13">
                  <c:v>8.8036832582372646E-2</c:v>
                </c:pt>
                <c:pt idx="14">
                  <c:v>1.3299883542443759E-2</c:v>
                </c:pt>
                <c:pt idx="15">
                  <c:v>1.1708796207911746E-3</c:v>
                </c:pt>
                <c:pt idx="16">
                  <c:v>6.0070000546769491E-5</c:v>
                </c:pt>
                <c:pt idx="17">
                  <c:v>1.7959076665728913E-6</c:v>
                </c:pt>
                <c:pt idx="18">
                  <c:v>3.1288976184971219E-8</c:v>
                </c:pt>
                <c:pt idx="19">
                  <c:v>3.1767254385375206E-10</c:v>
                </c:pt>
                <c:pt idx="20">
                  <c:v>1.879528816539084E-12</c:v>
                </c:pt>
              </c:numCache>
            </c:numRef>
          </c:yVal>
          <c:smooth val="1"/>
        </c:ser>
        <c:dLbls/>
        <c:axId val="56032640"/>
        <c:axId val="65027456"/>
      </c:scatterChart>
      <c:valAx>
        <c:axId val="56032640"/>
        <c:scaling>
          <c:orientation val="minMax"/>
        </c:scaling>
        <c:delete val="1"/>
        <c:axPos val="b"/>
        <c:tickLblPos val="none"/>
        <c:crossAx val="65027456"/>
        <c:crosses val="autoZero"/>
        <c:crossBetween val="midCat"/>
      </c:valAx>
      <c:valAx>
        <c:axId val="65027456"/>
        <c:scaling>
          <c:orientation val="minMax"/>
        </c:scaling>
        <c:delete val="1"/>
        <c:axPos val="l"/>
        <c:numFmt formatCode="General" sourceLinked="1"/>
        <c:tickLblPos val="none"/>
        <c:crossAx val="5603264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05"/>
          <c:y val="2.777777777777779E-2"/>
          <c:w val="0.93888888888888899"/>
          <c:h val="0.80555555555555569"/>
        </c:manualLayout>
      </c:layout>
      <c:scatterChart>
        <c:scatterStyle val="smoothMarker"/>
        <c:ser>
          <c:idx val="1"/>
          <c:order val="0"/>
          <c:spPr>
            <a:ln w="5715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Sheet1!$A$1:$A$21</c:f>
              <c:numCache>
                <c:formatCode>General</c:formatCode>
                <c:ptCount val="21"/>
                <c:pt idx="0">
                  <c:v>-1</c:v>
                </c:pt>
                <c:pt idx="1">
                  <c:v>-0.9</c:v>
                </c:pt>
                <c:pt idx="2">
                  <c:v>-0.8</c:v>
                </c:pt>
                <c:pt idx="3">
                  <c:v>-0.70000000000000007</c:v>
                </c:pt>
                <c:pt idx="4">
                  <c:v>-0.60000000000000009</c:v>
                </c:pt>
                <c:pt idx="5">
                  <c:v>-0.5</c:v>
                </c:pt>
                <c:pt idx="6">
                  <c:v>-0.4</c:v>
                </c:pt>
                <c:pt idx="7">
                  <c:v>-0.30000000000000004</c:v>
                </c:pt>
                <c:pt idx="8">
                  <c:v>-0.2</c:v>
                </c:pt>
                <c:pt idx="9">
                  <c:v>-0.1</c:v>
                </c:pt>
                <c:pt idx="10">
                  <c:v>0</c:v>
                </c:pt>
                <c:pt idx="11">
                  <c:v>0.1</c:v>
                </c:pt>
                <c:pt idx="12">
                  <c:v>0.2</c:v>
                </c:pt>
                <c:pt idx="13">
                  <c:v>0.30000000000000004</c:v>
                </c:pt>
                <c:pt idx="14">
                  <c:v>0.4</c:v>
                </c:pt>
                <c:pt idx="15">
                  <c:v>0.5</c:v>
                </c:pt>
                <c:pt idx="16">
                  <c:v>0.60000000000000009</c:v>
                </c:pt>
                <c:pt idx="17">
                  <c:v>0.70000000000000007</c:v>
                </c:pt>
                <c:pt idx="18">
                  <c:v>0.8</c:v>
                </c:pt>
                <c:pt idx="19">
                  <c:v>0.9</c:v>
                </c:pt>
                <c:pt idx="20">
                  <c:v>1</c:v>
                </c:pt>
              </c:numCache>
            </c:numRef>
          </c:xVal>
          <c:yVal>
            <c:numRef>
              <c:f>Sheet1!$D$1:$D$21</c:f>
              <c:numCache>
                <c:formatCode>General</c:formatCode>
                <c:ptCount val="21"/>
                <c:pt idx="0">
                  <c:v>4.9787068367863944E-2</c:v>
                </c:pt>
                <c:pt idx="1">
                  <c:v>8.8036832582372576E-2</c:v>
                </c:pt>
                <c:pt idx="2">
                  <c:v>0.1466069621303501</c:v>
                </c:pt>
                <c:pt idx="3">
                  <c:v>0.22992548518672395</c:v>
                </c:pt>
                <c:pt idx="4">
                  <c:v>0.33959552564493928</c:v>
                </c:pt>
                <c:pt idx="5">
                  <c:v>0.47236655274101474</c:v>
                </c:pt>
                <c:pt idx="6">
                  <c:v>0.61878339180614073</c:v>
                </c:pt>
                <c:pt idx="7">
                  <c:v>0.76337949433685348</c:v>
                </c:pt>
                <c:pt idx="8">
                  <c:v>0.88692043671715759</c:v>
                </c:pt>
                <c:pt idx="9">
                  <c:v>0.97044553354850838</c:v>
                </c:pt>
                <c:pt idx="10">
                  <c:v>1</c:v>
                </c:pt>
                <c:pt idx="11">
                  <c:v>0.97044553354850838</c:v>
                </c:pt>
                <c:pt idx="12">
                  <c:v>0.88692043671715759</c:v>
                </c:pt>
                <c:pt idx="13">
                  <c:v>0.76337949433685348</c:v>
                </c:pt>
                <c:pt idx="14">
                  <c:v>0.61878339180614073</c:v>
                </c:pt>
                <c:pt idx="15">
                  <c:v>0.47236655274101474</c:v>
                </c:pt>
                <c:pt idx="16">
                  <c:v>0.33959552564493928</c:v>
                </c:pt>
                <c:pt idx="17">
                  <c:v>0.22992548518672395</c:v>
                </c:pt>
                <c:pt idx="18">
                  <c:v>0.1466069621303501</c:v>
                </c:pt>
                <c:pt idx="19">
                  <c:v>8.8036832582372576E-2</c:v>
                </c:pt>
                <c:pt idx="20">
                  <c:v>4.9787068367863944E-2</c:v>
                </c:pt>
              </c:numCache>
            </c:numRef>
          </c:yVal>
          <c:smooth val="1"/>
        </c:ser>
        <c:dLbls/>
        <c:axId val="76720000"/>
        <c:axId val="76721536"/>
      </c:scatterChart>
      <c:valAx>
        <c:axId val="76720000"/>
        <c:scaling>
          <c:orientation val="minMax"/>
        </c:scaling>
        <c:delete val="1"/>
        <c:axPos val="b"/>
        <c:numFmt formatCode="General" sourceLinked="1"/>
        <c:tickLblPos val="none"/>
        <c:crossAx val="76721536"/>
        <c:crosses val="autoZero"/>
        <c:crossBetween val="midCat"/>
      </c:valAx>
      <c:valAx>
        <c:axId val="76721536"/>
        <c:scaling>
          <c:orientation val="minMax"/>
        </c:scaling>
        <c:delete val="1"/>
        <c:axPos val="l"/>
        <c:numFmt formatCode="General" sourceLinked="1"/>
        <c:tickLblPos val="none"/>
        <c:crossAx val="76720000"/>
        <c:crosses val="autoZero"/>
        <c:crossBetween val="midCat"/>
      </c:valAx>
      <c:spPr>
        <a:noFill/>
      </c:spPr>
    </c:plotArea>
    <c:plotVisOnly val="1"/>
    <c:dispBlanksAs val="gap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smoothMarker"/>
        <c:ser>
          <c:idx val="0"/>
          <c:order val="0"/>
          <c:spPr>
            <a:ln w="57150">
              <a:solidFill>
                <a:srgbClr val="C00000"/>
              </a:solidFill>
            </a:ln>
          </c:spPr>
          <c:marker>
            <c:symbol val="none"/>
          </c:marker>
          <c:yVal>
            <c:numRef>
              <c:f>Sheet1!$E$1:$E$21</c:f>
              <c:numCache>
                <c:formatCode>General</c:formatCode>
                <c:ptCount val="21"/>
                <c:pt idx="0">
                  <c:v>1.8795288165390845E-12</c:v>
                </c:pt>
                <c:pt idx="1">
                  <c:v>3.1767254385375206E-10</c:v>
                </c:pt>
                <c:pt idx="2">
                  <c:v>3.1288976184971219E-8</c:v>
                </c:pt>
                <c:pt idx="3">
                  <c:v>1.795907666572891E-6</c:v>
                </c:pt>
                <c:pt idx="4">
                  <c:v>6.0070000546769477E-5</c:v>
                </c:pt>
                <c:pt idx="5">
                  <c:v>1.1708796207911746E-3</c:v>
                </c:pt>
                <c:pt idx="6">
                  <c:v>1.3299883542443757E-2</c:v>
                </c:pt>
                <c:pt idx="7">
                  <c:v>8.8036832582372632E-2</c:v>
                </c:pt>
                <c:pt idx="8">
                  <c:v>0.33959552564493911</c:v>
                </c:pt>
                <c:pt idx="9">
                  <c:v>0.76337949433685326</c:v>
                </c:pt>
                <c:pt idx="10">
                  <c:v>1</c:v>
                </c:pt>
                <c:pt idx="11">
                  <c:v>0.76337949433685326</c:v>
                </c:pt>
                <c:pt idx="12">
                  <c:v>0.33959552564493911</c:v>
                </c:pt>
                <c:pt idx="13">
                  <c:v>8.8036832582372632E-2</c:v>
                </c:pt>
                <c:pt idx="14">
                  <c:v>1.3299883542443757E-2</c:v>
                </c:pt>
                <c:pt idx="15">
                  <c:v>1.1708796207911746E-3</c:v>
                </c:pt>
                <c:pt idx="16">
                  <c:v>6.0070000546769477E-5</c:v>
                </c:pt>
                <c:pt idx="17">
                  <c:v>1.795907666572891E-6</c:v>
                </c:pt>
                <c:pt idx="18">
                  <c:v>3.1288976184971219E-8</c:v>
                </c:pt>
                <c:pt idx="19">
                  <c:v>3.1767254385375206E-10</c:v>
                </c:pt>
                <c:pt idx="20">
                  <c:v>1.8795288165390845E-12</c:v>
                </c:pt>
              </c:numCache>
            </c:numRef>
          </c:yVal>
          <c:smooth val="1"/>
        </c:ser>
        <c:dLbls/>
        <c:axId val="76712192"/>
        <c:axId val="76726272"/>
      </c:scatterChart>
      <c:valAx>
        <c:axId val="76712192"/>
        <c:scaling>
          <c:orientation val="minMax"/>
        </c:scaling>
        <c:delete val="1"/>
        <c:axPos val="b"/>
        <c:tickLblPos val="none"/>
        <c:crossAx val="76726272"/>
        <c:crosses val="autoZero"/>
        <c:crossBetween val="midCat"/>
      </c:valAx>
      <c:valAx>
        <c:axId val="76726272"/>
        <c:scaling>
          <c:orientation val="minMax"/>
        </c:scaling>
        <c:delete val="1"/>
        <c:axPos val="l"/>
        <c:numFmt formatCode="General" sourceLinked="1"/>
        <c:tickLblPos val="none"/>
        <c:crossAx val="7671219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05"/>
          <c:y val="2.777777777777779E-2"/>
          <c:w val="0.93888888888888899"/>
          <c:h val="0.80555555555555569"/>
        </c:manualLayout>
      </c:layout>
      <c:scatterChart>
        <c:scatterStyle val="smoothMarker"/>
        <c:ser>
          <c:idx val="1"/>
          <c:order val="0"/>
          <c:spPr>
            <a:ln w="5715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Sheet1!$A$1:$A$21</c:f>
              <c:numCache>
                <c:formatCode>General</c:formatCode>
                <c:ptCount val="21"/>
                <c:pt idx="0">
                  <c:v>-1</c:v>
                </c:pt>
                <c:pt idx="1">
                  <c:v>-0.9</c:v>
                </c:pt>
                <c:pt idx="2">
                  <c:v>-0.8</c:v>
                </c:pt>
                <c:pt idx="3">
                  <c:v>-0.70000000000000007</c:v>
                </c:pt>
                <c:pt idx="4">
                  <c:v>-0.60000000000000009</c:v>
                </c:pt>
                <c:pt idx="5">
                  <c:v>-0.5</c:v>
                </c:pt>
                <c:pt idx="6">
                  <c:v>-0.4</c:v>
                </c:pt>
                <c:pt idx="7">
                  <c:v>-0.30000000000000004</c:v>
                </c:pt>
                <c:pt idx="8">
                  <c:v>-0.2</c:v>
                </c:pt>
                <c:pt idx="9">
                  <c:v>-0.1</c:v>
                </c:pt>
                <c:pt idx="10">
                  <c:v>0</c:v>
                </c:pt>
                <c:pt idx="11">
                  <c:v>0.1</c:v>
                </c:pt>
                <c:pt idx="12">
                  <c:v>0.2</c:v>
                </c:pt>
                <c:pt idx="13">
                  <c:v>0.30000000000000004</c:v>
                </c:pt>
                <c:pt idx="14">
                  <c:v>0.4</c:v>
                </c:pt>
                <c:pt idx="15">
                  <c:v>0.5</c:v>
                </c:pt>
                <c:pt idx="16">
                  <c:v>0.60000000000000009</c:v>
                </c:pt>
                <c:pt idx="17">
                  <c:v>0.70000000000000007</c:v>
                </c:pt>
                <c:pt idx="18">
                  <c:v>0.8</c:v>
                </c:pt>
                <c:pt idx="19">
                  <c:v>0.9</c:v>
                </c:pt>
                <c:pt idx="20">
                  <c:v>1</c:v>
                </c:pt>
              </c:numCache>
            </c:numRef>
          </c:xVal>
          <c:yVal>
            <c:numRef>
              <c:f>Sheet1!$D$1:$D$21</c:f>
              <c:numCache>
                <c:formatCode>General</c:formatCode>
                <c:ptCount val="21"/>
                <c:pt idx="0">
                  <c:v>4.9787068367863944E-2</c:v>
                </c:pt>
                <c:pt idx="1">
                  <c:v>8.8036832582372576E-2</c:v>
                </c:pt>
                <c:pt idx="2">
                  <c:v>0.1466069621303501</c:v>
                </c:pt>
                <c:pt idx="3">
                  <c:v>0.22992548518672395</c:v>
                </c:pt>
                <c:pt idx="4">
                  <c:v>0.33959552564493928</c:v>
                </c:pt>
                <c:pt idx="5">
                  <c:v>0.47236655274101474</c:v>
                </c:pt>
                <c:pt idx="6">
                  <c:v>0.61878339180614073</c:v>
                </c:pt>
                <c:pt idx="7">
                  <c:v>0.76337949433685348</c:v>
                </c:pt>
                <c:pt idx="8">
                  <c:v>0.88692043671715759</c:v>
                </c:pt>
                <c:pt idx="9">
                  <c:v>0.97044553354850838</c:v>
                </c:pt>
                <c:pt idx="10">
                  <c:v>1</c:v>
                </c:pt>
                <c:pt idx="11">
                  <c:v>0.97044553354850838</c:v>
                </c:pt>
                <c:pt idx="12">
                  <c:v>0.88692043671715759</c:v>
                </c:pt>
                <c:pt idx="13">
                  <c:v>0.76337949433685348</c:v>
                </c:pt>
                <c:pt idx="14">
                  <c:v>0.61878339180614073</c:v>
                </c:pt>
                <c:pt idx="15">
                  <c:v>0.47236655274101474</c:v>
                </c:pt>
                <c:pt idx="16">
                  <c:v>0.33959552564493928</c:v>
                </c:pt>
                <c:pt idx="17">
                  <c:v>0.22992548518672395</c:v>
                </c:pt>
                <c:pt idx="18">
                  <c:v>0.1466069621303501</c:v>
                </c:pt>
                <c:pt idx="19">
                  <c:v>8.8036832582372576E-2</c:v>
                </c:pt>
                <c:pt idx="20">
                  <c:v>4.9787068367863944E-2</c:v>
                </c:pt>
              </c:numCache>
            </c:numRef>
          </c:yVal>
          <c:smooth val="1"/>
        </c:ser>
        <c:dLbls/>
        <c:axId val="76733056"/>
        <c:axId val="76796288"/>
      </c:scatterChart>
      <c:valAx>
        <c:axId val="76733056"/>
        <c:scaling>
          <c:orientation val="minMax"/>
        </c:scaling>
        <c:delete val="1"/>
        <c:axPos val="b"/>
        <c:numFmt formatCode="General" sourceLinked="1"/>
        <c:tickLblPos val="none"/>
        <c:crossAx val="76796288"/>
        <c:crosses val="autoZero"/>
        <c:crossBetween val="midCat"/>
      </c:valAx>
      <c:valAx>
        <c:axId val="76796288"/>
        <c:scaling>
          <c:orientation val="minMax"/>
        </c:scaling>
        <c:delete val="1"/>
        <c:axPos val="l"/>
        <c:numFmt formatCode="General" sourceLinked="1"/>
        <c:tickLblPos val="none"/>
        <c:crossAx val="76733056"/>
        <c:crosses val="autoZero"/>
        <c:crossBetween val="midCat"/>
      </c:valAx>
      <c:spPr>
        <a:noFill/>
      </c:spPr>
    </c:plotArea>
    <c:plotVisOnly val="1"/>
    <c:dispBlanksAs val="gap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smoothMarker"/>
        <c:ser>
          <c:idx val="0"/>
          <c:order val="0"/>
          <c:spPr>
            <a:ln w="57150">
              <a:solidFill>
                <a:srgbClr val="C00000"/>
              </a:solidFill>
            </a:ln>
          </c:spPr>
          <c:marker>
            <c:symbol val="none"/>
          </c:marker>
          <c:yVal>
            <c:numRef>
              <c:f>Sheet1!$E$1:$E$21</c:f>
              <c:numCache>
                <c:formatCode>General</c:formatCode>
                <c:ptCount val="21"/>
                <c:pt idx="0">
                  <c:v>1.8795288165390845E-12</c:v>
                </c:pt>
                <c:pt idx="1">
                  <c:v>3.1767254385375206E-10</c:v>
                </c:pt>
                <c:pt idx="2">
                  <c:v>3.1288976184971219E-8</c:v>
                </c:pt>
                <c:pt idx="3">
                  <c:v>1.795907666572891E-6</c:v>
                </c:pt>
                <c:pt idx="4">
                  <c:v>6.0070000546769477E-5</c:v>
                </c:pt>
                <c:pt idx="5">
                  <c:v>1.1708796207911746E-3</c:v>
                </c:pt>
                <c:pt idx="6">
                  <c:v>1.3299883542443757E-2</c:v>
                </c:pt>
                <c:pt idx="7">
                  <c:v>8.8036832582372632E-2</c:v>
                </c:pt>
                <c:pt idx="8">
                  <c:v>0.33959552564493911</c:v>
                </c:pt>
                <c:pt idx="9">
                  <c:v>0.76337949433685326</c:v>
                </c:pt>
                <c:pt idx="10">
                  <c:v>1</c:v>
                </c:pt>
                <c:pt idx="11">
                  <c:v>0.76337949433685326</c:v>
                </c:pt>
                <c:pt idx="12">
                  <c:v>0.33959552564493911</c:v>
                </c:pt>
                <c:pt idx="13">
                  <c:v>8.8036832582372632E-2</c:v>
                </c:pt>
                <c:pt idx="14">
                  <c:v>1.3299883542443757E-2</c:v>
                </c:pt>
                <c:pt idx="15">
                  <c:v>1.1708796207911746E-3</c:v>
                </c:pt>
                <c:pt idx="16">
                  <c:v>6.0070000546769477E-5</c:v>
                </c:pt>
                <c:pt idx="17">
                  <c:v>1.795907666572891E-6</c:v>
                </c:pt>
                <c:pt idx="18">
                  <c:v>3.1288976184971219E-8</c:v>
                </c:pt>
                <c:pt idx="19">
                  <c:v>3.1767254385375206E-10</c:v>
                </c:pt>
                <c:pt idx="20">
                  <c:v>1.8795288165390845E-12</c:v>
                </c:pt>
              </c:numCache>
            </c:numRef>
          </c:yVal>
          <c:smooth val="1"/>
        </c:ser>
        <c:dLbls/>
        <c:axId val="76803072"/>
        <c:axId val="76829440"/>
      </c:scatterChart>
      <c:valAx>
        <c:axId val="76803072"/>
        <c:scaling>
          <c:orientation val="minMax"/>
        </c:scaling>
        <c:delete val="1"/>
        <c:axPos val="b"/>
        <c:tickLblPos val="none"/>
        <c:crossAx val="76829440"/>
        <c:crosses val="autoZero"/>
        <c:crossBetween val="midCat"/>
      </c:valAx>
      <c:valAx>
        <c:axId val="76829440"/>
        <c:scaling>
          <c:orientation val="minMax"/>
        </c:scaling>
        <c:delete val="1"/>
        <c:axPos val="l"/>
        <c:numFmt formatCode="General" sourceLinked="1"/>
        <c:tickLblPos val="none"/>
        <c:crossAx val="7680307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05"/>
          <c:y val="2.777777777777779E-2"/>
          <c:w val="0.93888888888888899"/>
          <c:h val="0.80555555555555569"/>
        </c:manualLayout>
      </c:layout>
      <c:scatterChart>
        <c:scatterStyle val="smoothMarker"/>
        <c:ser>
          <c:idx val="1"/>
          <c:order val="0"/>
          <c:spPr>
            <a:ln w="5715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Sheet1!$A$1:$A$21</c:f>
              <c:numCache>
                <c:formatCode>General</c:formatCode>
                <c:ptCount val="21"/>
                <c:pt idx="0">
                  <c:v>-1</c:v>
                </c:pt>
                <c:pt idx="1">
                  <c:v>-0.9</c:v>
                </c:pt>
                <c:pt idx="2">
                  <c:v>-0.8</c:v>
                </c:pt>
                <c:pt idx="3">
                  <c:v>-0.70000000000000007</c:v>
                </c:pt>
                <c:pt idx="4">
                  <c:v>-0.60000000000000009</c:v>
                </c:pt>
                <c:pt idx="5">
                  <c:v>-0.5</c:v>
                </c:pt>
                <c:pt idx="6">
                  <c:v>-0.4</c:v>
                </c:pt>
                <c:pt idx="7">
                  <c:v>-0.30000000000000004</c:v>
                </c:pt>
                <c:pt idx="8">
                  <c:v>-0.2</c:v>
                </c:pt>
                <c:pt idx="9">
                  <c:v>-0.1</c:v>
                </c:pt>
                <c:pt idx="10">
                  <c:v>0</c:v>
                </c:pt>
                <c:pt idx="11">
                  <c:v>0.1</c:v>
                </c:pt>
                <c:pt idx="12">
                  <c:v>0.2</c:v>
                </c:pt>
                <c:pt idx="13">
                  <c:v>0.30000000000000004</c:v>
                </c:pt>
                <c:pt idx="14">
                  <c:v>0.4</c:v>
                </c:pt>
                <c:pt idx="15">
                  <c:v>0.5</c:v>
                </c:pt>
                <c:pt idx="16">
                  <c:v>0.60000000000000009</c:v>
                </c:pt>
                <c:pt idx="17">
                  <c:v>0.70000000000000007</c:v>
                </c:pt>
                <c:pt idx="18">
                  <c:v>0.8</c:v>
                </c:pt>
                <c:pt idx="19">
                  <c:v>0.9</c:v>
                </c:pt>
                <c:pt idx="20">
                  <c:v>1</c:v>
                </c:pt>
              </c:numCache>
            </c:numRef>
          </c:xVal>
          <c:yVal>
            <c:numRef>
              <c:f>Sheet1!$D$1:$D$21</c:f>
              <c:numCache>
                <c:formatCode>General</c:formatCode>
                <c:ptCount val="21"/>
                <c:pt idx="0">
                  <c:v>4.9787068367863944E-2</c:v>
                </c:pt>
                <c:pt idx="1">
                  <c:v>8.8036832582372576E-2</c:v>
                </c:pt>
                <c:pt idx="2">
                  <c:v>0.1466069621303501</c:v>
                </c:pt>
                <c:pt idx="3">
                  <c:v>0.22992548518672395</c:v>
                </c:pt>
                <c:pt idx="4">
                  <c:v>0.33959552564493928</c:v>
                </c:pt>
                <c:pt idx="5">
                  <c:v>0.47236655274101474</c:v>
                </c:pt>
                <c:pt idx="6">
                  <c:v>0.61878339180614073</c:v>
                </c:pt>
                <c:pt idx="7">
                  <c:v>0.76337949433685348</c:v>
                </c:pt>
                <c:pt idx="8">
                  <c:v>0.88692043671715759</c:v>
                </c:pt>
                <c:pt idx="9">
                  <c:v>0.97044553354850838</c:v>
                </c:pt>
                <c:pt idx="10">
                  <c:v>1</c:v>
                </c:pt>
                <c:pt idx="11">
                  <c:v>0.97044553354850838</c:v>
                </c:pt>
                <c:pt idx="12">
                  <c:v>0.88692043671715759</c:v>
                </c:pt>
                <c:pt idx="13">
                  <c:v>0.76337949433685348</c:v>
                </c:pt>
                <c:pt idx="14">
                  <c:v>0.61878339180614073</c:v>
                </c:pt>
                <c:pt idx="15">
                  <c:v>0.47236655274101474</c:v>
                </c:pt>
                <c:pt idx="16">
                  <c:v>0.33959552564493928</c:v>
                </c:pt>
                <c:pt idx="17">
                  <c:v>0.22992548518672395</c:v>
                </c:pt>
                <c:pt idx="18">
                  <c:v>0.1466069621303501</c:v>
                </c:pt>
                <c:pt idx="19">
                  <c:v>8.8036832582372576E-2</c:v>
                </c:pt>
                <c:pt idx="20">
                  <c:v>4.9787068367863944E-2</c:v>
                </c:pt>
              </c:numCache>
            </c:numRef>
          </c:yVal>
          <c:smooth val="1"/>
        </c:ser>
        <c:dLbls/>
        <c:axId val="67682688"/>
        <c:axId val="67684224"/>
      </c:scatterChart>
      <c:valAx>
        <c:axId val="67682688"/>
        <c:scaling>
          <c:orientation val="minMax"/>
        </c:scaling>
        <c:delete val="1"/>
        <c:axPos val="b"/>
        <c:numFmt formatCode="General" sourceLinked="1"/>
        <c:tickLblPos val="none"/>
        <c:crossAx val="67684224"/>
        <c:crosses val="autoZero"/>
        <c:crossBetween val="midCat"/>
      </c:valAx>
      <c:valAx>
        <c:axId val="67684224"/>
        <c:scaling>
          <c:orientation val="minMax"/>
        </c:scaling>
        <c:delete val="1"/>
        <c:axPos val="l"/>
        <c:numFmt formatCode="General" sourceLinked="1"/>
        <c:tickLblPos val="none"/>
        <c:crossAx val="67682688"/>
        <c:crosses val="autoZero"/>
        <c:crossBetween val="midCat"/>
      </c:valAx>
      <c:spPr>
        <a:noFill/>
      </c:spPr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smoothMarker"/>
        <c:ser>
          <c:idx val="0"/>
          <c:order val="0"/>
          <c:spPr>
            <a:ln w="57150">
              <a:solidFill>
                <a:srgbClr val="C00000"/>
              </a:solidFill>
            </a:ln>
          </c:spPr>
          <c:marker>
            <c:symbol val="none"/>
          </c:marker>
          <c:yVal>
            <c:numRef>
              <c:f>Sheet1!$E$1:$E$21</c:f>
              <c:numCache>
                <c:formatCode>General</c:formatCode>
                <c:ptCount val="21"/>
                <c:pt idx="0">
                  <c:v>1.8795288165390845E-12</c:v>
                </c:pt>
                <c:pt idx="1">
                  <c:v>3.1767254385375206E-10</c:v>
                </c:pt>
                <c:pt idx="2">
                  <c:v>3.1288976184971219E-8</c:v>
                </c:pt>
                <c:pt idx="3">
                  <c:v>1.795907666572891E-6</c:v>
                </c:pt>
                <c:pt idx="4">
                  <c:v>6.0070000546769477E-5</c:v>
                </c:pt>
                <c:pt idx="5">
                  <c:v>1.1708796207911746E-3</c:v>
                </c:pt>
                <c:pt idx="6">
                  <c:v>1.3299883542443757E-2</c:v>
                </c:pt>
                <c:pt idx="7">
                  <c:v>8.8036832582372632E-2</c:v>
                </c:pt>
                <c:pt idx="8">
                  <c:v>0.33959552564493911</c:v>
                </c:pt>
                <c:pt idx="9">
                  <c:v>0.76337949433685326</c:v>
                </c:pt>
                <c:pt idx="10">
                  <c:v>1</c:v>
                </c:pt>
                <c:pt idx="11">
                  <c:v>0.76337949433685326</c:v>
                </c:pt>
                <c:pt idx="12">
                  <c:v>0.33959552564493911</c:v>
                </c:pt>
                <c:pt idx="13">
                  <c:v>8.8036832582372632E-2</c:v>
                </c:pt>
                <c:pt idx="14">
                  <c:v>1.3299883542443757E-2</c:v>
                </c:pt>
                <c:pt idx="15">
                  <c:v>1.1708796207911746E-3</c:v>
                </c:pt>
                <c:pt idx="16">
                  <c:v>6.0070000546769477E-5</c:v>
                </c:pt>
                <c:pt idx="17">
                  <c:v>1.795907666572891E-6</c:v>
                </c:pt>
                <c:pt idx="18">
                  <c:v>3.1288976184971219E-8</c:v>
                </c:pt>
                <c:pt idx="19">
                  <c:v>3.1767254385375206E-10</c:v>
                </c:pt>
                <c:pt idx="20">
                  <c:v>1.8795288165390845E-12</c:v>
                </c:pt>
              </c:numCache>
            </c:numRef>
          </c:yVal>
          <c:smooth val="1"/>
        </c:ser>
        <c:dLbls/>
        <c:axId val="67699456"/>
        <c:axId val="67700992"/>
      </c:scatterChart>
      <c:valAx>
        <c:axId val="67699456"/>
        <c:scaling>
          <c:orientation val="minMax"/>
        </c:scaling>
        <c:delete val="1"/>
        <c:axPos val="b"/>
        <c:tickLblPos val="none"/>
        <c:crossAx val="67700992"/>
        <c:crosses val="autoZero"/>
        <c:crossBetween val="midCat"/>
      </c:valAx>
      <c:valAx>
        <c:axId val="67700992"/>
        <c:scaling>
          <c:orientation val="minMax"/>
        </c:scaling>
        <c:delete val="1"/>
        <c:axPos val="l"/>
        <c:numFmt formatCode="General" sourceLinked="1"/>
        <c:tickLblPos val="none"/>
        <c:crossAx val="6769945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smoothMarker"/>
        <c:ser>
          <c:idx val="0"/>
          <c:order val="0"/>
          <c:spPr>
            <a:ln w="57150">
              <a:solidFill>
                <a:srgbClr val="C00000"/>
              </a:solidFill>
            </a:ln>
          </c:spPr>
          <c:marker>
            <c:symbol val="none"/>
          </c:marker>
          <c:yVal>
            <c:numRef>
              <c:f>Sheet1!$E$1:$E$21</c:f>
              <c:numCache>
                <c:formatCode>General</c:formatCode>
                <c:ptCount val="21"/>
                <c:pt idx="0">
                  <c:v>1.8795288165390845E-12</c:v>
                </c:pt>
                <c:pt idx="1">
                  <c:v>3.1767254385375206E-10</c:v>
                </c:pt>
                <c:pt idx="2">
                  <c:v>3.1288976184971219E-8</c:v>
                </c:pt>
                <c:pt idx="3">
                  <c:v>1.795907666572891E-6</c:v>
                </c:pt>
                <c:pt idx="4">
                  <c:v>6.0070000546769477E-5</c:v>
                </c:pt>
                <c:pt idx="5">
                  <c:v>1.1708796207911746E-3</c:v>
                </c:pt>
                <c:pt idx="6">
                  <c:v>1.3299883542443757E-2</c:v>
                </c:pt>
                <c:pt idx="7">
                  <c:v>8.8036832582372632E-2</c:v>
                </c:pt>
                <c:pt idx="8">
                  <c:v>0.33959552564493911</c:v>
                </c:pt>
                <c:pt idx="9">
                  <c:v>0.76337949433685326</c:v>
                </c:pt>
                <c:pt idx="10">
                  <c:v>1</c:v>
                </c:pt>
                <c:pt idx="11">
                  <c:v>0.76337949433685326</c:v>
                </c:pt>
                <c:pt idx="12">
                  <c:v>0.33959552564493911</c:v>
                </c:pt>
                <c:pt idx="13">
                  <c:v>8.8036832582372632E-2</c:v>
                </c:pt>
                <c:pt idx="14">
                  <c:v>1.3299883542443757E-2</c:v>
                </c:pt>
                <c:pt idx="15">
                  <c:v>1.1708796207911746E-3</c:v>
                </c:pt>
                <c:pt idx="16">
                  <c:v>6.0070000546769477E-5</c:v>
                </c:pt>
                <c:pt idx="17">
                  <c:v>1.795907666572891E-6</c:v>
                </c:pt>
                <c:pt idx="18">
                  <c:v>3.1288976184971219E-8</c:v>
                </c:pt>
                <c:pt idx="19">
                  <c:v>3.1767254385375206E-10</c:v>
                </c:pt>
                <c:pt idx="20">
                  <c:v>1.8795288165390845E-12</c:v>
                </c:pt>
              </c:numCache>
            </c:numRef>
          </c:yVal>
          <c:smooth val="1"/>
        </c:ser>
        <c:dLbls/>
        <c:axId val="67913216"/>
        <c:axId val="67914752"/>
      </c:scatterChart>
      <c:valAx>
        <c:axId val="67913216"/>
        <c:scaling>
          <c:orientation val="minMax"/>
        </c:scaling>
        <c:delete val="1"/>
        <c:axPos val="b"/>
        <c:tickLblPos val="none"/>
        <c:crossAx val="67914752"/>
        <c:crosses val="autoZero"/>
        <c:crossBetween val="midCat"/>
      </c:valAx>
      <c:valAx>
        <c:axId val="67914752"/>
        <c:scaling>
          <c:orientation val="minMax"/>
        </c:scaling>
        <c:delete val="1"/>
        <c:axPos val="l"/>
        <c:numFmt formatCode="General" sourceLinked="1"/>
        <c:tickLblPos val="none"/>
        <c:crossAx val="6791321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smoothMarker"/>
        <c:ser>
          <c:idx val="0"/>
          <c:order val="0"/>
          <c:spPr>
            <a:ln w="57150">
              <a:solidFill>
                <a:srgbClr val="C00000"/>
              </a:solidFill>
            </a:ln>
          </c:spPr>
          <c:marker>
            <c:symbol val="none"/>
          </c:marker>
          <c:yVal>
            <c:numRef>
              <c:f>Sheet1!$E$1:$E$21</c:f>
              <c:numCache>
                <c:formatCode>General</c:formatCode>
                <c:ptCount val="21"/>
                <c:pt idx="0">
                  <c:v>1.8795288165390845E-12</c:v>
                </c:pt>
                <c:pt idx="1">
                  <c:v>3.1767254385375206E-10</c:v>
                </c:pt>
                <c:pt idx="2">
                  <c:v>3.1288976184971219E-8</c:v>
                </c:pt>
                <c:pt idx="3">
                  <c:v>1.795907666572891E-6</c:v>
                </c:pt>
                <c:pt idx="4">
                  <c:v>6.0070000546769477E-5</c:v>
                </c:pt>
                <c:pt idx="5">
                  <c:v>1.1708796207911746E-3</c:v>
                </c:pt>
                <c:pt idx="6">
                  <c:v>1.3299883542443757E-2</c:v>
                </c:pt>
                <c:pt idx="7">
                  <c:v>8.8036832582372632E-2</c:v>
                </c:pt>
                <c:pt idx="8">
                  <c:v>0.33959552564493911</c:v>
                </c:pt>
                <c:pt idx="9">
                  <c:v>0.76337949433685326</c:v>
                </c:pt>
                <c:pt idx="10">
                  <c:v>1</c:v>
                </c:pt>
                <c:pt idx="11">
                  <c:v>0.76337949433685326</c:v>
                </c:pt>
                <c:pt idx="12">
                  <c:v>0.33959552564493911</c:v>
                </c:pt>
                <c:pt idx="13">
                  <c:v>8.8036832582372632E-2</c:v>
                </c:pt>
                <c:pt idx="14">
                  <c:v>1.3299883542443757E-2</c:v>
                </c:pt>
                <c:pt idx="15">
                  <c:v>1.1708796207911746E-3</c:v>
                </c:pt>
                <c:pt idx="16">
                  <c:v>6.0070000546769477E-5</c:v>
                </c:pt>
                <c:pt idx="17">
                  <c:v>1.795907666572891E-6</c:v>
                </c:pt>
                <c:pt idx="18">
                  <c:v>3.1288976184971219E-8</c:v>
                </c:pt>
                <c:pt idx="19">
                  <c:v>3.1767254385375206E-10</c:v>
                </c:pt>
                <c:pt idx="20">
                  <c:v>1.8795288165390845E-12</c:v>
                </c:pt>
              </c:numCache>
            </c:numRef>
          </c:yVal>
          <c:smooth val="1"/>
        </c:ser>
        <c:dLbls/>
        <c:axId val="67941888"/>
        <c:axId val="67943424"/>
      </c:scatterChart>
      <c:valAx>
        <c:axId val="67941888"/>
        <c:scaling>
          <c:orientation val="minMax"/>
        </c:scaling>
        <c:delete val="1"/>
        <c:axPos val="b"/>
        <c:tickLblPos val="none"/>
        <c:crossAx val="67943424"/>
        <c:crosses val="autoZero"/>
        <c:crossBetween val="midCat"/>
      </c:valAx>
      <c:valAx>
        <c:axId val="67943424"/>
        <c:scaling>
          <c:orientation val="minMax"/>
        </c:scaling>
        <c:delete val="1"/>
        <c:axPos val="l"/>
        <c:numFmt formatCode="General" sourceLinked="1"/>
        <c:tickLblPos val="none"/>
        <c:crossAx val="6794188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05"/>
          <c:y val="2.777777777777779E-2"/>
          <c:w val="0.93888888888888899"/>
          <c:h val="0.80555555555555569"/>
        </c:manualLayout>
      </c:layout>
      <c:scatterChart>
        <c:scatterStyle val="smoothMarker"/>
        <c:ser>
          <c:idx val="1"/>
          <c:order val="0"/>
          <c:spPr>
            <a:ln w="5715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Sheet1!$A$1:$A$21</c:f>
              <c:numCache>
                <c:formatCode>General</c:formatCode>
                <c:ptCount val="21"/>
                <c:pt idx="0">
                  <c:v>-1</c:v>
                </c:pt>
                <c:pt idx="1">
                  <c:v>-0.9</c:v>
                </c:pt>
                <c:pt idx="2">
                  <c:v>-0.8</c:v>
                </c:pt>
                <c:pt idx="3">
                  <c:v>-0.70000000000000007</c:v>
                </c:pt>
                <c:pt idx="4">
                  <c:v>-0.60000000000000009</c:v>
                </c:pt>
                <c:pt idx="5">
                  <c:v>-0.5</c:v>
                </c:pt>
                <c:pt idx="6">
                  <c:v>-0.4</c:v>
                </c:pt>
                <c:pt idx="7">
                  <c:v>-0.30000000000000004</c:v>
                </c:pt>
                <c:pt idx="8">
                  <c:v>-0.2</c:v>
                </c:pt>
                <c:pt idx="9">
                  <c:v>-0.1</c:v>
                </c:pt>
                <c:pt idx="10">
                  <c:v>0</c:v>
                </c:pt>
                <c:pt idx="11">
                  <c:v>0.1</c:v>
                </c:pt>
                <c:pt idx="12">
                  <c:v>0.2</c:v>
                </c:pt>
                <c:pt idx="13">
                  <c:v>0.30000000000000004</c:v>
                </c:pt>
                <c:pt idx="14">
                  <c:v>0.4</c:v>
                </c:pt>
                <c:pt idx="15">
                  <c:v>0.5</c:v>
                </c:pt>
                <c:pt idx="16">
                  <c:v>0.60000000000000009</c:v>
                </c:pt>
                <c:pt idx="17">
                  <c:v>0.70000000000000007</c:v>
                </c:pt>
                <c:pt idx="18">
                  <c:v>0.8</c:v>
                </c:pt>
                <c:pt idx="19">
                  <c:v>0.9</c:v>
                </c:pt>
                <c:pt idx="20">
                  <c:v>1</c:v>
                </c:pt>
              </c:numCache>
            </c:numRef>
          </c:xVal>
          <c:yVal>
            <c:numRef>
              <c:f>Sheet1!$D$1:$D$21</c:f>
              <c:numCache>
                <c:formatCode>General</c:formatCode>
                <c:ptCount val="21"/>
                <c:pt idx="0">
                  <c:v>4.9787068367863944E-2</c:v>
                </c:pt>
                <c:pt idx="1">
                  <c:v>8.8036832582372576E-2</c:v>
                </c:pt>
                <c:pt idx="2">
                  <c:v>0.1466069621303501</c:v>
                </c:pt>
                <c:pt idx="3">
                  <c:v>0.22992548518672395</c:v>
                </c:pt>
                <c:pt idx="4">
                  <c:v>0.33959552564493928</c:v>
                </c:pt>
                <c:pt idx="5">
                  <c:v>0.47236655274101474</c:v>
                </c:pt>
                <c:pt idx="6">
                  <c:v>0.61878339180614073</c:v>
                </c:pt>
                <c:pt idx="7">
                  <c:v>0.76337949433685348</c:v>
                </c:pt>
                <c:pt idx="8">
                  <c:v>0.88692043671715759</c:v>
                </c:pt>
                <c:pt idx="9">
                  <c:v>0.97044553354850838</c:v>
                </c:pt>
                <c:pt idx="10">
                  <c:v>1</c:v>
                </c:pt>
                <c:pt idx="11">
                  <c:v>0.97044553354850838</c:v>
                </c:pt>
                <c:pt idx="12">
                  <c:v>0.88692043671715759</c:v>
                </c:pt>
                <c:pt idx="13">
                  <c:v>0.76337949433685348</c:v>
                </c:pt>
                <c:pt idx="14">
                  <c:v>0.61878339180614073</c:v>
                </c:pt>
                <c:pt idx="15">
                  <c:v>0.47236655274101474</c:v>
                </c:pt>
                <c:pt idx="16">
                  <c:v>0.33959552564493928</c:v>
                </c:pt>
                <c:pt idx="17">
                  <c:v>0.22992548518672395</c:v>
                </c:pt>
                <c:pt idx="18">
                  <c:v>0.1466069621303501</c:v>
                </c:pt>
                <c:pt idx="19">
                  <c:v>8.8036832582372576E-2</c:v>
                </c:pt>
                <c:pt idx="20">
                  <c:v>4.9787068367863944E-2</c:v>
                </c:pt>
              </c:numCache>
            </c:numRef>
          </c:yVal>
          <c:smooth val="1"/>
        </c:ser>
        <c:dLbls/>
        <c:axId val="56287232"/>
        <c:axId val="56288768"/>
      </c:scatterChart>
      <c:valAx>
        <c:axId val="56287232"/>
        <c:scaling>
          <c:orientation val="minMax"/>
        </c:scaling>
        <c:delete val="1"/>
        <c:axPos val="b"/>
        <c:numFmt formatCode="General" sourceLinked="1"/>
        <c:tickLblPos val="none"/>
        <c:crossAx val="56288768"/>
        <c:crosses val="autoZero"/>
        <c:crossBetween val="midCat"/>
      </c:valAx>
      <c:valAx>
        <c:axId val="56288768"/>
        <c:scaling>
          <c:orientation val="minMax"/>
        </c:scaling>
        <c:delete val="1"/>
        <c:axPos val="l"/>
        <c:numFmt formatCode="General" sourceLinked="1"/>
        <c:tickLblPos val="none"/>
        <c:crossAx val="56287232"/>
        <c:crosses val="autoZero"/>
        <c:crossBetween val="midCat"/>
      </c:valAx>
      <c:spPr>
        <a:noFill/>
      </c:spPr>
    </c:plotArea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smoothMarker"/>
        <c:ser>
          <c:idx val="0"/>
          <c:order val="0"/>
          <c:spPr>
            <a:ln w="57150">
              <a:solidFill>
                <a:srgbClr val="C00000"/>
              </a:solidFill>
            </a:ln>
          </c:spPr>
          <c:marker>
            <c:symbol val="none"/>
          </c:marker>
          <c:yVal>
            <c:numRef>
              <c:f>Sheet1!$E$1:$E$21</c:f>
              <c:numCache>
                <c:formatCode>General</c:formatCode>
                <c:ptCount val="21"/>
                <c:pt idx="0">
                  <c:v>1.8795288165390845E-12</c:v>
                </c:pt>
                <c:pt idx="1">
                  <c:v>3.1767254385375206E-10</c:v>
                </c:pt>
                <c:pt idx="2">
                  <c:v>3.1288976184971219E-8</c:v>
                </c:pt>
                <c:pt idx="3">
                  <c:v>1.795907666572891E-6</c:v>
                </c:pt>
                <c:pt idx="4">
                  <c:v>6.0070000546769477E-5</c:v>
                </c:pt>
                <c:pt idx="5">
                  <c:v>1.1708796207911746E-3</c:v>
                </c:pt>
                <c:pt idx="6">
                  <c:v>1.3299883542443757E-2</c:v>
                </c:pt>
                <c:pt idx="7">
                  <c:v>8.8036832582372632E-2</c:v>
                </c:pt>
                <c:pt idx="8">
                  <c:v>0.33959552564493911</c:v>
                </c:pt>
                <c:pt idx="9">
                  <c:v>0.76337949433685326</c:v>
                </c:pt>
                <c:pt idx="10">
                  <c:v>1</c:v>
                </c:pt>
                <c:pt idx="11">
                  <c:v>0.76337949433685326</c:v>
                </c:pt>
                <c:pt idx="12">
                  <c:v>0.33959552564493911</c:v>
                </c:pt>
                <c:pt idx="13">
                  <c:v>8.8036832582372632E-2</c:v>
                </c:pt>
                <c:pt idx="14">
                  <c:v>1.3299883542443757E-2</c:v>
                </c:pt>
                <c:pt idx="15">
                  <c:v>1.1708796207911746E-3</c:v>
                </c:pt>
                <c:pt idx="16">
                  <c:v>6.0070000546769477E-5</c:v>
                </c:pt>
                <c:pt idx="17">
                  <c:v>1.795907666572891E-6</c:v>
                </c:pt>
                <c:pt idx="18">
                  <c:v>3.1288976184971219E-8</c:v>
                </c:pt>
                <c:pt idx="19">
                  <c:v>3.1767254385375206E-10</c:v>
                </c:pt>
                <c:pt idx="20">
                  <c:v>1.8795288165390845E-12</c:v>
                </c:pt>
              </c:numCache>
            </c:numRef>
          </c:yVal>
          <c:smooth val="1"/>
        </c:ser>
        <c:dLbls/>
        <c:axId val="68253184"/>
        <c:axId val="68254720"/>
      </c:scatterChart>
      <c:valAx>
        <c:axId val="68253184"/>
        <c:scaling>
          <c:orientation val="minMax"/>
        </c:scaling>
        <c:delete val="1"/>
        <c:axPos val="b"/>
        <c:tickLblPos val="none"/>
        <c:crossAx val="68254720"/>
        <c:crosses val="autoZero"/>
        <c:crossBetween val="midCat"/>
      </c:valAx>
      <c:valAx>
        <c:axId val="68254720"/>
        <c:scaling>
          <c:orientation val="minMax"/>
        </c:scaling>
        <c:delete val="1"/>
        <c:axPos val="l"/>
        <c:numFmt formatCode="General" sourceLinked="1"/>
        <c:tickLblPos val="none"/>
        <c:crossAx val="6825318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05"/>
          <c:y val="2.777777777777779E-2"/>
          <c:w val="0.93888888888888899"/>
          <c:h val="0.80555555555555569"/>
        </c:manualLayout>
      </c:layout>
      <c:scatterChart>
        <c:scatterStyle val="smoothMarker"/>
        <c:ser>
          <c:idx val="1"/>
          <c:order val="0"/>
          <c:spPr>
            <a:ln w="5715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Sheet1!$A$1:$A$21</c:f>
              <c:numCache>
                <c:formatCode>General</c:formatCode>
                <c:ptCount val="21"/>
                <c:pt idx="0">
                  <c:v>-1</c:v>
                </c:pt>
                <c:pt idx="1">
                  <c:v>-0.9</c:v>
                </c:pt>
                <c:pt idx="2">
                  <c:v>-0.8</c:v>
                </c:pt>
                <c:pt idx="3">
                  <c:v>-0.70000000000000007</c:v>
                </c:pt>
                <c:pt idx="4">
                  <c:v>-0.60000000000000009</c:v>
                </c:pt>
                <c:pt idx="5">
                  <c:v>-0.5</c:v>
                </c:pt>
                <c:pt idx="6">
                  <c:v>-0.4</c:v>
                </c:pt>
                <c:pt idx="7">
                  <c:v>-0.30000000000000004</c:v>
                </c:pt>
                <c:pt idx="8">
                  <c:v>-0.2</c:v>
                </c:pt>
                <c:pt idx="9">
                  <c:v>-0.1</c:v>
                </c:pt>
                <c:pt idx="10">
                  <c:v>0</c:v>
                </c:pt>
                <c:pt idx="11">
                  <c:v>0.1</c:v>
                </c:pt>
                <c:pt idx="12">
                  <c:v>0.2</c:v>
                </c:pt>
                <c:pt idx="13">
                  <c:v>0.30000000000000004</c:v>
                </c:pt>
                <c:pt idx="14">
                  <c:v>0.4</c:v>
                </c:pt>
                <c:pt idx="15">
                  <c:v>0.5</c:v>
                </c:pt>
                <c:pt idx="16">
                  <c:v>0.60000000000000009</c:v>
                </c:pt>
                <c:pt idx="17">
                  <c:v>0.70000000000000007</c:v>
                </c:pt>
                <c:pt idx="18">
                  <c:v>0.8</c:v>
                </c:pt>
                <c:pt idx="19">
                  <c:v>0.9</c:v>
                </c:pt>
                <c:pt idx="20">
                  <c:v>1</c:v>
                </c:pt>
              </c:numCache>
            </c:numRef>
          </c:xVal>
          <c:yVal>
            <c:numRef>
              <c:f>Sheet1!$D$1:$D$21</c:f>
              <c:numCache>
                <c:formatCode>General</c:formatCode>
                <c:ptCount val="21"/>
                <c:pt idx="0">
                  <c:v>4.9787068367863944E-2</c:v>
                </c:pt>
                <c:pt idx="1">
                  <c:v>8.8036832582372576E-2</c:v>
                </c:pt>
                <c:pt idx="2">
                  <c:v>0.1466069621303501</c:v>
                </c:pt>
                <c:pt idx="3">
                  <c:v>0.22992548518672395</c:v>
                </c:pt>
                <c:pt idx="4">
                  <c:v>0.33959552564493928</c:v>
                </c:pt>
                <c:pt idx="5">
                  <c:v>0.47236655274101474</c:v>
                </c:pt>
                <c:pt idx="6">
                  <c:v>0.61878339180614073</c:v>
                </c:pt>
                <c:pt idx="7">
                  <c:v>0.76337949433685348</c:v>
                </c:pt>
                <c:pt idx="8">
                  <c:v>0.88692043671715759</c:v>
                </c:pt>
                <c:pt idx="9">
                  <c:v>0.97044553354850838</c:v>
                </c:pt>
                <c:pt idx="10">
                  <c:v>1</c:v>
                </c:pt>
                <c:pt idx="11">
                  <c:v>0.97044553354850838</c:v>
                </c:pt>
                <c:pt idx="12">
                  <c:v>0.88692043671715759</c:v>
                </c:pt>
                <c:pt idx="13">
                  <c:v>0.76337949433685348</c:v>
                </c:pt>
                <c:pt idx="14">
                  <c:v>0.61878339180614073</c:v>
                </c:pt>
                <c:pt idx="15">
                  <c:v>0.47236655274101474</c:v>
                </c:pt>
                <c:pt idx="16">
                  <c:v>0.33959552564493928</c:v>
                </c:pt>
                <c:pt idx="17">
                  <c:v>0.22992548518672395</c:v>
                </c:pt>
                <c:pt idx="18">
                  <c:v>0.1466069621303501</c:v>
                </c:pt>
                <c:pt idx="19">
                  <c:v>8.8036832582372576E-2</c:v>
                </c:pt>
                <c:pt idx="20">
                  <c:v>4.9787068367863944E-2</c:v>
                </c:pt>
              </c:numCache>
            </c:numRef>
          </c:yVal>
          <c:smooth val="1"/>
        </c:ser>
        <c:dLbls/>
        <c:axId val="67733376"/>
        <c:axId val="68260608"/>
      </c:scatterChart>
      <c:valAx>
        <c:axId val="67733376"/>
        <c:scaling>
          <c:orientation val="minMax"/>
        </c:scaling>
        <c:delete val="1"/>
        <c:axPos val="b"/>
        <c:numFmt formatCode="General" sourceLinked="1"/>
        <c:tickLblPos val="none"/>
        <c:crossAx val="68260608"/>
        <c:crosses val="autoZero"/>
        <c:crossBetween val="midCat"/>
      </c:valAx>
      <c:valAx>
        <c:axId val="68260608"/>
        <c:scaling>
          <c:orientation val="minMax"/>
        </c:scaling>
        <c:delete val="1"/>
        <c:axPos val="l"/>
        <c:numFmt formatCode="General" sourceLinked="1"/>
        <c:tickLblPos val="none"/>
        <c:crossAx val="67733376"/>
        <c:crosses val="autoZero"/>
        <c:crossBetween val="midCat"/>
      </c:valAx>
      <c:spPr>
        <a:noFill/>
      </c:spPr>
    </c:plotArea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05"/>
          <c:y val="2.777777777777779E-2"/>
          <c:w val="0.93888888888888899"/>
          <c:h val="0.80555555555555569"/>
        </c:manualLayout>
      </c:layout>
      <c:scatterChart>
        <c:scatterStyle val="smoothMarker"/>
        <c:ser>
          <c:idx val="1"/>
          <c:order val="0"/>
          <c:spPr>
            <a:ln w="5715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Sheet1!$A$1:$A$21</c:f>
              <c:numCache>
                <c:formatCode>General</c:formatCode>
                <c:ptCount val="21"/>
                <c:pt idx="0">
                  <c:v>-1</c:v>
                </c:pt>
                <c:pt idx="1">
                  <c:v>-0.9</c:v>
                </c:pt>
                <c:pt idx="2">
                  <c:v>-0.8</c:v>
                </c:pt>
                <c:pt idx="3">
                  <c:v>-0.70000000000000007</c:v>
                </c:pt>
                <c:pt idx="4">
                  <c:v>-0.60000000000000009</c:v>
                </c:pt>
                <c:pt idx="5">
                  <c:v>-0.5</c:v>
                </c:pt>
                <c:pt idx="6">
                  <c:v>-0.4</c:v>
                </c:pt>
                <c:pt idx="7">
                  <c:v>-0.30000000000000004</c:v>
                </c:pt>
                <c:pt idx="8">
                  <c:v>-0.2</c:v>
                </c:pt>
                <c:pt idx="9">
                  <c:v>-0.1</c:v>
                </c:pt>
                <c:pt idx="10">
                  <c:v>0</c:v>
                </c:pt>
                <c:pt idx="11">
                  <c:v>0.1</c:v>
                </c:pt>
                <c:pt idx="12">
                  <c:v>0.2</c:v>
                </c:pt>
                <c:pt idx="13">
                  <c:v>0.30000000000000004</c:v>
                </c:pt>
                <c:pt idx="14">
                  <c:v>0.4</c:v>
                </c:pt>
                <c:pt idx="15">
                  <c:v>0.5</c:v>
                </c:pt>
                <c:pt idx="16">
                  <c:v>0.60000000000000009</c:v>
                </c:pt>
                <c:pt idx="17">
                  <c:v>0.70000000000000007</c:v>
                </c:pt>
                <c:pt idx="18">
                  <c:v>0.8</c:v>
                </c:pt>
                <c:pt idx="19">
                  <c:v>0.9</c:v>
                </c:pt>
                <c:pt idx="20">
                  <c:v>1</c:v>
                </c:pt>
              </c:numCache>
            </c:numRef>
          </c:xVal>
          <c:yVal>
            <c:numRef>
              <c:f>Sheet1!$D$1:$D$21</c:f>
              <c:numCache>
                <c:formatCode>General</c:formatCode>
                <c:ptCount val="21"/>
                <c:pt idx="0">
                  <c:v>4.9787068367863944E-2</c:v>
                </c:pt>
                <c:pt idx="1">
                  <c:v>8.8036832582372576E-2</c:v>
                </c:pt>
                <c:pt idx="2">
                  <c:v>0.1466069621303501</c:v>
                </c:pt>
                <c:pt idx="3">
                  <c:v>0.22992548518672395</c:v>
                </c:pt>
                <c:pt idx="4">
                  <c:v>0.33959552564493928</c:v>
                </c:pt>
                <c:pt idx="5">
                  <c:v>0.47236655274101474</c:v>
                </c:pt>
                <c:pt idx="6">
                  <c:v>0.61878339180614073</c:v>
                </c:pt>
                <c:pt idx="7">
                  <c:v>0.76337949433685348</c:v>
                </c:pt>
                <c:pt idx="8">
                  <c:v>0.88692043671715759</c:v>
                </c:pt>
                <c:pt idx="9">
                  <c:v>0.97044553354850838</c:v>
                </c:pt>
                <c:pt idx="10">
                  <c:v>1</c:v>
                </c:pt>
                <c:pt idx="11">
                  <c:v>0.97044553354850838</c:v>
                </c:pt>
                <c:pt idx="12">
                  <c:v>0.88692043671715759</c:v>
                </c:pt>
                <c:pt idx="13">
                  <c:v>0.76337949433685348</c:v>
                </c:pt>
                <c:pt idx="14">
                  <c:v>0.61878339180614073</c:v>
                </c:pt>
                <c:pt idx="15">
                  <c:v>0.47236655274101474</c:v>
                </c:pt>
                <c:pt idx="16">
                  <c:v>0.33959552564493928</c:v>
                </c:pt>
                <c:pt idx="17">
                  <c:v>0.22992548518672395</c:v>
                </c:pt>
                <c:pt idx="18">
                  <c:v>0.1466069621303501</c:v>
                </c:pt>
                <c:pt idx="19">
                  <c:v>8.8036832582372576E-2</c:v>
                </c:pt>
                <c:pt idx="20">
                  <c:v>4.9787068367863944E-2</c:v>
                </c:pt>
              </c:numCache>
            </c:numRef>
          </c:yVal>
          <c:smooth val="1"/>
        </c:ser>
        <c:dLbls/>
        <c:axId val="76619136"/>
        <c:axId val="68195456"/>
      </c:scatterChart>
      <c:valAx>
        <c:axId val="76619136"/>
        <c:scaling>
          <c:orientation val="minMax"/>
        </c:scaling>
        <c:delete val="1"/>
        <c:axPos val="b"/>
        <c:numFmt formatCode="General" sourceLinked="1"/>
        <c:tickLblPos val="none"/>
        <c:crossAx val="68195456"/>
        <c:crosses val="autoZero"/>
        <c:crossBetween val="midCat"/>
      </c:valAx>
      <c:valAx>
        <c:axId val="68195456"/>
        <c:scaling>
          <c:orientation val="minMax"/>
        </c:scaling>
        <c:delete val="1"/>
        <c:axPos val="l"/>
        <c:numFmt formatCode="General" sourceLinked="1"/>
        <c:tickLblPos val="none"/>
        <c:crossAx val="76619136"/>
        <c:crosses val="autoZero"/>
        <c:crossBetween val="midCat"/>
      </c:valAx>
      <c:spPr>
        <a:noFill/>
      </c:spPr>
    </c:plotArea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D79FA80D-59DF-44C6-BDE9-639C91473804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DDF37BE2-252A-4D2F-912B-7BC68DD54D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3243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45B0-ABEA-432B-966B-97A6CA3193F8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9A9A-7B06-4B3B-B268-77F212361B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480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45B0-ABEA-432B-966B-97A6CA3193F8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9A9A-7B06-4B3B-B268-77F212361B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8200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45B0-ABEA-432B-966B-97A6CA3193F8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9A9A-7B06-4B3B-B268-77F212361B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9959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45B0-ABEA-432B-966B-97A6CA3193F8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9A9A-7B06-4B3B-B268-77F212361B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4420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45B0-ABEA-432B-966B-97A6CA3193F8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9A9A-7B06-4B3B-B268-77F212361B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345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45B0-ABEA-432B-966B-97A6CA3193F8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9A9A-7B06-4B3B-B268-77F212361B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147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45B0-ABEA-432B-966B-97A6CA3193F8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9A9A-7B06-4B3B-B268-77F212361B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172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45B0-ABEA-432B-966B-97A6CA3193F8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9A9A-7B06-4B3B-B268-77F212361B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49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45B0-ABEA-432B-966B-97A6CA3193F8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9A9A-7B06-4B3B-B268-77F212361B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7297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45B0-ABEA-432B-966B-97A6CA3193F8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9A9A-7B06-4B3B-B268-77F212361B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5892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45B0-ABEA-432B-966B-97A6CA3193F8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9A9A-7B06-4B3B-B268-77F212361B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979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B45B0-ABEA-432B-966B-97A6CA3193F8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F9A9A-7B06-4B3B-B268-77F212361B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086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 smtClean="0"/>
              <a:t>Value of Information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335279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Roger J. Lewis, MD, PhD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Department of Emergency Medicine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Harbor-UCLA Medical Center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Los Angeles Biomedical Research Institute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David Geffen School of Medicine at UCLA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Berry Consultants, LLC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Email: roger@emedharbor.edu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57300" y="1371600"/>
            <a:ext cx="6781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57300" y="2590800"/>
            <a:ext cx="6781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073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Current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447800"/>
            <a:ext cx="5105400" cy="3048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range of relative effectiveness is consistent with current knowledge</a:t>
            </a:r>
          </a:p>
          <a:p>
            <a:r>
              <a:rPr lang="en-US" sz="2800" dirty="0" smtClean="0"/>
              <a:t>Treatment B would be chosen</a:t>
            </a:r>
          </a:p>
          <a:p>
            <a:r>
              <a:rPr lang="en-US" sz="2800" dirty="0" smtClean="0"/>
              <a:t>Value of choosing treatment B over treatment A:</a:t>
            </a:r>
            <a:endParaRPr lang="en-US" sz="28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1371600"/>
            <a:ext cx="7848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381000" y="1600200"/>
            <a:ext cx="3200400" cy="2362200"/>
            <a:chOff x="1676400" y="3200400"/>
            <a:chExt cx="3200400" cy="23622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676400" y="5410200"/>
              <a:ext cx="3200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2362200" y="3200400"/>
              <a:ext cx="0" cy="2362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1851253" y="3657600"/>
            <a:ext cx="0" cy="3048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46347583"/>
              </p:ext>
            </p:extLst>
          </p:nvPr>
        </p:nvGraphicFramePr>
        <p:xfrm>
          <a:off x="-533400" y="1524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2514600" y="2971800"/>
            <a:ext cx="76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5800" y="3505200"/>
            <a:ext cx="76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71600" y="2438400"/>
            <a:ext cx="76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562225" y="4038601"/>
            <a:ext cx="1704976" cy="457200"/>
          </a:xfrm>
          <a:custGeom>
            <a:avLst/>
            <a:gdLst>
              <a:gd name="connsiteX0" fmla="*/ 0 w 1333500"/>
              <a:gd name="connsiteY0" fmla="*/ 0 h 581025"/>
              <a:gd name="connsiteX1" fmla="*/ 323850 w 1333500"/>
              <a:gd name="connsiteY1" fmla="*/ 466725 h 581025"/>
              <a:gd name="connsiteX2" fmla="*/ 1333500 w 1333500"/>
              <a:gd name="connsiteY2" fmla="*/ 581025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3500" h="581025">
                <a:moveTo>
                  <a:pt x="0" y="0"/>
                </a:moveTo>
                <a:cubicBezTo>
                  <a:pt x="50800" y="184944"/>
                  <a:pt x="101600" y="369888"/>
                  <a:pt x="323850" y="466725"/>
                </a:cubicBezTo>
                <a:cubicBezTo>
                  <a:pt x="546100" y="563563"/>
                  <a:pt x="939800" y="572294"/>
                  <a:pt x="1333500" y="581025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409700" y="4038601"/>
            <a:ext cx="2857502" cy="1066798"/>
          </a:xfrm>
          <a:custGeom>
            <a:avLst/>
            <a:gdLst>
              <a:gd name="connsiteX0" fmla="*/ 0 w 1333500"/>
              <a:gd name="connsiteY0" fmla="*/ 0 h 581025"/>
              <a:gd name="connsiteX1" fmla="*/ 323850 w 1333500"/>
              <a:gd name="connsiteY1" fmla="*/ 466725 h 581025"/>
              <a:gd name="connsiteX2" fmla="*/ 1333500 w 1333500"/>
              <a:gd name="connsiteY2" fmla="*/ 581025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3500" h="581025">
                <a:moveTo>
                  <a:pt x="0" y="0"/>
                </a:moveTo>
                <a:cubicBezTo>
                  <a:pt x="50800" y="184944"/>
                  <a:pt x="101600" y="369888"/>
                  <a:pt x="323850" y="466725"/>
                </a:cubicBezTo>
                <a:cubicBezTo>
                  <a:pt x="546100" y="563563"/>
                  <a:pt x="939800" y="572294"/>
                  <a:pt x="1333500" y="581025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42949" y="4038601"/>
            <a:ext cx="3524253" cy="1676400"/>
          </a:xfrm>
          <a:custGeom>
            <a:avLst/>
            <a:gdLst>
              <a:gd name="connsiteX0" fmla="*/ 0 w 1333500"/>
              <a:gd name="connsiteY0" fmla="*/ 0 h 581025"/>
              <a:gd name="connsiteX1" fmla="*/ 323850 w 1333500"/>
              <a:gd name="connsiteY1" fmla="*/ 466725 h 581025"/>
              <a:gd name="connsiteX2" fmla="*/ 1333500 w 1333500"/>
              <a:gd name="connsiteY2" fmla="*/ 581025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3500" h="581025">
                <a:moveTo>
                  <a:pt x="0" y="0"/>
                </a:moveTo>
                <a:cubicBezTo>
                  <a:pt x="50800" y="184944"/>
                  <a:pt x="101600" y="369888"/>
                  <a:pt x="323850" y="466725"/>
                </a:cubicBezTo>
                <a:cubicBezTo>
                  <a:pt x="546100" y="563563"/>
                  <a:pt x="939800" y="572294"/>
                  <a:pt x="1333500" y="581025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267200" y="4234191"/>
            <a:ext cx="2281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Large, positive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267200" y="4843789"/>
            <a:ext cx="2282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Small, positive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4267200" y="5453391"/>
            <a:ext cx="2378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Small, negative</a:t>
            </a:r>
            <a:endParaRPr lang="en-US" sz="28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6619875" y="4234191"/>
            <a:ext cx="2524125" cy="1981199"/>
            <a:chOff x="6619875" y="4234191"/>
            <a:chExt cx="2524125" cy="1981199"/>
          </a:xfrm>
        </p:grpSpPr>
        <p:sp>
          <p:nvSpPr>
            <p:cNvPr id="24" name="Content Placeholder 2"/>
            <p:cNvSpPr txBox="1">
              <a:spLocks/>
            </p:cNvSpPr>
            <p:nvPr/>
          </p:nvSpPr>
          <p:spPr>
            <a:xfrm>
              <a:off x="6619875" y="4234191"/>
              <a:ext cx="2524125" cy="198119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800" dirty="0" smtClean="0"/>
                <a:t>Expected value: weighted average of possibilities</a:t>
              </a:r>
              <a:endParaRPr lang="en-US" sz="2800" dirty="0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619875" y="4277380"/>
              <a:ext cx="0" cy="174242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1645107" y="3962400"/>
            <a:ext cx="412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ym typeface="Symbol"/>
              </a:rPr>
              <a:t>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92277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Better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447800"/>
            <a:ext cx="5105400" cy="3048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smaller range of relative effectiveness is consistent with current knowledge</a:t>
            </a:r>
          </a:p>
          <a:p>
            <a:r>
              <a:rPr lang="en-US" sz="2800" dirty="0" smtClean="0"/>
              <a:t>Treatment B would be chosen</a:t>
            </a:r>
          </a:p>
          <a:p>
            <a:r>
              <a:rPr lang="en-US" sz="2800" dirty="0" smtClean="0"/>
              <a:t>Value of choosing treatment B over treatment A:</a:t>
            </a:r>
            <a:endParaRPr lang="en-US" sz="28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1371600"/>
            <a:ext cx="7848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381000" y="1600200"/>
            <a:ext cx="3200400" cy="2362200"/>
            <a:chOff x="1676400" y="3200400"/>
            <a:chExt cx="3200400" cy="23622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676400" y="5410200"/>
              <a:ext cx="3200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2362200" y="3200400"/>
              <a:ext cx="0" cy="2362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1851253" y="3657600"/>
            <a:ext cx="0" cy="3048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53678678"/>
              </p:ext>
            </p:extLst>
          </p:nvPr>
        </p:nvGraphicFramePr>
        <p:xfrm>
          <a:off x="1066800" y="1524000"/>
          <a:ext cx="14859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2"/>
          <p:cNvSpPr/>
          <p:nvPr/>
        </p:nvSpPr>
        <p:spPr>
          <a:xfrm>
            <a:off x="1524000" y="3505200"/>
            <a:ext cx="76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905000" y="2438400"/>
            <a:ext cx="76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943100" y="4038601"/>
            <a:ext cx="2324101" cy="457200"/>
          </a:xfrm>
          <a:custGeom>
            <a:avLst/>
            <a:gdLst>
              <a:gd name="connsiteX0" fmla="*/ 0 w 1333500"/>
              <a:gd name="connsiteY0" fmla="*/ 0 h 581025"/>
              <a:gd name="connsiteX1" fmla="*/ 323850 w 1333500"/>
              <a:gd name="connsiteY1" fmla="*/ 466725 h 581025"/>
              <a:gd name="connsiteX2" fmla="*/ 1333500 w 1333500"/>
              <a:gd name="connsiteY2" fmla="*/ 581025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3500" h="581025">
                <a:moveTo>
                  <a:pt x="0" y="0"/>
                </a:moveTo>
                <a:cubicBezTo>
                  <a:pt x="50800" y="184944"/>
                  <a:pt x="101600" y="369888"/>
                  <a:pt x="323850" y="466725"/>
                </a:cubicBezTo>
                <a:cubicBezTo>
                  <a:pt x="546100" y="563563"/>
                  <a:pt x="939800" y="572294"/>
                  <a:pt x="1333500" y="581025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562100" y="4038601"/>
            <a:ext cx="2705102" cy="1066798"/>
          </a:xfrm>
          <a:custGeom>
            <a:avLst/>
            <a:gdLst>
              <a:gd name="connsiteX0" fmla="*/ 0 w 1333500"/>
              <a:gd name="connsiteY0" fmla="*/ 0 h 581025"/>
              <a:gd name="connsiteX1" fmla="*/ 323850 w 1333500"/>
              <a:gd name="connsiteY1" fmla="*/ 466725 h 581025"/>
              <a:gd name="connsiteX2" fmla="*/ 1333500 w 1333500"/>
              <a:gd name="connsiteY2" fmla="*/ 581025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3500" h="581025">
                <a:moveTo>
                  <a:pt x="0" y="0"/>
                </a:moveTo>
                <a:cubicBezTo>
                  <a:pt x="50800" y="184944"/>
                  <a:pt x="101600" y="369888"/>
                  <a:pt x="323850" y="466725"/>
                </a:cubicBezTo>
                <a:cubicBezTo>
                  <a:pt x="546100" y="563563"/>
                  <a:pt x="939800" y="572294"/>
                  <a:pt x="1333500" y="581025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267200" y="4234191"/>
            <a:ext cx="2281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Large, positive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267200" y="4843789"/>
            <a:ext cx="2282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Small, positive</a:t>
            </a:r>
            <a:endParaRPr lang="en-US" sz="28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6619875" y="4234191"/>
            <a:ext cx="2524125" cy="1981199"/>
            <a:chOff x="6619875" y="4234191"/>
            <a:chExt cx="2524125" cy="1981199"/>
          </a:xfrm>
        </p:grpSpPr>
        <p:sp>
          <p:nvSpPr>
            <p:cNvPr id="24" name="Content Placeholder 2"/>
            <p:cNvSpPr txBox="1">
              <a:spLocks/>
            </p:cNvSpPr>
            <p:nvPr/>
          </p:nvSpPr>
          <p:spPr>
            <a:xfrm>
              <a:off x="6619875" y="4234191"/>
              <a:ext cx="2524125" cy="198119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800" dirty="0" smtClean="0"/>
                <a:t>Expected value: weighted average of possibilities</a:t>
              </a:r>
              <a:endParaRPr lang="en-US" sz="2800" dirty="0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619875" y="4277380"/>
              <a:ext cx="0" cy="174242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16896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Information has Value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1371600"/>
            <a:ext cx="7848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38201" y="1592996"/>
            <a:ext cx="2731616" cy="830997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Better Information</a:t>
            </a:r>
          </a:p>
          <a:p>
            <a:pPr algn="ctr"/>
            <a:r>
              <a:rPr lang="en-US" sz="2400" dirty="0" smtClean="0"/>
              <a:t>About Efficacy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838945" y="1784866"/>
            <a:ext cx="3302251" cy="461665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Less Uncertainty About </a:t>
            </a:r>
            <a:r>
              <a:rPr lang="en-US" sz="2400" dirty="0" smtClean="0">
                <a:sym typeface="Symbol"/>
              </a:rPr>
              <a:t>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354357" y="2732932"/>
            <a:ext cx="4271427" cy="830997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Selection of Preferred Treatment</a:t>
            </a:r>
          </a:p>
          <a:p>
            <a:pPr algn="ctr"/>
            <a:r>
              <a:rPr lang="en-US" sz="2400" dirty="0" smtClean="0"/>
              <a:t>More Likely to be Correct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908708" y="4050330"/>
            <a:ext cx="3162725" cy="830997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Patient Outcomes More</a:t>
            </a:r>
          </a:p>
          <a:p>
            <a:pPr algn="ctr"/>
            <a:r>
              <a:rPr lang="en-US" sz="2400" dirty="0" smtClean="0"/>
              <a:t>Likely to be Good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40026" y="5367727"/>
            <a:ext cx="2900089" cy="830997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Good Outcomes Have</a:t>
            </a:r>
          </a:p>
          <a:p>
            <a:pPr algn="ctr"/>
            <a:r>
              <a:rPr lang="en-US" sz="2400" dirty="0" smtClean="0"/>
              <a:t>Higher Utility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09626" y="5352459"/>
            <a:ext cx="2731615" cy="830997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Expected Utility of</a:t>
            </a:r>
          </a:p>
          <a:p>
            <a:pPr algn="ctr"/>
            <a:r>
              <a:rPr lang="en-US" sz="2400" dirty="0" smtClean="0"/>
              <a:t>Outcomes Is Higher</a:t>
            </a:r>
            <a:endParaRPr lang="en-US" sz="2400" dirty="0"/>
          </a:p>
        </p:txBody>
      </p:sp>
      <p:cxnSp>
        <p:nvCxnSpPr>
          <p:cNvPr id="12" name="Straight Arrow Connector 11"/>
          <p:cNvCxnSpPr>
            <a:stCxn id="5" idx="3"/>
            <a:endCxn id="6" idx="1"/>
          </p:cNvCxnSpPr>
          <p:nvPr/>
        </p:nvCxnSpPr>
        <p:spPr>
          <a:xfrm>
            <a:off x="3569817" y="2008495"/>
            <a:ext cx="1269128" cy="720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  <a:endCxn id="7" idx="0"/>
          </p:cNvCxnSpPr>
          <p:nvPr/>
        </p:nvCxnSpPr>
        <p:spPr>
          <a:xfrm>
            <a:off x="6490071" y="2246531"/>
            <a:ext cx="0" cy="48640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2"/>
            <a:endCxn id="8" idx="0"/>
          </p:cNvCxnSpPr>
          <p:nvPr/>
        </p:nvCxnSpPr>
        <p:spPr>
          <a:xfrm>
            <a:off x="6490071" y="3563929"/>
            <a:ext cx="0" cy="48640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2"/>
            <a:endCxn id="9" idx="0"/>
          </p:cNvCxnSpPr>
          <p:nvPr/>
        </p:nvCxnSpPr>
        <p:spPr>
          <a:xfrm>
            <a:off x="6490071" y="4881327"/>
            <a:ext cx="0" cy="486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1"/>
            <a:endCxn id="10" idx="3"/>
          </p:cNvCxnSpPr>
          <p:nvPr/>
        </p:nvCxnSpPr>
        <p:spPr>
          <a:xfrm flipH="1" flipV="1">
            <a:off x="3541241" y="5767958"/>
            <a:ext cx="1498785" cy="1526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7720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Decision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 information on state of nature (</a:t>
            </a:r>
            <a:r>
              <a:rPr lang="en-US" dirty="0" smtClean="0">
                <a:sym typeface="Symbol"/>
              </a:rPr>
              <a:t>)</a:t>
            </a:r>
          </a:p>
          <a:p>
            <a:r>
              <a:rPr lang="en-US" dirty="0" smtClean="0">
                <a:sym typeface="Symbol"/>
              </a:rPr>
              <a:t>New data (sometimes)</a:t>
            </a:r>
          </a:p>
          <a:p>
            <a:r>
              <a:rPr lang="en-US" dirty="0" smtClean="0">
                <a:sym typeface="Symbol"/>
              </a:rPr>
              <a:t>Set of possible decisions or actions that can be </a:t>
            </a:r>
            <a:r>
              <a:rPr lang="en-US" dirty="0">
                <a:sym typeface="Symbol"/>
              </a:rPr>
              <a:t>taken </a:t>
            </a:r>
            <a:r>
              <a:rPr lang="en-US" dirty="0" smtClean="0">
                <a:sym typeface="Symbol"/>
              </a:rPr>
              <a:t>(A</a:t>
            </a:r>
            <a:r>
              <a:rPr lang="en-US" dirty="0" smtClean="0">
                <a:latin typeface="Lucida Calligraphy" pitchFamily="66" charset="0"/>
                <a:sym typeface="Symbol"/>
              </a:rPr>
              <a:t>A</a:t>
            </a:r>
            <a:r>
              <a:rPr lang="en-US" dirty="0" smtClean="0">
                <a:sym typeface="Symbol"/>
              </a:rPr>
              <a:t>), perhaps including the option of collecting additional data</a:t>
            </a:r>
          </a:p>
          <a:p>
            <a:r>
              <a:rPr lang="en-US" dirty="0" smtClean="0">
                <a:sym typeface="Symbol"/>
              </a:rPr>
              <a:t>Utility function U(</a:t>
            </a:r>
            <a:r>
              <a:rPr lang="en-US" dirty="0">
                <a:sym typeface="Symbol"/>
              </a:rPr>
              <a:t>A</a:t>
            </a:r>
            <a:r>
              <a:rPr lang="en-US" dirty="0" smtClean="0">
                <a:sym typeface="Symbol"/>
              </a:rPr>
              <a:t>,</a:t>
            </a:r>
            <a:r>
              <a:rPr lang="en-US" dirty="0">
                <a:sym typeface="Symbol"/>
              </a:rPr>
              <a:t> </a:t>
            </a:r>
            <a:r>
              <a:rPr lang="en-US" dirty="0" smtClean="0">
                <a:sym typeface="Symbol"/>
              </a:rPr>
              <a:t>)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85800" y="1371600"/>
            <a:ext cx="7848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497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of Utility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400"/>
          </a:xfrm>
        </p:spPr>
        <p:txBody>
          <a:bodyPr/>
          <a:lstStyle/>
          <a:p>
            <a:r>
              <a:rPr lang="en-US" dirty="0">
                <a:sym typeface="Symbol"/>
              </a:rPr>
              <a:t>Utility </a:t>
            </a:r>
            <a:r>
              <a:rPr lang="en-US" dirty="0" smtClean="0">
                <a:sym typeface="Symbol"/>
              </a:rPr>
              <a:t>function, </a:t>
            </a:r>
            <a:r>
              <a:rPr lang="en-US" dirty="0">
                <a:sym typeface="Symbol"/>
              </a:rPr>
              <a:t>U(A, </a:t>
            </a:r>
            <a:r>
              <a:rPr lang="en-US" dirty="0" smtClean="0">
                <a:sym typeface="Symbol"/>
              </a:rPr>
              <a:t>), represents the value of taking a specific action A if the true state of nature is </a:t>
            </a:r>
            <a:endParaRPr lang="en-US" dirty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1371600"/>
            <a:ext cx="7848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09600" y="5428565"/>
            <a:ext cx="7862484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509684" y="3581400"/>
            <a:ext cx="0" cy="2895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548284" y="5105400"/>
            <a:ext cx="412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ym typeface="Symbol"/>
              </a:rPr>
              <a:t>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6248400" y="3733800"/>
            <a:ext cx="2105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ym typeface="Symbol"/>
              </a:rPr>
              <a:t>U(Rx = B, </a:t>
            </a:r>
            <a:r>
              <a:rPr lang="en-US" sz="3200" dirty="0">
                <a:sym typeface="Symbol"/>
              </a:rPr>
              <a:t></a:t>
            </a:r>
            <a:r>
              <a:rPr lang="en-US" sz="3200" dirty="0" smtClean="0">
                <a:sym typeface="Symbol"/>
              </a:rPr>
              <a:t>)</a:t>
            </a:r>
            <a:endParaRPr lang="en-US" sz="3200" dirty="0"/>
          </a:p>
        </p:txBody>
      </p:sp>
      <p:sp>
        <p:nvSpPr>
          <p:cNvPr id="13" name="Freeform 12"/>
          <p:cNvSpPr/>
          <p:nvPr/>
        </p:nvSpPr>
        <p:spPr>
          <a:xfrm>
            <a:off x="3455126" y="3577734"/>
            <a:ext cx="5054848" cy="2670666"/>
          </a:xfrm>
          <a:custGeom>
            <a:avLst/>
            <a:gdLst>
              <a:gd name="connsiteX0" fmla="*/ 0 w 5054848"/>
              <a:gd name="connsiteY0" fmla="*/ 2670666 h 2670666"/>
              <a:gd name="connsiteX1" fmla="*/ 619125 w 5054848"/>
              <a:gd name="connsiteY1" fmla="*/ 2356341 h 2670666"/>
              <a:gd name="connsiteX2" fmla="*/ 1057275 w 5054848"/>
              <a:gd name="connsiteY2" fmla="*/ 1861041 h 2670666"/>
              <a:gd name="connsiteX3" fmla="*/ 1438275 w 5054848"/>
              <a:gd name="connsiteY3" fmla="*/ 1213341 h 2670666"/>
              <a:gd name="connsiteX4" fmla="*/ 2076450 w 5054848"/>
              <a:gd name="connsiteY4" fmla="*/ 394191 h 2670666"/>
              <a:gd name="connsiteX5" fmla="*/ 2962275 w 5054848"/>
              <a:gd name="connsiteY5" fmla="*/ 41766 h 2670666"/>
              <a:gd name="connsiteX6" fmla="*/ 4810125 w 5054848"/>
              <a:gd name="connsiteY6" fmla="*/ 3666 h 2670666"/>
              <a:gd name="connsiteX7" fmla="*/ 4981575 w 5054848"/>
              <a:gd name="connsiteY7" fmla="*/ 3666 h 2670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4848" h="2670666">
                <a:moveTo>
                  <a:pt x="0" y="2670666"/>
                </a:moveTo>
                <a:cubicBezTo>
                  <a:pt x="221456" y="2580972"/>
                  <a:pt x="442913" y="2491278"/>
                  <a:pt x="619125" y="2356341"/>
                </a:cubicBezTo>
                <a:cubicBezTo>
                  <a:pt x="795337" y="2221404"/>
                  <a:pt x="920750" y="2051541"/>
                  <a:pt x="1057275" y="1861041"/>
                </a:cubicBezTo>
                <a:cubicBezTo>
                  <a:pt x="1193800" y="1670541"/>
                  <a:pt x="1268413" y="1457816"/>
                  <a:pt x="1438275" y="1213341"/>
                </a:cubicBezTo>
                <a:cubicBezTo>
                  <a:pt x="1608138" y="968866"/>
                  <a:pt x="1822450" y="589453"/>
                  <a:pt x="2076450" y="394191"/>
                </a:cubicBezTo>
                <a:cubicBezTo>
                  <a:pt x="2330450" y="198929"/>
                  <a:pt x="2506662" y="106854"/>
                  <a:pt x="2962275" y="41766"/>
                </a:cubicBezTo>
                <a:cubicBezTo>
                  <a:pt x="3417888" y="-23322"/>
                  <a:pt x="4473575" y="10016"/>
                  <a:pt x="4810125" y="3666"/>
                </a:cubicBezTo>
                <a:cubicBezTo>
                  <a:pt x="5146675" y="-2684"/>
                  <a:pt x="5064125" y="491"/>
                  <a:pt x="4981575" y="3666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502586" y="3568209"/>
            <a:ext cx="5054848" cy="2670666"/>
            <a:chOff x="502586" y="3568209"/>
            <a:chExt cx="5054848" cy="2670666"/>
          </a:xfrm>
        </p:grpSpPr>
        <p:sp>
          <p:nvSpPr>
            <p:cNvPr id="14" name="Freeform 13"/>
            <p:cNvSpPr/>
            <p:nvPr/>
          </p:nvSpPr>
          <p:spPr>
            <a:xfrm rot="10800000" flipV="1">
              <a:off x="502586" y="3568209"/>
              <a:ext cx="5054848" cy="2670666"/>
            </a:xfrm>
            <a:custGeom>
              <a:avLst/>
              <a:gdLst>
                <a:gd name="connsiteX0" fmla="*/ 0 w 5054848"/>
                <a:gd name="connsiteY0" fmla="*/ 2670666 h 2670666"/>
                <a:gd name="connsiteX1" fmla="*/ 619125 w 5054848"/>
                <a:gd name="connsiteY1" fmla="*/ 2356341 h 2670666"/>
                <a:gd name="connsiteX2" fmla="*/ 1057275 w 5054848"/>
                <a:gd name="connsiteY2" fmla="*/ 1861041 h 2670666"/>
                <a:gd name="connsiteX3" fmla="*/ 1438275 w 5054848"/>
                <a:gd name="connsiteY3" fmla="*/ 1213341 h 2670666"/>
                <a:gd name="connsiteX4" fmla="*/ 2076450 w 5054848"/>
                <a:gd name="connsiteY4" fmla="*/ 394191 h 2670666"/>
                <a:gd name="connsiteX5" fmla="*/ 2962275 w 5054848"/>
                <a:gd name="connsiteY5" fmla="*/ 41766 h 2670666"/>
                <a:gd name="connsiteX6" fmla="*/ 4810125 w 5054848"/>
                <a:gd name="connsiteY6" fmla="*/ 3666 h 2670666"/>
                <a:gd name="connsiteX7" fmla="*/ 4981575 w 5054848"/>
                <a:gd name="connsiteY7" fmla="*/ 3666 h 2670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54848" h="2670666">
                  <a:moveTo>
                    <a:pt x="0" y="2670666"/>
                  </a:moveTo>
                  <a:cubicBezTo>
                    <a:pt x="221456" y="2580972"/>
                    <a:pt x="442913" y="2491278"/>
                    <a:pt x="619125" y="2356341"/>
                  </a:cubicBezTo>
                  <a:cubicBezTo>
                    <a:pt x="795337" y="2221404"/>
                    <a:pt x="920750" y="2051541"/>
                    <a:pt x="1057275" y="1861041"/>
                  </a:cubicBezTo>
                  <a:cubicBezTo>
                    <a:pt x="1193800" y="1670541"/>
                    <a:pt x="1268413" y="1457816"/>
                    <a:pt x="1438275" y="1213341"/>
                  </a:cubicBezTo>
                  <a:cubicBezTo>
                    <a:pt x="1608138" y="968866"/>
                    <a:pt x="1822450" y="589453"/>
                    <a:pt x="2076450" y="394191"/>
                  </a:cubicBezTo>
                  <a:cubicBezTo>
                    <a:pt x="2330450" y="198929"/>
                    <a:pt x="2506662" y="106854"/>
                    <a:pt x="2962275" y="41766"/>
                  </a:cubicBezTo>
                  <a:cubicBezTo>
                    <a:pt x="3417888" y="-23322"/>
                    <a:pt x="4473575" y="10016"/>
                    <a:pt x="4810125" y="3666"/>
                  </a:cubicBezTo>
                  <a:cubicBezTo>
                    <a:pt x="5146675" y="-2684"/>
                    <a:pt x="5064125" y="491"/>
                    <a:pt x="4981575" y="3666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6951" y="3733800"/>
              <a:ext cx="21289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ym typeface="Symbol"/>
                </a:rPr>
                <a:t>U(Rx = A, </a:t>
              </a:r>
              <a:r>
                <a:rPr lang="en-US" sz="3200" dirty="0">
                  <a:sym typeface="Symbol"/>
                </a:rPr>
                <a:t></a:t>
              </a:r>
              <a:r>
                <a:rPr lang="en-US" sz="3200" dirty="0" smtClean="0">
                  <a:sym typeface="Symbol"/>
                </a:rPr>
                <a:t>)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26286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Decision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Choose the action A </a:t>
            </a:r>
            <a:r>
              <a:rPr lang="en-US" dirty="0">
                <a:sym typeface="Symbol"/>
              </a:rPr>
              <a:t>(A</a:t>
            </a:r>
            <a:r>
              <a:rPr lang="en-US" dirty="0">
                <a:latin typeface="Lucida Calligraphy" pitchFamily="66" charset="0"/>
                <a:sym typeface="Symbol"/>
              </a:rPr>
              <a:t>A</a:t>
            </a:r>
            <a:r>
              <a:rPr lang="en-US" dirty="0" smtClean="0">
                <a:sym typeface="Symbol"/>
              </a:rPr>
              <a:t>) that maximizes the expected utility, given the current state of knowledge (must average over all the uncertainty, e.g., in  or results of future trial)</a:t>
            </a:r>
          </a:p>
          <a:p>
            <a:r>
              <a:rPr lang="en-US" dirty="0" smtClean="0">
                <a:sym typeface="Symbol"/>
              </a:rPr>
              <a:t>Example:</a:t>
            </a:r>
          </a:p>
          <a:p>
            <a:pPr marL="457200" lvl="1" indent="0">
              <a:buNone/>
            </a:pPr>
            <a:r>
              <a:rPr lang="en-US" u="sng" dirty="0" smtClean="0">
                <a:sym typeface="Symbol"/>
              </a:rPr>
              <a:t>Choice 1</a:t>
            </a:r>
            <a:r>
              <a:rPr lang="en-US" dirty="0" smtClean="0">
                <a:sym typeface="Symbol"/>
              </a:rPr>
              <a:t>: Make Rx decisions based on current information (Utility ~ value of outcomes – cost of Rx)</a:t>
            </a:r>
          </a:p>
          <a:p>
            <a:pPr marL="457200" lvl="1" indent="0">
              <a:buNone/>
            </a:pPr>
            <a:r>
              <a:rPr lang="en-US" u="sng" dirty="0" smtClean="0">
                <a:sym typeface="Symbol"/>
              </a:rPr>
              <a:t>Choice 2</a:t>
            </a:r>
            <a:r>
              <a:rPr lang="en-US" dirty="0" smtClean="0">
                <a:sym typeface="Symbol"/>
              </a:rPr>
              <a:t>: Perform clinical trial and make Rx decisions based on future (unknown) information (Utility ~ value of outcomes – cost of Rx – cost of trial</a:t>
            </a:r>
            <a:endParaRPr lang="en-US" dirty="0">
              <a:sym typeface="Symbol"/>
            </a:endParaRP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1371600"/>
            <a:ext cx="7848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9050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199"/>
            <a:ext cx="8823739" cy="601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5068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of PCORI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Ideal is to use value of information (VOI) analysis to allow a rational prioritization of future research activities</a:t>
            </a:r>
          </a:p>
          <a:p>
            <a:r>
              <a:rPr lang="en-US" dirty="0" smtClean="0"/>
              <a:t>Reports were prepared under contract to PECORI; not official PCORI positions</a:t>
            </a:r>
          </a:p>
          <a:p>
            <a:r>
              <a:rPr lang="en-US" dirty="0" smtClean="0"/>
              <a:t>Also addresses history of and barriers to use of VOI</a:t>
            </a:r>
          </a:p>
          <a:p>
            <a:pPr lvl="1"/>
            <a:r>
              <a:rPr lang="en-US" dirty="0" smtClean="0"/>
              <a:t>Vast majority of use and experience in the UK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1371600"/>
            <a:ext cx="7848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9050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of this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Report is organized in six sections</a:t>
            </a:r>
          </a:p>
          <a:p>
            <a:pPr lvl="1"/>
            <a:r>
              <a:rPr lang="en-US" dirty="0" smtClean="0"/>
              <a:t>Brief description of VOI</a:t>
            </a:r>
          </a:p>
          <a:p>
            <a:pPr lvl="1"/>
            <a:r>
              <a:rPr lang="en-US" dirty="0" smtClean="0"/>
              <a:t>Existing literature on VOI and research prioritization</a:t>
            </a:r>
          </a:p>
          <a:p>
            <a:pPr lvl="1"/>
            <a:r>
              <a:rPr lang="en-US" dirty="0" smtClean="0"/>
              <a:t>Challenges to use of VOI for research prioritization</a:t>
            </a:r>
          </a:p>
          <a:p>
            <a:pPr lvl="1"/>
            <a:r>
              <a:rPr lang="en-US" dirty="0" smtClean="0"/>
              <a:t>Unique challenges for PCORI</a:t>
            </a:r>
          </a:p>
          <a:p>
            <a:pPr lvl="1"/>
            <a:r>
              <a:rPr lang="en-US" dirty="0" smtClean="0"/>
              <a:t>Suggestions for use of VOI by PCORI</a:t>
            </a:r>
          </a:p>
          <a:p>
            <a:r>
              <a:rPr lang="en-US" dirty="0" smtClean="0"/>
              <a:t>My focus is on the underlying logic of VOI so we can discuss issues raised in the report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1371600"/>
            <a:ext cx="7848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9050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Description of VOI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1371600"/>
            <a:ext cx="7848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902" y="1819274"/>
            <a:ext cx="8456396" cy="394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62600" y="5410200"/>
            <a:ext cx="2667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50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Introductory comments: what are we trying to achieve or understand?</a:t>
            </a:r>
          </a:p>
          <a:p>
            <a:r>
              <a:rPr lang="en-US" dirty="0" smtClean="0"/>
              <a:t>Quantifying and assigning value to information</a:t>
            </a:r>
          </a:p>
          <a:p>
            <a:r>
              <a:rPr lang="en-US" dirty="0" smtClean="0"/>
              <a:t>Qualitative introduction to Bayesian decision theory</a:t>
            </a:r>
          </a:p>
          <a:p>
            <a:r>
              <a:rPr lang="en-US" dirty="0" smtClean="0"/>
              <a:t>Review of PCORI background report on value of information analysis</a:t>
            </a:r>
          </a:p>
          <a:p>
            <a:r>
              <a:rPr lang="en-US" dirty="0" smtClean="0"/>
              <a:t>Discussion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1371600"/>
            <a:ext cx="7848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4054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II. Description of VOI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1143000"/>
            <a:ext cx="7848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685800" y="1295400"/>
            <a:ext cx="7924800" cy="3047999"/>
            <a:chOff x="1085850" y="2695575"/>
            <a:chExt cx="7010400" cy="223837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950" y="2695575"/>
              <a:ext cx="6972300" cy="146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850" y="4114800"/>
              <a:ext cx="6673850" cy="81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085850" y="2695575"/>
              <a:ext cx="432435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900083" y="3800920"/>
            <a:ext cx="141288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considering</a:t>
            </a:r>
            <a:endParaRPr lang="en-US" sz="2000" b="1" dirty="0"/>
          </a:p>
        </p:txBody>
      </p:sp>
      <p:grpSp>
        <p:nvGrpSpPr>
          <p:cNvPr id="28" name="Group 27"/>
          <p:cNvGrpSpPr/>
          <p:nvPr/>
        </p:nvGrpSpPr>
        <p:grpSpPr>
          <a:xfrm>
            <a:off x="1832746" y="4121320"/>
            <a:ext cx="6930254" cy="2736680"/>
            <a:chOff x="1832746" y="4121320"/>
            <a:chExt cx="6930254" cy="2736680"/>
          </a:xfrm>
        </p:grpSpPr>
        <p:grpSp>
          <p:nvGrpSpPr>
            <p:cNvPr id="26" name="Group 25"/>
            <p:cNvGrpSpPr/>
            <p:nvPr/>
          </p:nvGrpSpPr>
          <p:grpSpPr>
            <a:xfrm>
              <a:off x="1832746" y="4121320"/>
              <a:ext cx="6930254" cy="2279480"/>
              <a:chOff x="1832746" y="4121320"/>
              <a:chExt cx="6930254" cy="2279480"/>
            </a:xfrm>
          </p:grpSpPr>
          <p:graphicFrame>
            <p:nvGraphicFramePr>
              <p:cNvPr id="10" name="Chart 9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xmlns="" val="4249166579"/>
                  </p:ext>
                </p:extLst>
              </p:nvPr>
            </p:nvGraphicFramePr>
            <p:xfrm>
              <a:off x="1832746" y="4355142"/>
              <a:ext cx="3166030" cy="189961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pSp>
            <p:nvGrpSpPr>
              <p:cNvPr id="8" name="Group 7"/>
              <p:cNvGrpSpPr/>
              <p:nvPr/>
            </p:nvGrpSpPr>
            <p:grpSpPr>
              <a:xfrm>
                <a:off x="2663260" y="4121320"/>
                <a:ext cx="6099740" cy="2279480"/>
                <a:chOff x="2663260" y="4121320"/>
                <a:chExt cx="6099740" cy="2279480"/>
              </a:xfrm>
            </p:grpSpPr>
            <p:graphicFrame>
              <p:nvGraphicFramePr>
                <p:cNvPr id="9" name="Chart 8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xmlns="" val="977791597"/>
                    </p:ext>
                  </p:extLst>
                </p:nvPr>
              </p:nvGraphicFramePr>
              <p:xfrm>
                <a:off x="7192974" y="4501182"/>
                <a:ext cx="422137" cy="1899618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  <p:grpSp>
              <p:nvGrpSpPr>
                <p:cNvPr id="11" name="Group 10"/>
                <p:cNvGrpSpPr/>
                <p:nvPr/>
              </p:nvGrpSpPr>
              <p:grpSpPr>
                <a:xfrm>
                  <a:off x="2663260" y="4382930"/>
                  <a:ext cx="2216221" cy="1794083"/>
                  <a:chOff x="1676400" y="2971800"/>
                  <a:chExt cx="3200400" cy="2590800"/>
                </a:xfrm>
              </p:grpSpPr>
              <p:cxnSp>
                <p:nvCxnSpPr>
                  <p:cNvPr id="12" name="Straight Connector 11"/>
                  <p:cNvCxnSpPr/>
                  <p:nvPr/>
                </p:nvCxnSpPr>
                <p:spPr>
                  <a:xfrm>
                    <a:off x="1676400" y="5410200"/>
                    <a:ext cx="32004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Connector 12"/>
                  <p:cNvCxnSpPr/>
                  <p:nvPr/>
                </p:nvCxnSpPr>
                <p:spPr>
                  <a:xfrm flipV="1">
                    <a:off x="2362200" y="2971800"/>
                    <a:ext cx="0" cy="259080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" name="Group 13"/>
                <p:cNvGrpSpPr/>
                <p:nvPr/>
              </p:nvGrpSpPr>
              <p:grpSpPr>
                <a:xfrm>
                  <a:off x="6145892" y="4382930"/>
                  <a:ext cx="2216221" cy="1794083"/>
                  <a:chOff x="1676400" y="2971800"/>
                  <a:chExt cx="3200400" cy="2590800"/>
                </a:xfrm>
              </p:grpSpPr>
              <p:cxnSp>
                <p:nvCxnSpPr>
                  <p:cNvPr id="15" name="Straight Connector 14"/>
                  <p:cNvCxnSpPr/>
                  <p:nvPr/>
                </p:nvCxnSpPr>
                <p:spPr>
                  <a:xfrm>
                    <a:off x="1676400" y="5410200"/>
                    <a:ext cx="32004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 flipV="1">
                    <a:off x="2362200" y="2971800"/>
                    <a:ext cx="0" cy="259080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" name="TextBox 16"/>
                <p:cNvSpPr txBox="1"/>
                <p:nvPr/>
              </p:nvSpPr>
              <p:spPr>
                <a:xfrm>
                  <a:off x="4942093" y="5748313"/>
                  <a:ext cx="41229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dirty="0" smtClean="0">
                      <a:sym typeface="Symbol"/>
                    </a:rPr>
                    <a:t></a:t>
                  </a:r>
                  <a:endParaRPr lang="en-US" sz="3600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8350708" y="5748313"/>
                  <a:ext cx="41229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dirty="0" smtClean="0">
                      <a:sym typeface="Symbol"/>
                    </a:rPr>
                    <a:t></a:t>
                  </a:r>
                  <a:endParaRPr lang="en-US" sz="3600" dirty="0"/>
                </a:p>
              </p:txBody>
            </p:sp>
            <p:cxnSp>
              <p:nvCxnSpPr>
                <p:cNvPr id="21" name="Straight Arrow Connector 20"/>
                <p:cNvCxnSpPr/>
                <p:nvPr/>
              </p:nvCxnSpPr>
              <p:spPr>
                <a:xfrm>
                  <a:off x="4615645" y="5114126"/>
                  <a:ext cx="1477480" cy="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/>
                <p:cNvSpPr txBox="1"/>
                <p:nvPr/>
              </p:nvSpPr>
              <p:spPr>
                <a:xfrm>
                  <a:off x="4769790" y="4629123"/>
                  <a:ext cx="106631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Magic</a:t>
                  </a:r>
                  <a:endParaRPr lang="en-US" sz="2800" dirty="0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3463227" y="4121320"/>
                  <a:ext cx="129387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800" dirty="0" smtClean="0"/>
                    <a:t>Current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6827619" y="4121320"/>
                  <a:ext cx="121693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800" dirty="0" smtClean="0"/>
                    <a:t>Perfect</a:t>
                  </a:r>
                </a:p>
              </p:txBody>
            </p:sp>
          </p:grpSp>
        </p:grpSp>
        <p:sp>
          <p:nvSpPr>
            <p:cNvPr id="27" name="TextBox 26"/>
            <p:cNvSpPr txBox="1"/>
            <p:nvPr/>
          </p:nvSpPr>
          <p:spPr>
            <a:xfrm>
              <a:off x="4208562" y="6273225"/>
              <a:ext cx="26000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Symbol" pitchFamily="18" charset="2"/>
                </a:rPr>
                <a:t>D </a:t>
              </a:r>
              <a:r>
                <a:rPr lang="en-US" sz="3200" dirty="0" smtClean="0"/>
                <a:t>Value = EVPI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99050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Description of VOI: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treatments (A </a:t>
            </a:r>
            <a:r>
              <a:rPr lang="en-US" dirty="0" err="1"/>
              <a:t>vs</a:t>
            </a:r>
            <a:r>
              <a:rPr lang="en-US" dirty="0"/>
              <a:t> B) for a potentially fatal disease</a:t>
            </a:r>
          </a:p>
          <a:p>
            <a:r>
              <a:rPr lang="en-US" dirty="0"/>
              <a:t>Treatments have the same cost but differ in effectiveness and complication rates</a:t>
            </a:r>
          </a:p>
          <a:p>
            <a:r>
              <a:rPr lang="en-US" dirty="0"/>
              <a:t>Complications have treatment costs</a:t>
            </a:r>
          </a:p>
          <a:p>
            <a:r>
              <a:rPr lang="en-US" dirty="0"/>
              <a:t>Value is measured in unadjusted life expectancy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1371600"/>
            <a:ext cx="7848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9050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0040" y="609600"/>
            <a:ext cx="8382000" cy="6038850"/>
            <a:chOff x="320040" y="609600"/>
            <a:chExt cx="8382000" cy="6038850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" y="2362200"/>
              <a:ext cx="8382000" cy="428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609600"/>
              <a:ext cx="8201025" cy="277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77929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90" t="4875" r="3037" b="7425"/>
          <a:stretch/>
        </p:blipFill>
        <p:spPr bwMode="auto">
          <a:xfrm>
            <a:off x="228600" y="306899"/>
            <a:ext cx="8153400" cy="624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8382000" y="457200"/>
            <a:ext cx="0" cy="28194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382000" y="544005"/>
            <a:ext cx="492443" cy="264578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dirty="0" smtClean="0"/>
              <a:t>Average  Life Expectancy</a:t>
            </a:r>
            <a:endParaRPr lang="en-US" sz="2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0" y="3505200"/>
            <a:ext cx="0" cy="28194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82000" y="3592005"/>
            <a:ext cx="492443" cy="264578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dirty="0" smtClean="0"/>
              <a:t>Average  Life Expectancy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74480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Description of VOI: Example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1371600"/>
            <a:ext cx="7848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939"/>
          <a:stretch/>
        </p:blipFill>
        <p:spPr bwMode="auto">
          <a:xfrm>
            <a:off x="209380" y="1714500"/>
            <a:ext cx="878222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0" y="3657600"/>
            <a:ext cx="84201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5019675" y="2105025"/>
            <a:ext cx="685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01282" y="6178034"/>
            <a:ext cx="5024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$215/0.32 years = $672/year but report says $692…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050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Description of VOI: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 monetary benefit (NMB) is the value of the improvement in outcome, less the increased cost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     (WTP </a:t>
            </a:r>
            <a:r>
              <a:rPr lang="en-US" dirty="0" smtClean="0">
                <a:sym typeface="Symbol"/>
              </a:rPr>
              <a:t> QALY) – Net Costs</a:t>
            </a:r>
          </a:p>
          <a:p>
            <a:pPr marL="0" indent="0">
              <a:buNone/>
            </a:pPr>
            <a:endParaRPr lang="en-US" dirty="0">
              <a:sym typeface="Symbol"/>
            </a:endParaRPr>
          </a:p>
          <a:p>
            <a:pPr marL="0" indent="0">
              <a:buNone/>
            </a:pPr>
            <a:r>
              <a:rPr lang="en-US" dirty="0" smtClean="0">
                <a:sym typeface="Symbol"/>
              </a:rPr>
              <a:t>	Value					  Costs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1371600"/>
            <a:ext cx="7848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057400" y="4343400"/>
            <a:ext cx="1066800" cy="6096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5486400" y="4343400"/>
            <a:ext cx="1066800" cy="6096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9050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What About Uncertainty?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1143000"/>
            <a:ext cx="7848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276" y="1295400"/>
            <a:ext cx="8700324" cy="549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7421" y="1371600"/>
            <a:ext cx="784697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Based on 10 difference assumed “truths” for all unknown parameters, drawn randomly according to our current, imperfect knowledge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050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Concepts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1371600"/>
            <a:ext cx="7848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399" y="1600200"/>
            <a:ext cx="797306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0"/>
            <a:ext cx="8178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85800" y="4114800"/>
            <a:ext cx="7848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5800" y="6477000"/>
            <a:ext cx="7848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81000" y="1600200"/>
            <a:ext cx="6400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76400" y="3657600"/>
            <a:ext cx="6553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00700" y="6019800"/>
            <a:ext cx="2971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50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Current State of VOI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Literature search to identify VOI papers addressing prioritization of research and includes specific recommendations for research priorities</a:t>
            </a:r>
          </a:p>
          <a:p>
            <a:r>
              <a:rPr lang="en-US" dirty="0" smtClean="0"/>
              <a:t>Search for citations of identified VOI papers to define impact of VOI analyses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1371600"/>
            <a:ext cx="7848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9050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Current State of VOI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1371600"/>
            <a:ext cx="7848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196" y="1679574"/>
            <a:ext cx="8435808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457200" y="2714628"/>
            <a:ext cx="8229600" cy="1706497"/>
            <a:chOff x="152401" y="2714624"/>
            <a:chExt cx="8839199" cy="1832904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1" y="2714624"/>
              <a:ext cx="8839199" cy="1832904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04800" y="2790824"/>
              <a:ext cx="1219200" cy="333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55947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Goal or Key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is the </a:t>
            </a:r>
            <a:r>
              <a:rPr lang="en-US" u="sng" dirty="0" smtClean="0"/>
              <a:t>expected</a:t>
            </a:r>
            <a:r>
              <a:rPr lang="en-US" dirty="0" smtClean="0"/>
              <a:t> </a:t>
            </a:r>
            <a:r>
              <a:rPr lang="en-US" u="sng" dirty="0" smtClean="0"/>
              <a:t>value </a:t>
            </a:r>
            <a:r>
              <a:rPr lang="en-US" dirty="0" smtClean="0"/>
              <a:t>of gathering additional information about the effectiveness of a new treatment (B) relative to a standard treatment (A)?</a:t>
            </a:r>
          </a:p>
          <a:p>
            <a:pPr lvl="1"/>
            <a:r>
              <a:rPr lang="en-US" dirty="0" smtClean="0"/>
              <a:t>If you can quantify that expected value, then you can decide whether it is worth it to run (or fund) a new clinical trial comparing treatments A and B</a:t>
            </a:r>
            <a:endParaRPr lang="en-US" dirty="0"/>
          </a:p>
          <a:p>
            <a:r>
              <a:rPr lang="en-US" dirty="0" smtClean="0"/>
              <a:t>If one could predict exactly what data one might obtain, then we could define the value of that information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1371600"/>
            <a:ext cx="7848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6282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Current State of VOI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1371600"/>
            <a:ext cx="7848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36750"/>
            <a:ext cx="8360559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1936750"/>
            <a:ext cx="838200" cy="425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53000" y="5029200"/>
            <a:ext cx="3581400" cy="425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566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IV. Challenges to the Use of VOI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Required resources</a:t>
            </a:r>
          </a:p>
          <a:p>
            <a:pPr lvl="1"/>
            <a:r>
              <a:rPr lang="en-US" dirty="0" smtClean="0"/>
              <a:t>Personnel with expertise and experience</a:t>
            </a:r>
          </a:p>
          <a:p>
            <a:pPr lvl="1"/>
            <a:r>
              <a:rPr lang="en-US" dirty="0" smtClean="0"/>
              <a:t>Time (systematic review, model building, programming, calibration, and validation)</a:t>
            </a:r>
          </a:p>
          <a:p>
            <a:pPr lvl="1"/>
            <a:r>
              <a:rPr lang="en-US" dirty="0" smtClean="0"/>
              <a:t>Computing resources</a:t>
            </a:r>
          </a:p>
          <a:p>
            <a:r>
              <a:rPr lang="en-US" dirty="0" smtClean="0"/>
              <a:t>Concept of a “minimal modeling” approach as a partial solution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1371600"/>
            <a:ext cx="7848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9050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IV. Challenges to the Use of VOI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Scope of VOI</a:t>
            </a:r>
          </a:p>
          <a:p>
            <a:pPr lvl="1"/>
            <a:r>
              <a:rPr lang="en-US" dirty="0" smtClean="0"/>
              <a:t>Prioritizing research across disease areas (deemed “impractical for the foreseeable future”)</a:t>
            </a:r>
          </a:p>
          <a:p>
            <a:pPr lvl="1"/>
            <a:r>
              <a:rPr lang="en-US" dirty="0" smtClean="0"/>
              <a:t>Prioritizing research within a condition (e.g., screening vs. treatments for ovarian cancer)</a:t>
            </a:r>
          </a:p>
          <a:p>
            <a:pPr lvl="1"/>
            <a:r>
              <a:rPr lang="en-US" dirty="0" smtClean="0"/>
              <a:t>Determining whether to pursue specific research (e.g., do we need to gather more information prior to recommending a treatment?)</a:t>
            </a:r>
          </a:p>
          <a:p>
            <a:pPr lvl="1"/>
            <a:r>
              <a:rPr lang="en-US" dirty="0" smtClean="0"/>
              <a:t>Prioritizing research regarding common patient experiences across multiple conditions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1371600"/>
            <a:ext cx="7848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128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IV. Challenges to the Use of VOI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Stakeholder Engagement: themes</a:t>
            </a:r>
          </a:p>
          <a:p>
            <a:pPr lvl="1"/>
            <a:r>
              <a:rPr lang="en-US" dirty="0" smtClean="0"/>
              <a:t>Lack of familiarity with the methodology, especially in the US, and need for training</a:t>
            </a:r>
          </a:p>
          <a:p>
            <a:pPr lvl="1"/>
            <a:r>
              <a:rPr lang="en-US" dirty="0" smtClean="0"/>
              <a:t>Timing of VOI—should VOI methodology be taught prior to a research prioritization activity or integrated into the activity itself?</a:t>
            </a:r>
          </a:p>
          <a:p>
            <a:r>
              <a:rPr lang="en-US" dirty="0" smtClean="0"/>
              <a:t>VOI could be used prior to a RFA or after an initial review of applications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1371600"/>
            <a:ext cx="7848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073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IV. Challenges to the Use of VOI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Heterogeneity in patient populations</a:t>
            </a:r>
          </a:p>
          <a:p>
            <a:pPr lvl="1"/>
            <a:r>
              <a:rPr lang="en-US" dirty="0" smtClean="0"/>
              <a:t>Differential burden of disease or responses to treatment</a:t>
            </a:r>
          </a:p>
          <a:p>
            <a:pPr lvl="1"/>
            <a:r>
              <a:rPr lang="en-US" dirty="0" smtClean="0"/>
              <a:t>Differences in patient preferences for outcomes</a:t>
            </a:r>
          </a:p>
          <a:p>
            <a:pPr lvl="1"/>
            <a:r>
              <a:rPr lang="en-US" dirty="0" smtClean="0"/>
              <a:t>Differences in patient preferences for other attributes of care</a:t>
            </a:r>
          </a:p>
          <a:p>
            <a:r>
              <a:rPr lang="en-US" dirty="0" smtClean="0"/>
              <a:t>Issue of equity: “…if population-level EVPIs are used to prioritize research…rare conditions would inevitably rank lower…”</a:t>
            </a:r>
          </a:p>
          <a:p>
            <a:pPr lvl="1"/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1371600"/>
            <a:ext cx="7848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073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IV. Challenges to the Use of VOI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r>
              <a:rPr lang="en-US" dirty="0" smtClean="0"/>
              <a:t>Translation of research into improved clinical care is a key assumption of questionable truth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1371600"/>
            <a:ext cx="7848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749" y="3054160"/>
            <a:ext cx="8402251" cy="181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934200" y="4419600"/>
            <a:ext cx="1752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73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V. Specific Challenges for PCORI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/>
          <a:lstStyle/>
          <a:p>
            <a:r>
              <a:rPr lang="en-US" dirty="0" smtClean="0"/>
              <a:t>One key challenge, specific to the legislation on which PCORI is based, forms the focus for this section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1371600"/>
            <a:ext cx="7848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32175"/>
            <a:ext cx="8534400" cy="226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58100" y="5296197"/>
            <a:ext cx="12573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50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VI.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/>
          <a:lstStyle/>
          <a:p>
            <a:r>
              <a:rPr lang="en-US" dirty="0" smtClean="0"/>
              <a:t>Discussions/Conference with Other Policymakers</a:t>
            </a:r>
          </a:p>
          <a:p>
            <a:pPr lvl="1"/>
            <a:r>
              <a:rPr lang="en-US" dirty="0" smtClean="0"/>
              <a:t>PCORI should engage with NICE and also NIH institutes and NCI</a:t>
            </a:r>
          </a:p>
          <a:p>
            <a:r>
              <a:rPr lang="en-US" dirty="0" smtClean="0"/>
              <a:t>Need better evidence that VOI analyses will lead to more efficient use of research resources</a:t>
            </a:r>
          </a:p>
          <a:p>
            <a:r>
              <a:rPr lang="en-US" dirty="0" smtClean="0"/>
              <a:t>PCORI needs to decide whether to invest in and use VOI analyses and, if so, develop a detailed strategy for its implementation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1371600"/>
            <a:ext cx="7848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0972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VI. Recommendations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1371600"/>
            <a:ext cx="7848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934" y="2143125"/>
            <a:ext cx="8450332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7912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23649722"/>
              </p:ext>
            </p:extLst>
          </p:nvPr>
        </p:nvGraphicFramePr>
        <p:xfrm>
          <a:off x="228600" y="2209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07133904"/>
              </p:ext>
            </p:extLst>
          </p:nvPr>
        </p:nvGraphicFramePr>
        <p:xfrm>
          <a:off x="4572000" y="2228165"/>
          <a:ext cx="34137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1143000" y="2057400"/>
            <a:ext cx="3200400" cy="2590800"/>
            <a:chOff x="1676400" y="2971800"/>
            <a:chExt cx="3200400" cy="25908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676400" y="5410200"/>
              <a:ext cx="3200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362200" y="2971800"/>
              <a:ext cx="0" cy="25908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876800" y="2057400"/>
            <a:ext cx="3200400" cy="2590800"/>
            <a:chOff x="1676400" y="2971800"/>
            <a:chExt cx="3200400" cy="259080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676400" y="5410200"/>
              <a:ext cx="3200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2362200" y="2971800"/>
              <a:ext cx="0" cy="25908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2362200" y="4648199"/>
            <a:ext cx="1363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ym typeface="Symbol"/>
              </a:rPr>
              <a:t></a:t>
            </a:r>
            <a:r>
              <a:rPr lang="en-US" sz="3600" baseline="-25000" dirty="0" smtClean="0">
                <a:sym typeface="Symbol"/>
              </a:rPr>
              <a:t>Current</a:t>
            </a:r>
            <a:endParaRPr lang="en-US" sz="36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613253" y="4343400"/>
            <a:ext cx="0" cy="3048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91200" y="4648199"/>
            <a:ext cx="983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ym typeface="Symbol"/>
              </a:rPr>
              <a:t></a:t>
            </a:r>
            <a:r>
              <a:rPr lang="en-US" sz="3600" baseline="-25000" dirty="0" smtClean="0">
                <a:sym typeface="Symbol"/>
              </a:rPr>
              <a:t>New</a:t>
            </a:r>
            <a:endParaRPr lang="en-US" sz="36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6096000" y="4343400"/>
            <a:ext cx="0" cy="3048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3726163" y="3048000"/>
            <a:ext cx="1607837" cy="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10000" y="2438400"/>
            <a:ext cx="1296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Value?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41096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Why is information on treatment efficacy valuable?</a:t>
            </a:r>
          </a:p>
          <a:p>
            <a:pPr lvl="1"/>
            <a:r>
              <a:rPr lang="en-US" dirty="0" smtClean="0"/>
              <a:t>Better treatment decisions</a:t>
            </a:r>
          </a:p>
          <a:p>
            <a:pPr lvl="1"/>
            <a:r>
              <a:rPr lang="en-US" dirty="0" smtClean="0"/>
              <a:t>Better outcomes, on average, most of the time</a:t>
            </a:r>
          </a:p>
          <a:p>
            <a:r>
              <a:rPr lang="en-US" dirty="0" smtClean="0"/>
              <a:t>How do we quantify information?</a:t>
            </a:r>
          </a:p>
          <a:p>
            <a:pPr lvl="1"/>
            <a:r>
              <a:rPr lang="en-US" dirty="0" smtClean="0"/>
              <a:t>Reduction in uncertainty</a:t>
            </a:r>
          </a:p>
          <a:p>
            <a:pPr lvl="1"/>
            <a:r>
              <a:rPr lang="en-US" dirty="0" smtClean="0"/>
              <a:t>Best represented in a Bayesian framework</a:t>
            </a:r>
          </a:p>
          <a:p>
            <a:r>
              <a:rPr lang="en-US" dirty="0" smtClean="0"/>
              <a:t>How do we quantify value of better outcomes?</a:t>
            </a:r>
          </a:p>
          <a:p>
            <a:pPr lvl="1"/>
            <a:r>
              <a:rPr lang="en-US" dirty="0" smtClean="0"/>
              <a:t>Willingness to pay (WTP)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1371600"/>
            <a:ext cx="7848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6244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Questions/Discussion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3763962"/>
            <a:ext cx="7848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85800" y="2590800"/>
            <a:ext cx="7848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7912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Chart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46972519"/>
              </p:ext>
            </p:extLst>
          </p:nvPr>
        </p:nvGraphicFramePr>
        <p:xfrm>
          <a:off x="4876800" y="3410634"/>
          <a:ext cx="2743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a Clinical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r>
              <a:rPr lang="en-US" dirty="0" smtClean="0"/>
              <a:t>Consider the value of a clinical trial comparing the effectiveness of treatment B to A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1371600"/>
            <a:ext cx="7848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89313619"/>
              </p:ext>
            </p:extLst>
          </p:nvPr>
        </p:nvGraphicFramePr>
        <p:xfrm>
          <a:off x="-533400" y="339227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9081308"/>
              </p:ext>
            </p:extLst>
          </p:nvPr>
        </p:nvGraphicFramePr>
        <p:xfrm>
          <a:off x="5105400" y="3410635"/>
          <a:ext cx="34137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381000" y="3239870"/>
            <a:ext cx="3200400" cy="2590800"/>
            <a:chOff x="1676400" y="2971800"/>
            <a:chExt cx="3200400" cy="25908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1676400" y="5410200"/>
              <a:ext cx="3200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2362200" y="2971800"/>
              <a:ext cx="0" cy="25908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5410200" y="3239870"/>
            <a:ext cx="3200400" cy="2590800"/>
            <a:chOff x="1676400" y="2971800"/>
            <a:chExt cx="3200400" cy="25908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1676400" y="5410200"/>
              <a:ext cx="3200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2362200" y="2971800"/>
              <a:ext cx="0" cy="25908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1600200" y="5830669"/>
            <a:ext cx="1363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ym typeface="Symbol"/>
              </a:rPr>
              <a:t></a:t>
            </a:r>
            <a:r>
              <a:rPr lang="en-US" sz="3600" baseline="-25000" dirty="0" smtClean="0">
                <a:sym typeface="Symbol"/>
              </a:rPr>
              <a:t>Current</a:t>
            </a:r>
            <a:endParaRPr lang="en-US" sz="36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851253" y="5525870"/>
            <a:ext cx="0" cy="3048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24600" y="5830669"/>
            <a:ext cx="983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ym typeface="Symbol"/>
              </a:rPr>
              <a:t></a:t>
            </a:r>
            <a:r>
              <a:rPr lang="en-US" sz="3600" baseline="-25000" dirty="0" smtClean="0">
                <a:sym typeface="Symbol"/>
              </a:rPr>
              <a:t>New</a:t>
            </a:r>
            <a:endParaRPr lang="en-US" sz="36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6629400" y="5525870"/>
            <a:ext cx="0" cy="3048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200400" y="4295775"/>
            <a:ext cx="21336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269161" y="3733799"/>
            <a:ext cx="1740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New Trial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3026247" y="4304437"/>
            <a:ext cx="2288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(Bayes Theorem)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1668889" y="2779693"/>
            <a:ext cx="19125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Current</a:t>
            </a:r>
          </a:p>
          <a:p>
            <a:pPr algn="ctr"/>
            <a:r>
              <a:rPr lang="en-US" sz="2800" dirty="0" smtClean="0"/>
              <a:t>Information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6451126" y="2779693"/>
            <a:ext cx="21614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Better, Partial</a:t>
            </a:r>
          </a:p>
          <a:p>
            <a:pPr algn="ctr"/>
            <a:r>
              <a:rPr lang="en-US" sz="2800" dirty="0" smtClean="0"/>
              <a:t>Information</a:t>
            </a:r>
            <a:endParaRPr lang="en-US" sz="2800" dirty="0"/>
          </a:p>
        </p:txBody>
      </p:sp>
      <p:graphicFrame>
        <p:nvGraphicFramePr>
          <p:cNvPr id="35" name="Chart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3289953"/>
              </p:ext>
            </p:extLst>
          </p:nvPr>
        </p:nvGraphicFramePr>
        <p:xfrm>
          <a:off x="5824990" y="3410634"/>
          <a:ext cx="34137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5335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6" grpId="0">
        <p:bldAsOne/>
      </p:bldGraphic>
      <p:bldGraphic spid="18" grpId="0">
        <p:bldAsOne/>
      </p:bldGraphic>
      <p:bldGraphic spid="35" grpId="1">
        <p:bldAsOne/>
      </p:bldGraphic>
      <p:bldGraphic spid="35" grpId="2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Chart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69458669"/>
              </p:ext>
            </p:extLst>
          </p:nvPr>
        </p:nvGraphicFramePr>
        <p:xfrm>
          <a:off x="6922270" y="3410634"/>
          <a:ext cx="60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a Perfect Clinical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79493"/>
          </a:xfrm>
        </p:spPr>
        <p:txBody>
          <a:bodyPr>
            <a:normAutofit/>
          </a:bodyPr>
          <a:lstStyle/>
          <a:p>
            <a:r>
              <a:rPr lang="en-US" dirty="0" smtClean="0"/>
              <a:t>Consider the value of a perfect clinical trial comparing the effectiveness of B and A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1371600"/>
            <a:ext cx="7848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72289158"/>
              </p:ext>
            </p:extLst>
          </p:nvPr>
        </p:nvGraphicFramePr>
        <p:xfrm>
          <a:off x="-533400" y="339227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381000" y="3239870"/>
            <a:ext cx="3200400" cy="2590800"/>
            <a:chOff x="1676400" y="2971800"/>
            <a:chExt cx="3200400" cy="25908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1676400" y="5410200"/>
              <a:ext cx="3200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2362200" y="2971800"/>
              <a:ext cx="0" cy="25908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5410200" y="3239870"/>
            <a:ext cx="3200400" cy="2590800"/>
            <a:chOff x="1676400" y="2971800"/>
            <a:chExt cx="3200400" cy="25908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1676400" y="5410200"/>
              <a:ext cx="3200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2362200" y="2971800"/>
              <a:ext cx="0" cy="25908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1600200" y="5830669"/>
            <a:ext cx="1363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ym typeface="Symbol"/>
              </a:rPr>
              <a:t></a:t>
            </a:r>
            <a:r>
              <a:rPr lang="en-US" sz="3600" baseline="-25000" dirty="0" smtClean="0">
                <a:sym typeface="Symbol"/>
              </a:rPr>
              <a:t>Current</a:t>
            </a:r>
            <a:endParaRPr lang="en-US" sz="36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851253" y="5525870"/>
            <a:ext cx="0" cy="3048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781800" y="5830669"/>
            <a:ext cx="983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ym typeface="Symbol"/>
              </a:rPr>
              <a:t></a:t>
            </a:r>
            <a:r>
              <a:rPr lang="en-US" sz="3600" baseline="-25000" dirty="0" smtClean="0">
                <a:sym typeface="Symbol"/>
              </a:rPr>
              <a:t>New</a:t>
            </a:r>
            <a:endParaRPr lang="en-US" sz="36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7143750" y="5525870"/>
            <a:ext cx="0" cy="3048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200400" y="4295775"/>
            <a:ext cx="21336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174876" y="3738711"/>
            <a:ext cx="1991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Magic Trial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1668889" y="2779693"/>
            <a:ext cx="19125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Current</a:t>
            </a:r>
          </a:p>
          <a:p>
            <a:pPr algn="ctr"/>
            <a:r>
              <a:rPr lang="en-US" sz="2800" dirty="0" smtClean="0"/>
              <a:t>Information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6575615" y="2779693"/>
            <a:ext cx="19125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Perfect</a:t>
            </a:r>
          </a:p>
          <a:p>
            <a:pPr algn="ctr"/>
            <a:r>
              <a:rPr lang="en-US" sz="2800" dirty="0" smtClean="0"/>
              <a:t>Information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28057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Value of Perfect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447800"/>
            <a:ext cx="5105400" cy="3048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Treatment B is certainly superior and treatment difference is perfectly defined</a:t>
            </a:r>
          </a:p>
          <a:p>
            <a:r>
              <a:rPr lang="en-US" sz="2800" dirty="0" smtClean="0"/>
              <a:t>Value of choosing treatment B over treatment A is precisely known</a:t>
            </a:r>
            <a:endParaRPr lang="en-US" sz="28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1371600"/>
            <a:ext cx="7848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1000" y="3810000"/>
            <a:ext cx="2743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066800" y="1600200"/>
            <a:ext cx="0" cy="2362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1828800" y="4038601"/>
            <a:ext cx="2438401" cy="1066798"/>
          </a:xfrm>
          <a:custGeom>
            <a:avLst/>
            <a:gdLst>
              <a:gd name="connsiteX0" fmla="*/ 0 w 1333500"/>
              <a:gd name="connsiteY0" fmla="*/ 0 h 581025"/>
              <a:gd name="connsiteX1" fmla="*/ 323850 w 1333500"/>
              <a:gd name="connsiteY1" fmla="*/ 466725 h 581025"/>
              <a:gd name="connsiteX2" fmla="*/ 1333500 w 1333500"/>
              <a:gd name="connsiteY2" fmla="*/ 581025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3500" h="581025">
                <a:moveTo>
                  <a:pt x="0" y="0"/>
                </a:moveTo>
                <a:cubicBezTo>
                  <a:pt x="50800" y="184944"/>
                  <a:pt x="101600" y="369888"/>
                  <a:pt x="323850" y="466725"/>
                </a:cubicBezTo>
                <a:cubicBezTo>
                  <a:pt x="546100" y="563563"/>
                  <a:pt x="939800" y="572294"/>
                  <a:pt x="1333500" y="581025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267200" y="4628345"/>
            <a:ext cx="14173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Medium</a:t>
            </a:r>
          </a:p>
          <a:p>
            <a:r>
              <a:rPr lang="en-US" sz="2800" dirty="0" smtClean="0"/>
              <a:t>positive</a:t>
            </a:r>
            <a:endParaRPr lang="en-US" sz="28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5715000" y="4277380"/>
            <a:ext cx="3048000" cy="1742420"/>
            <a:chOff x="5715000" y="4277380"/>
            <a:chExt cx="3707028" cy="1742420"/>
          </a:xfrm>
        </p:grpSpPr>
        <p:sp>
          <p:nvSpPr>
            <p:cNvPr id="24" name="Content Placeholder 2"/>
            <p:cNvSpPr txBox="1">
              <a:spLocks/>
            </p:cNvSpPr>
            <p:nvPr/>
          </p:nvSpPr>
          <p:spPr>
            <a:xfrm>
              <a:off x="5916707" y="4454537"/>
              <a:ext cx="3505321" cy="138810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800" dirty="0" smtClean="0"/>
                <a:t>Expected value: weighted average = same value</a:t>
              </a:r>
              <a:endParaRPr lang="en-US" sz="2800" dirty="0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5715000" y="4277380"/>
              <a:ext cx="0" cy="174242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3105150" y="3486834"/>
            <a:ext cx="412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ym typeface="Symbol"/>
              </a:rPr>
              <a:t></a:t>
            </a:r>
            <a:endParaRPr lang="en-US" sz="3600" dirty="0"/>
          </a:p>
        </p:txBody>
      </p:sp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36956813"/>
              </p:ext>
            </p:extLst>
          </p:nvPr>
        </p:nvGraphicFramePr>
        <p:xfrm>
          <a:off x="1638300" y="1552576"/>
          <a:ext cx="60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9573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Expected Value of Outcomes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1371600"/>
            <a:ext cx="7848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531620" y="1600200"/>
            <a:ext cx="0" cy="502920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552774" y="1704975"/>
            <a:ext cx="3943026" cy="1952625"/>
            <a:chOff x="552774" y="1704975"/>
            <a:chExt cx="3943026" cy="1952625"/>
          </a:xfrm>
        </p:grpSpPr>
        <p:sp>
          <p:nvSpPr>
            <p:cNvPr id="5" name="TextBox 4"/>
            <p:cNvSpPr txBox="1"/>
            <p:nvPr/>
          </p:nvSpPr>
          <p:spPr>
            <a:xfrm>
              <a:off x="1864620" y="1704975"/>
              <a:ext cx="134293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Treatment A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25289" y="2754868"/>
              <a:ext cx="150951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Complications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50420" y="2754868"/>
              <a:ext cx="183332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 Complications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1559820" y="2209800"/>
              <a:ext cx="594219" cy="4572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721620" y="3200400"/>
              <a:ext cx="594219" cy="4572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2855220" y="3200400"/>
              <a:ext cx="594219" cy="4572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708801" y="3200400"/>
              <a:ext cx="594219" cy="4572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870601" y="2209800"/>
              <a:ext cx="594219" cy="4572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559820" y="3200400"/>
              <a:ext cx="594219" cy="4572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238574" y="2145268"/>
              <a:ext cx="590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XX%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143574" y="2133600"/>
              <a:ext cx="590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XX%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52774" y="3124200"/>
              <a:ext cx="590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XX%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771974" y="3124200"/>
              <a:ext cx="590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XX%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686374" y="3124200"/>
              <a:ext cx="590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XX%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905574" y="3124200"/>
              <a:ext cx="590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XX%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702455" y="3733800"/>
            <a:ext cx="95878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Survives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93803" y="3733800"/>
            <a:ext cx="58541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Dies</a:t>
            </a:r>
            <a:endParaRPr lang="en-US" dirty="0"/>
          </a:p>
        </p:txBody>
      </p:sp>
      <p:grpSp>
        <p:nvGrpSpPr>
          <p:cNvPr id="77" name="Group 76"/>
          <p:cNvGrpSpPr/>
          <p:nvPr/>
        </p:nvGrpSpPr>
        <p:grpSpPr>
          <a:xfrm>
            <a:off x="3079471" y="4295775"/>
            <a:ext cx="1178528" cy="809625"/>
            <a:chOff x="3079471" y="4295775"/>
            <a:chExt cx="1178528" cy="809625"/>
          </a:xfrm>
        </p:grpSpPr>
        <p:sp>
          <p:nvSpPr>
            <p:cNvPr id="47" name="Freeform 46"/>
            <p:cNvSpPr/>
            <p:nvPr/>
          </p:nvSpPr>
          <p:spPr>
            <a:xfrm rot="260784">
              <a:off x="3114675" y="4295775"/>
              <a:ext cx="981075" cy="295328"/>
            </a:xfrm>
            <a:custGeom>
              <a:avLst/>
              <a:gdLst>
                <a:gd name="connsiteX0" fmla="*/ 981075 w 981075"/>
                <a:gd name="connsiteY0" fmla="*/ 0 h 295328"/>
                <a:gd name="connsiteX1" fmla="*/ 504825 w 981075"/>
                <a:gd name="connsiteY1" fmla="*/ 295275 h 295328"/>
                <a:gd name="connsiteX2" fmla="*/ 0 w 981075"/>
                <a:gd name="connsiteY2" fmla="*/ 19050 h 29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1075" h="295328">
                  <a:moveTo>
                    <a:pt x="981075" y="0"/>
                  </a:moveTo>
                  <a:cubicBezTo>
                    <a:pt x="824706" y="146050"/>
                    <a:pt x="668337" y="292100"/>
                    <a:pt x="504825" y="295275"/>
                  </a:cubicBezTo>
                  <a:cubicBezTo>
                    <a:pt x="341313" y="298450"/>
                    <a:pt x="170656" y="158750"/>
                    <a:pt x="0" y="1905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079471" y="4643735"/>
              <a:ext cx="11785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WTP ($)</a:t>
              </a:r>
              <a:endParaRPr lang="en-US" sz="2400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04762" y="3733800"/>
            <a:ext cx="2222300" cy="646331"/>
            <a:chOff x="304762" y="3733800"/>
            <a:chExt cx="2222300" cy="646331"/>
          </a:xfrm>
        </p:grpSpPr>
        <p:sp>
          <p:nvSpPr>
            <p:cNvPr id="8" name="TextBox 7"/>
            <p:cNvSpPr txBox="1"/>
            <p:nvPr/>
          </p:nvSpPr>
          <p:spPr>
            <a:xfrm>
              <a:off x="304762" y="3733800"/>
              <a:ext cx="1461490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Survives after</a:t>
              </a:r>
            </a:p>
            <a:p>
              <a:r>
                <a:rPr lang="en-US" dirty="0" smtClean="0"/>
                <a:t>Complication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41645" y="3733800"/>
              <a:ext cx="58541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Dies</a:t>
              </a:r>
              <a:endParaRPr lang="en-US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183672" y="4412412"/>
            <a:ext cx="1178528" cy="773653"/>
            <a:chOff x="1183672" y="4412412"/>
            <a:chExt cx="1178528" cy="773653"/>
          </a:xfrm>
        </p:grpSpPr>
        <p:sp>
          <p:nvSpPr>
            <p:cNvPr id="49" name="Freeform 48"/>
            <p:cNvSpPr/>
            <p:nvPr/>
          </p:nvSpPr>
          <p:spPr>
            <a:xfrm rot="21103878">
              <a:off x="1235338" y="4412412"/>
              <a:ext cx="981075" cy="295328"/>
            </a:xfrm>
            <a:custGeom>
              <a:avLst/>
              <a:gdLst>
                <a:gd name="connsiteX0" fmla="*/ 981075 w 981075"/>
                <a:gd name="connsiteY0" fmla="*/ 0 h 295328"/>
                <a:gd name="connsiteX1" fmla="*/ 504825 w 981075"/>
                <a:gd name="connsiteY1" fmla="*/ 295275 h 295328"/>
                <a:gd name="connsiteX2" fmla="*/ 0 w 981075"/>
                <a:gd name="connsiteY2" fmla="*/ 19050 h 29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1075" h="295328">
                  <a:moveTo>
                    <a:pt x="981075" y="0"/>
                  </a:moveTo>
                  <a:cubicBezTo>
                    <a:pt x="824706" y="146050"/>
                    <a:pt x="668337" y="292100"/>
                    <a:pt x="504825" y="295275"/>
                  </a:cubicBezTo>
                  <a:cubicBezTo>
                    <a:pt x="341313" y="298450"/>
                    <a:pt x="170656" y="158750"/>
                    <a:pt x="0" y="1905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183672" y="4724400"/>
              <a:ext cx="11785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WTP ($)</a:t>
              </a:r>
              <a:endParaRPr lang="en-US" sz="2400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684020" y="1704975"/>
            <a:ext cx="4212006" cy="4411126"/>
            <a:chOff x="4684020" y="1704975"/>
            <a:chExt cx="4212006" cy="4411126"/>
          </a:xfrm>
        </p:grpSpPr>
        <p:sp>
          <p:nvSpPr>
            <p:cNvPr id="19" name="TextBox 18"/>
            <p:cNvSpPr txBox="1"/>
            <p:nvPr/>
          </p:nvSpPr>
          <p:spPr>
            <a:xfrm>
              <a:off x="6243878" y="1704975"/>
              <a:ext cx="133491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Treatment B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04547" y="2754868"/>
              <a:ext cx="150951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Complications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29678" y="2754868"/>
              <a:ext cx="183332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 Complications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84020" y="3733800"/>
              <a:ext cx="1461490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Survives after</a:t>
              </a:r>
            </a:p>
            <a:p>
              <a:r>
                <a:rPr lang="en-US" dirty="0" smtClean="0"/>
                <a:t>Complication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081713" y="3733800"/>
              <a:ext cx="95878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Survives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20903" y="3733800"/>
              <a:ext cx="58541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Dies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173061" y="3733800"/>
              <a:ext cx="58541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Dies</a:t>
              </a:r>
              <a:endParaRPr lang="en-US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>
              <a:off x="5939078" y="2209800"/>
              <a:ext cx="594219" cy="4572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5100878" y="3200400"/>
              <a:ext cx="594219" cy="4572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7234478" y="3200400"/>
              <a:ext cx="594219" cy="4572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8088059" y="3200400"/>
              <a:ext cx="594219" cy="4572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7249859" y="2209800"/>
              <a:ext cx="594219" cy="4572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5939078" y="3200400"/>
              <a:ext cx="594219" cy="4572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5638800" y="2145268"/>
              <a:ext cx="590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XX%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543800" y="2133600"/>
              <a:ext cx="590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XX%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876800" y="3124200"/>
              <a:ext cx="590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XX%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172200" y="3124200"/>
              <a:ext cx="590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XX%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010400" y="3124200"/>
              <a:ext cx="590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XX%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305800" y="3124200"/>
              <a:ext cx="590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XX%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874518" y="5654436"/>
              <a:ext cx="10796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Value</a:t>
              </a:r>
              <a:r>
                <a:rPr lang="en-US" sz="2400" baseline="-25000" dirty="0" err="1" smtClean="0"/>
                <a:t>SC</a:t>
              </a:r>
              <a:endParaRPr lang="en-US" sz="2400" baseline="-250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443532" y="561528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</a:t>
              </a:r>
              <a:endParaRPr lang="en-US" sz="24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046262" y="5620345"/>
              <a:ext cx="9706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Value</a:t>
              </a:r>
              <a:r>
                <a:rPr lang="en-US" sz="2400" baseline="-25000" dirty="0" err="1" smtClean="0"/>
                <a:t>S</a:t>
              </a:r>
              <a:endParaRPr lang="en-US" sz="2400" baseline="-250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295690" y="562927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</a:t>
              </a:r>
              <a:endParaRPr lang="en-US" sz="2400" dirty="0"/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>
              <a:off x="5414346" y="4560076"/>
              <a:ext cx="1" cy="107425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H="1">
              <a:off x="6613611" y="4259023"/>
              <a:ext cx="452" cy="1387236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7531586" y="4259023"/>
              <a:ext cx="1" cy="137531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8465769" y="4259023"/>
              <a:ext cx="0" cy="135626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455377" y="4267200"/>
            <a:ext cx="3811823" cy="1836977"/>
            <a:chOff x="-4005465" y="4267200"/>
            <a:chExt cx="3811823" cy="1836977"/>
          </a:xfrm>
        </p:grpSpPr>
        <p:sp>
          <p:nvSpPr>
            <p:cNvPr id="67" name="TextBox 66"/>
            <p:cNvSpPr txBox="1"/>
            <p:nvPr/>
          </p:nvSpPr>
          <p:spPr>
            <a:xfrm>
              <a:off x="-4005465" y="5642512"/>
              <a:ext cx="10796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Value</a:t>
              </a:r>
              <a:r>
                <a:rPr lang="en-US" sz="2400" baseline="-25000" dirty="0" err="1" smtClean="0"/>
                <a:t>SC</a:t>
              </a:r>
              <a:endParaRPr lang="en-US" sz="24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-2385958" y="562346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</a:t>
              </a:r>
              <a:endParaRPr lang="en-US" sz="24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-1778457" y="5628522"/>
              <a:ext cx="9706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Value</a:t>
              </a:r>
              <a:r>
                <a:rPr lang="en-US" sz="2400" baseline="-25000" dirty="0" err="1" smtClean="0"/>
                <a:t>S</a:t>
              </a:r>
              <a:endParaRPr lang="en-US" sz="2400" baseline="-250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-533800" y="563745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</a:t>
              </a:r>
              <a:endParaRPr lang="en-US" sz="2400" dirty="0"/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>
              <a:off x="-3415144" y="4568253"/>
              <a:ext cx="1" cy="1074259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H="1">
              <a:off x="-2215879" y="4267200"/>
              <a:ext cx="452" cy="1387236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-1297904" y="4267200"/>
              <a:ext cx="1" cy="1375312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-363721" y="4267200"/>
              <a:ext cx="0" cy="1356262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533400" y="6199406"/>
            <a:ext cx="3733800" cy="476250"/>
            <a:chOff x="533400" y="6199406"/>
            <a:chExt cx="3733800" cy="476250"/>
          </a:xfrm>
        </p:grpSpPr>
        <p:sp>
          <p:nvSpPr>
            <p:cNvPr id="80" name="TextBox 79"/>
            <p:cNvSpPr txBox="1"/>
            <p:nvPr/>
          </p:nvSpPr>
          <p:spPr>
            <a:xfrm>
              <a:off x="533400" y="6213991"/>
              <a:ext cx="36959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Weighted Average = Value A</a:t>
              </a:r>
              <a:endParaRPr lang="en-US" sz="2400" dirty="0"/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533400" y="6199406"/>
              <a:ext cx="3733800" cy="0"/>
            </a:xfrm>
            <a:prstGeom prst="line">
              <a:avLst/>
            </a:prstGeom>
            <a:ln w="38100">
              <a:solidFill>
                <a:schemeClr val="tx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4838376" y="6172200"/>
            <a:ext cx="3733800" cy="488871"/>
            <a:chOff x="4838376" y="6172200"/>
            <a:chExt cx="3733800" cy="488871"/>
          </a:xfrm>
        </p:grpSpPr>
        <p:sp>
          <p:nvSpPr>
            <p:cNvPr id="81" name="TextBox 80"/>
            <p:cNvSpPr txBox="1"/>
            <p:nvPr/>
          </p:nvSpPr>
          <p:spPr>
            <a:xfrm>
              <a:off x="4876800" y="6199406"/>
              <a:ext cx="36847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Weighted Average = Value B</a:t>
              </a:r>
              <a:endParaRPr lang="en-US" sz="2400" dirty="0"/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4838376" y="6172200"/>
              <a:ext cx="3733800" cy="0"/>
            </a:xfrm>
            <a:prstGeom prst="line">
              <a:avLst/>
            </a:prstGeom>
            <a:ln w="38100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67681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Incorporating Uncertainty in </a:t>
            </a:r>
            <a:r>
              <a:rPr lang="en-US" dirty="0" smtClean="0">
                <a:sym typeface="Symbol"/>
              </a:rPr>
              <a:t>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Value of choosing treatment B over treatment A = weighted average (over uncertainty in </a:t>
            </a:r>
            <a:r>
              <a:rPr lang="en-US" dirty="0" smtClean="0">
                <a:sym typeface="Symbol"/>
              </a:rPr>
              <a:t>) of difference in value of outcomes obtained with the two treatments</a:t>
            </a:r>
          </a:p>
          <a:p>
            <a:r>
              <a:rPr lang="en-US" dirty="0" smtClean="0">
                <a:sym typeface="Symbol"/>
              </a:rPr>
              <a:t>Larger positive  results in larger, positive value due to a higher probability of survival</a:t>
            </a:r>
          </a:p>
          <a:p>
            <a:r>
              <a:rPr lang="en-US" dirty="0" smtClean="0">
                <a:sym typeface="Symbol"/>
              </a:rPr>
              <a:t>Negative  would result in a negative value due to a higher probability of survival with treatment A than B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1371600"/>
            <a:ext cx="7848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1060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1417</Words>
  <Application>Microsoft Office PowerPoint</Application>
  <PresentationFormat>On-screen Show (4:3)</PresentationFormat>
  <Paragraphs>224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Value of Information Analysis</vt:lpstr>
      <vt:lpstr>Outline</vt:lpstr>
      <vt:lpstr>Overall Goal or Key Question</vt:lpstr>
      <vt:lpstr>Components of the Problem</vt:lpstr>
      <vt:lpstr>Value of a Clinical Trial</vt:lpstr>
      <vt:lpstr>Value of a Perfect Clinical Trial</vt:lpstr>
      <vt:lpstr>Value of Perfect Information</vt:lpstr>
      <vt:lpstr>Expected Value of Outcomes</vt:lpstr>
      <vt:lpstr>Incorporating Uncertainty in </vt:lpstr>
      <vt:lpstr>Value of Current Information</vt:lpstr>
      <vt:lpstr>Value of Better Information</vt:lpstr>
      <vt:lpstr>Why Information has Value</vt:lpstr>
      <vt:lpstr>Elements of Decision Theory</vt:lpstr>
      <vt:lpstr>Concept of Utility Function</vt:lpstr>
      <vt:lpstr>Basic Decision Principle</vt:lpstr>
      <vt:lpstr>Slide 16</vt:lpstr>
      <vt:lpstr>Focus of PCORI Report</vt:lpstr>
      <vt:lpstr>Focus of this Presentation</vt:lpstr>
      <vt:lpstr>II. Description of VOI</vt:lpstr>
      <vt:lpstr>II. Description of VOI</vt:lpstr>
      <vt:lpstr>II. Description of VOI: Example</vt:lpstr>
      <vt:lpstr>Slide 22</vt:lpstr>
      <vt:lpstr>Slide 23</vt:lpstr>
      <vt:lpstr>II. Description of VOI: Example</vt:lpstr>
      <vt:lpstr>II. Description of VOI: Example</vt:lpstr>
      <vt:lpstr>What About Uncertainty?</vt:lpstr>
      <vt:lpstr>Further Concepts</vt:lpstr>
      <vt:lpstr>III. Current State of VOI</vt:lpstr>
      <vt:lpstr>III. Current State of VOI</vt:lpstr>
      <vt:lpstr>III. Current State of VOI</vt:lpstr>
      <vt:lpstr>IV. Challenges to the Use of VOI</vt:lpstr>
      <vt:lpstr>IV. Challenges to the Use of VOI</vt:lpstr>
      <vt:lpstr>IV. Challenges to the Use of VOI</vt:lpstr>
      <vt:lpstr>IV. Challenges to the Use of VOI</vt:lpstr>
      <vt:lpstr>IV. Challenges to the Use of VOI</vt:lpstr>
      <vt:lpstr>V. Specific Challenges for PCORI</vt:lpstr>
      <vt:lpstr>VI. Recommendations</vt:lpstr>
      <vt:lpstr>VI. Recommendations</vt:lpstr>
      <vt:lpstr>Slide 39</vt:lpstr>
      <vt:lpstr>Questions/Discussion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</dc:creator>
  <cp:lastModifiedBy>rfaria</cp:lastModifiedBy>
  <cp:revision>72</cp:revision>
  <cp:lastPrinted>2013-03-11T00:09:12Z</cp:lastPrinted>
  <dcterms:created xsi:type="dcterms:W3CDTF">2013-03-10T05:28:10Z</dcterms:created>
  <dcterms:modified xsi:type="dcterms:W3CDTF">2013-03-11T14:54:54Z</dcterms:modified>
</cp:coreProperties>
</file>